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slideLayouts/slideLayout2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874" r:id="rId2"/>
    <p:sldMasterId id="2147483887" r:id="rId3"/>
    <p:sldMasterId id="2147483889" r:id="rId4"/>
    <p:sldMasterId id="2147483892" r:id="rId5"/>
    <p:sldMasterId id="2147483778" r:id="rId6"/>
    <p:sldMasterId id="2147483895" r:id="rId7"/>
    <p:sldMasterId id="2147483885" r:id="rId8"/>
  </p:sldMasterIdLst>
  <p:notesMasterIdLst>
    <p:notesMasterId r:id="rId31"/>
  </p:notesMasterIdLst>
  <p:handoutMasterIdLst>
    <p:handoutMasterId r:id="rId32"/>
  </p:handoutMasterIdLst>
  <p:sldIdLst>
    <p:sldId id="2147473816" r:id="rId9"/>
    <p:sldId id="2147473869" r:id="rId10"/>
    <p:sldId id="2147473884" r:id="rId11"/>
    <p:sldId id="2147473870" r:id="rId12"/>
    <p:sldId id="2147473854" r:id="rId13"/>
    <p:sldId id="2147473865" r:id="rId14"/>
    <p:sldId id="2147473871" r:id="rId15"/>
    <p:sldId id="2147473872" r:id="rId16"/>
    <p:sldId id="2147473873" r:id="rId17"/>
    <p:sldId id="2147473874" r:id="rId18"/>
    <p:sldId id="2147473875" r:id="rId19"/>
    <p:sldId id="2147473876" r:id="rId20"/>
    <p:sldId id="2147473886" r:id="rId21"/>
    <p:sldId id="2147473858" r:id="rId22"/>
    <p:sldId id="2147473855" r:id="rId23"/>
    <p:sldId id="2147473878" r:id="rId24"/>
    <p:sldId id="2147473880" r:id="rId25"/>
    <p:sldId id="2147473882" r:id="rId26"/>
    <p:sldId id="470" r:id="rId27"/>
    <p:sldId id="471" r:id="rId28"/>
    <p:sldId id="2147473887" r:id="rId29"/>
    <p:sldId id="462" r:id="rId30"/>
  </p:sldIdLst>
  <p:sldSz cx="9144000" cy="5143500" type="screen16x9"/>
  <p:notesSz cx="6858000" cy="9144000"/>
  <p:custShowLst>
    <p:custShow name="Presentazione personalizzata 1" id="0">
      <p:sldLst/>
    </p:custShow>
  </p:custShowLst>
  <p:defaultTextStyle>
    <a:defPPr>
      <a:defRPr lang="it-IT"/>
    </a:defPPr>
    <a:lvl1pPr marL="0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9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37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06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74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43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11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80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48" algn="l" defTabSz="45716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3" userDrawn="1">
          <p15:clr>
            <a:srgbClr val="A4A3A4"/>
          </p15:clr>
        </p15:guide>
        <p15:guide id="2" pos="28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7D0"/>
    <a:srgbClr val="534998"/>
    <a:srgbClr val="7489C4"/>
    <a:srgbClr val="2BADA7"/>
    <a:srgbClr val="AC799B"/>
    <a:srgbClr val="74C588"/>
    <a:srgbClr val="EB611C"/>
    <a:srgbClr val="6784C1"/>
    <a:srgbClr val="5C80B3"/>
    <a:srgbClr val="5F8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tile chiaro 3 - Color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Stile chiaro 1 - Color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7AC3CCA-C797-4891-BE02-D94E43425B78}" styleName="Stile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ile chi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Stile chiaro 3 - Color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Stile chi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269D01E-BC32-4049-B463-5C60D7B0CCD2}" styleName="Stile con tema 2 - Colore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C083E6E3-FA7D-4D7B-A595-EF9225AFEA82}" styleName="Stile chiaro 1 - Color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830" autoAdjust="0"/>
  </p:normalViewPr>
  <p:slideViewPr>
    <p:cSldViewPr snapToGrid="0">
      <p:cViewPr varScale="1">
        <p:scale>
          <a:sx n="84" d="100"/>
          <a:sy n="84" d="100"/>
        </p:scale>
        <p:origin x="868" y="56"/>
      </p:cViewPr>
      <p:guideLst>
        <p:guide orient="horz" pos="1613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22" d="100"/>
          <a:sy n="122" d="100"/>
        </p:scale>
        <p:origin x="642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dirty="0">
                <a:solidFill>
                  <a:schemeClr val="accent1"/>
                </a:solidFill>
                <a:latin typeface="+mn-lt"/>
              </a:rPr>
              <a:t>Szakmagyakorlási</a:t>
            </a:r>
            <a:r>
              <a:rPr lang="hu-HU" sz="2000" b="0" i="0" baseline="0" dirty="0">
                <a:solidFill>
                  <a:schemeClr val="accent1"/>
                </a:solidFill>
                <a:latin typeface="+mn-lt"/>
              </a:rPr>
              <a:t> </a:t>
            </a:r>
          </a:p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baseline="0" dirty="0">
                <a:solidFill>
                  <a:schemeClr val="accent1"/>
                </a:solidFill>
                <a:latin typeface="+mn-lt"/>
              </a:rPr>
              <a:t>szabályozások</a:t>
            </a:r>
            <a:endParaRPr lang="en-US" sz="2000" b="0" i="0" dirty="0">
              <a:solidFill>
                <a:schemeClr val="accent1"/>
              </a:solidFill>
              <a:latin typeface="+mn-lt"/>
            </a:endParaRPr>
          </a:p>
        </c:rich>
      </c:tx>
      <c:layout>
        <c:manualLayout>
          <c:xMode val="edge"/>
          <c:yMode val="edge"/>
          <c:x val="0.29197875565276998"/>
          <c:y val="0.39353865663500737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992808984729192E-2"/>
          <c:y val="2.8282760298219141E-2"/>
          <c:w val="0.8849914488863353"/>
          <c:h val="0.9311985915592742"/>
        </c:manualLayout>
      </c:layout>
      <c:doughnut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2019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31A2-8F4A-884B-0D7C31BC3704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31A2-8F4A-884B-0D7C31BC3704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31A2-8F4A-884B-0D7C31BC3704}"/>
              </c:ext>
            </c:extLst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31A2-8F4A-884B-0D7C31BC3704}"/>
              </c:ext>
            </c:extLst>
          </c:dPt>
          <c:cat>
            <c:strRef>
              <c:f>Foglio1!$A$2</c:f>
              <c:strCache>
                <c:ptCount val="1"/>
                <c:pt idx="0">
                  <c:v>Source 1</c:v>
                </c:pt>
              </c:strCache>
            </c:strRef>
          </c:cat>
          <c:val>
            <c:numRef>
              <c:f>Foglio1!$B$2</c:f>
              <c:numCache>
                <c:formatCode>0%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1A2-8F4A-884B-0D7C31BC37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dirty="0">
                <a:solidFill>
                  <a:schemeClr val="accent1"/>
                </a:solidFill>
                <a:latin typeface="+mn-lt"/>
              </a:rPr>
              <a:t>Állami beruházások</a:t>
            </a:r>
          </a:p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dirty="0">
                <a:solidFill>
                  <a:schemeClr val="accent1"/>
                </a:solidFill>
                <a:latin typeface="+mn-lt"/>
              </a:rPr>
              <a:t>szabályozása</a:t>
            </a:r>
            <a:endParaRPr lang="en-US" sz="2000" b="0" i="0" dirty="0">
              <a:solidFill>
                <a:schemeClr val="accent1"/>
              </a:solidFill>
              <a:latin typeface="+mn-lt"/>
            </a:endParaRPr>
          </a:p>
        </c:rich>
      </c:tx>
      <c:layout>
        <c:manualLayout>
          <c:xMode val="edge"/>
          <c:yMode val="edge"/>
          <c:x val="0.26278685638183186"/>
          <c:y val="0.38973666894386771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992808984729192E-2"/>
          <c:y val="2.8282760298219141E-2"/>
          <c:w val="0.8849914488863353"/>
          <c:h val="0.9311985915592742"/>
        </c:manualLayout>
      </c:layout>
      <c:doughnut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2019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737F-4822-B2EA-A88AFD291681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737F-4822-B2EA-A88AFD291681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737F-4822-B2EA-A88AFD291681}"/>
              </c:ext>
            </c:extLst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737F-4822-B2EA-A88AFD291681}"/>
              </c:ext>
            </c:extLst>
          </c:dPt>
          <c:cat>
            <c:strRef>
              <c:f>Foglio1!$A$2</c:f>
              <c:strCache>
                <c:ptCount val="1"/>
                <c:pt idx="0">
                  <c:v>Source 1</c:v>
                </c:pt>
              </c:strCache>
            </c:strRef>
          </c:cat>
          <c:val>
            <c:numRef>
              <c:f>Foglio1!$B$2</c:f>
              <c:numCache>
                <c:formatCode>0%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7F-4822-B2EA-A88AFD2916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dirty="0">
                <a:solidFill>
                  <a:schemeClr val="accent1"/>
                </a:solidFill>
                <a:latin typeface="+mn-lt"/>
              </a:rPr>
              <a:t>Szakmagyakorlási</a:t>
            </a:r>
            <a:r>
              <a:rPr lang="hu-HU" sz="2000" b="0" i="0" baseline="0" dirty="0">
                <a:solidFill>
                  <a:schemeClr val="accent1"/>
                </a:solidFill>
                <a:latin typeface="+mn-lt"/>
              </a:rPr>
              <a:t> </a:t>
            </a:r>
          </a:p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baseline="0" dirty="0">
                <a:solidFill>
                  <a:schemeClr val="accent1"/>
                </a:solidFill>
                <a:latin typeface="+mn-lt"/>
              </a:rPr>
              <a:t>szabályozások</a:t>
            </a:r>
            <a:endParaRPr lang="en-US" sz="2000" b="0" i="0" dirty="0">
              <a:solidFill>
                <a:schemeClr val="accent1"/>
              </a:solidFill>
              <a:latin typeface="+mn-lt"/>
            </a:endParaRPr>
          </a:p>
        </c:rich>
      </c:tx>
      <c:layout>
        <c:manualLayout>
          <c:xMode val="edge"/>
          <c:yMode val="edge"/>
          <c:x val="0.29197875565276998"/>
          <c:y val="0.39353865663500737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992808984729192E-2"/>
          <c:y val="2.8282760298219141E-2"/>
          <c:w val="0.8849914488863353"/>
          <c:h val="0.9311985915592742"/>
        </c:manualLayout>
      </c:layout>
      <c:doughnut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2019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31A2-8F4A-884B-0D7C31BC3704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31A2-8F4A-884B-0D7C31BC3704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31A2-8F4A-884B-0D7C31BC3704}"/>
              </c:ext>
            </c:extLst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31A2-8F4A-884B-0D7C31BC3704}"/>
              </c:ext>
            </c:extLst>
          </c:dPt>
          <c:cat>
            <c:strRef>
              <c:f>Foglio1!$A$2</c:f>
              <c:strCache>
                <c:ptCount val="1"/>
                <c:pt idx="0">
                  <c:v>Source 1</c:v>
                </c:pt>
              </c:strCache>
            </c:strRef>
          </c:cat>
          <c:val>
            <c:numRef>
              <c:f>Foglio1!$B$2</c:f>
              <c:numCache>
                <c:formatCode>0%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1A2-8F4A-884B-0D7C31BC37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dirty="0">
                <a:solidFill>
                  <a:schemeClr val="accent1"/>
                </a:solidFill>
                <a:latin typeface="+mn-lt"/>
              </a:rPr>
              <a:t>Állami beruházások</a:t>
            </a:r>
          </a:p>
          <a:p>
            <a:pPr algn="ctr">
              <a:lnSpc>
                <a:spcPts val="2500"/>
              </a:lnSpc>
              <a:defRPr sz="1600" baseline="0">
                <a:solidFill>
                  <a:schemeClr val="accent1"/>
                </a:solidFill>
                <a:latin typeface="+mn-lt"/>
              </a:defRPr>
            </a:pPr>
            <a:r>
              <a:rPr lang="hu-HU" sz="2000" b="0" i="0" dirty="0">
                <a:solidFill>
                  <a:schemeClr val="accent1"/>
                </a:solidFill>
                <a:latin typeface="+mn-lt"/>
              </a:rPr>
              <a:t>szabályozása</a:t>
            </a:r>
            <a:endParaRPr lang="en-US" sz="2000" b="0" i="0" dirty="0">
              <a:solidFill>
                <a:schemeClr val="accent1"/>
              </a:solidFill>
              <a:latin typeface="+mn-lt"/>
            </a:endParaRPr>
          </a:p>
        </c:rich>
      </c:tx>
      <c:layout>
        <c:manualLayout>
          <c:xMode val="edge"/>
          <c:yMode val="edge"/>
          <c:x val="0.26278685638183186"/>
          <c:y val="0.38973666894386771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992808984729192E-2"/>
          <c:y val="2.8282760298219141E-2"/>
          <c:w val="0.8849914488863353"/>
          <c:h val="0.9311985915592742"/>
        </c:manualLayout>
      </c:layout>
      <c:doughnut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2019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737F-4822-B2EA-A88AFD291681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737F-4822-B2EA-A88AFD291681}"/>
              </c:ext>
            </c:extLst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737F-4822-B2EA-A88AFD291681}"/>
              </c:ext>
            </c:extLst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737F-4822-B2EA-A88AFD291681}"/>
              </c:ext>
            </c:extLst>
          </c:dPt>
          <c:cat>
            <c:strRef>
              <c:f>Foglio1!$A$2</c:f>
              <c:strCache>
                <c:ptCount val="1"/>
                <c:pt idx="0">
                  <c:v>Source 1</c:v>
                </c:pt>
              </c:strCache>
            </c:strRef>
          </c:cat>
          <c:val>
            <c:numRef>
              <c:f>Foglio1!$B$2</c:f>
              <c:numCache>
                <c:formatCode>0%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7F-4822-B2EA-A88AFD2916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>
              <a:latin typeface="Arial"/>
            </a:endParaRPr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6777E4-9475-8446-9C92-3FD7FFADEFA1}" type="datetimeFigureOut">
              <a:rPr lang="it-IT" smtClean="0">
                <a:latin typeface="Arial"/>
              </a:rPr>
              <a:pPr/>
              <a:t>07/01/2025</a:t>
            </a:fld>
            <a:endParaRPr lang="it-IT">
              <a:latin typeface="Arial"/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>
              <a:latin typeface="Arial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004876-7C41-8541-8A87-AC5A2920BFC6}" type="slidenum">
              <a:rPr lang="it-IT" smtClean="0">
                <a:latin typeface="Arial"/>
              </a:rPr>
              <a:pPr/>
              <a:t>‹#›</a:t>
            </a:fld>
            <a:endParaRPr lang="it-IT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371371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11A086D9-B6C2-4543-93F1-7626B8D6DACC}" type="datetimeFigureOut">
              <a:rPr lang="it-IT" smtClean="0"/>
              <a:pPr/>
              <a:t>07/01/2025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Fare </a:t>
            </a:r>
            <a:r>
              <a:rPr lang="en-US" dirty="0" err="1"/>
              <a:t>clic</a:t>
            </a:r>
            <a:r>
              <a:rPr lang="en-US" dirty="0"/>
              <a:t> per </a:t>
            </a:r>
            <a:r>
              <a:rPr lang="en-US" dirty="0" err="1"/>
              <a:t>modificare</a:t>
            </a:r>
            <a:r>
              <a:rPr lang="en-US" dirty="0"/>
              <a:t> </a:t>
            </a:r>
            <a:r>
              <a:rPr lang="en-US" dirty="0" err="1"/>
              <a:t>gli</a:t>
            </a:r>
            <a:r>
              <a:rPr lang="en-US" dirty="0"/>
              <a:t> </a:t>
            </a:r>
            <a:r>
              <a:rPr lang="en-US" dirty="0" err="1"/>
              <a:t>stili</a:t>
            </a:r>
            <a:r>
              <a:rPr lang="en-US" dirty="0"/>
              <a:t> del </a:t>
            </a:r>
            <a:r>
              <a:rPr lang="en-US" dirty="0" err="1"/>
              <a:t>testo</a:t>
            </a:r>
            <a:r>
              <a:rPr lang="en-US" dirty="0"/>
              <a:t> </a:t>
            </a:r>
            <a:r>
              <a:rPr lang="en-US" dirty="0" err="1"/>
              <a:t>dello</a:t>
            </a:r>
            <a:r>
              <a:rPr lang="en-US" dirty="0"/>
              <a:t> schema</a:t>
            </a:r>
          </a:p>
          <a:p>
            <a:pPr lvl="1"/>
            <a:r>
              <a:rPr lang="en-US" dirty="0"/>
              <a:t>Secondo </a:t>
            </a:r>
            <a:r>
              <a:rPr lang="en-US" dirty="0" err="1"/>
              <a:t>livello</a:t>
            </a:r>
            <a:endParaRPr lang="en-US" dirty="0"/>
          </a:p>
          <a:p>
            <a:pPr lvl="2"/>
            <a:r>
              <a:rPr lang="en-US" dirty="0" err="1"/>
              <a:t>Terzo</a:t>
            </a:r>
            <a:r>
              <a:rPr lang="en-US" dirty="0"/>
              <a:t> </a:t>
            </a:r>
            <a:r>
              <a:rPr lang="en-US" dirty="0" err="1"/>
              <a:t>livello</a:t>
            </a:r>
            <a:endParaRPr lang="en-US" dirty="0"/>
          </a:p>
          <a:p>
            <a:pPr lvl="3"/>
            <a:r>
              <a:rPr lang="en-US" dirty="0"/>
              <a:t>Quarto </a:t>
            </a:r>
            <a:r>
              <a:rPr lang="en-US" dirty="0" err="1"/>
              <a:t>livello</a:t>
            </a:r>
            <a:endParaRPr lang="en-US" dirty="0"/>
          </a:p>
          <a:p>
            <a:pPr lvl="4"/>
            <a:r>
              <a:rPr lang="en-US" dirty="0" err="1"/>
              <a:t>Quinto</a:t>
            </a:r>
            <a:r>
              <a:rPr lang="en-US" dirty="0"/>
              <a:t> </a:t>
            </a:r>
            <a:r>
              <a:rPr lang="en-US" dirty="0" err="1"/>
              <a:t>livello</a:t>
            </a:r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D56EDDCE-EE65-6D48-ACA2-30328AA80092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633691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169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1pPr>
    <a:lvl2pPr marL="457169" algn="l" defTabSz="457169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2pPr>
    <a:lvl3pPr marL="914337" algn="l" defTabSz="457169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3pPr>
    <a:lvl4pPr marL="1371506" algn="l" defTabSz="457169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4pPr>
    <a:lvl5pPr marL="1828674" algn="l" defTabSz="457169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5pPr>
    <a:lvl6pPr marL="2285843" algn="l" defTabSz="4571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11" algn="l" defTabSz="4571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80" algn="l" defTabSz="4571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348" algn="l" defTabSz="45716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0" name="Google Shape;90;p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6637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EDDCE-EE65-6D48-ACA2-30328AA80092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0018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F44A04A-95E2-3B45-A3B9-EBD92AF8E8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0343" y="1976845"/>
            <a:ext cx="7974056" cy="18758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200"/>
              </a:lnSpc>
              <a:spcBef>
                <a:spcPts val="0"/>
              </a:spcBef>
              <a:buNone/>
              <a:defRPr sz="1100" b="0" kern="0" spc="40" baseline="0">
                <a:solidFill>
                  <a:schemeClr val="bg2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Lorem </a:t>
            </a:r>
            <a:r>
              <a:rPr lang="en-GB" dirty="0" err="1"/>
              <a:t>ispum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 </a:t>
            </a:r>
            <a:r>
              <a:rPr lang="en-GB" dirty="0" err="1"/>
              <a:t>consectetur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985EF51-2E44-3B49-99C2-79FD245CE0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0343" y="2248692"/>
            <a:ext cx="7974057" cy="323058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Presentation title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62D12-62C6-B34D-BB51-1A63ACD6F3D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560343" y="4569368"/>
            <a:ext cx="2687954" cy="187922"/>
          </a:xfrm>
        </p:spPr>
        <p:txBody>
          <a:bodyPr/>
          <a:lstStyle/>
          <a:p>
            <a:fld id="{F5E8AD73-F7E8-CF4A-8555-B6CA25430F3F}" type="datetimeFigureOut">
              <a:rPr lang="en-US" smtClean="0"/>
              <a:pPr/>
              <a:t>1/7/2025</a:t>
            </a:fld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E887030A-39E7-CB44-8EC9-6576EA072E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0343" y="2656013"/>
            <a:ext cx="7974056" cy="18792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None/>
              <a:defRPr sz="1400" b="0" kern="0" spc="40" baseline="0">
                <a:solidFill>
                  <a:schemeClr val="bg2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LOREM ISPUM DOLOR SIT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_Diapositiva titolo">
  <p:cSld name="9_Diapositiva titolo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2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1175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99DDEE51-838F-A2EA-52F3-61356F54F5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2133" cy="389506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9A288809-455F-4842-BBD7-E6150C6259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985EF51-2E44-3B49-99C2-79FD245CE0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0344" y="2248692"/>
            <a:ext cx="5253228" cy="323058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divider title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E887030A-39E7-CB44-8EC9-6576EA072E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0343" y="2656013"/>
            <a:ext cx="5253228" cy="19624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None/>
              <a:defRPr sz="1400" b="0" kern="0" cap="all" spc="40" baseline="0">
                <a:solidFill>
                  <a:schemeClr val="bg2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LOREM ISPUM DOLOR SIT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29FDEF27-3E78-1D4B-8408-36D9106C0B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45408" y="1275274"/>
            <a:ext cx="3298592" cy="27682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0"/>
              </a:lnSpc>
              <a:spcBef>
                <a:spcPts val="0"/>
              </a:spcBef>
              <a:buNone/>
              <a:defRPr sz="20000" b="1" kern="0" spc="-300" baseline="0">
                <a:solidFill>
                  <a:schemeClr val="accent1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08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EC088E-E958-2444-E55E-3696A410612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D75BF6FD-F0D8-044A-89D1-23DDEE87B09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99400" y="4616585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24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2D716F12-D215-CB00-81D9-7A6FDA4BD0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6777" y="-19738"/>
            <a:ext cx="947956" cy="4048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288809-455F-4842-BBD7-E6150C6259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985EF51-2E44-3B49-99C2-79FD245CE0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0344" y="2248692"/>
            <a:ext cx="5253228" cy="32305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divider title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E887030A-39E7-CB44-8EC9-6576EA072E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0343" y="2656013"/>
            <a:ext cx="5253228" cy="19624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None/>
              <a:defRPr sz="1400" b="0" kern="0" cap="all" spc="40" baseline="0">
                <a:solidFill>
                  <a:schemeClr val="accent1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LOREM ISPUM DOLOR SIT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29FDEF27-3E78-1D4B-8408-36D9106C0B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45408" y="1275274"/>
            <a:ext cx="3298592" cy="27682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0"/>
              </a:lnSpc>
              <a:spcBef>
                <a:spcPts val="0"/>
              </a:spcBef>
              <a:buNone/>
              <a:defRPr sz="20000" b="1" kern="0" spc="-300" baseline="0">
                <a:solidFill>
                  <a:schemeClr val="accent1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08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BD5CC2-C3F3-7D62-C4EA-800A67C61E9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A picture containing logo&#10;&#10;Description automatically generated">
            <a:extLst>
              <a:ext uri="{FF2B5EF4-FFF2-40B4-BE49-F238E27FC236}">
                <a16:creationId xmlns:a16="http://schemas.microsoft.com/office/drawing/2014/main" id="{A2AD4895-0E77-AB90-E5A1-CE74304945F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99400" y="4610100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3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C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9D2604A2-FA73-1130-4A93-885B3FCF6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6777" y="-19738"/>
            <a:ext cx="947956" cy="4048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288809-455F-4842-BBD7-E6150C6259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985EF51-2E44-3B49-99C2-79FD245CE0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0344" y="2248692"/>
            <a:ext cx="5253228" cy="32305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divider title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E887030A-39E7-CB44-8EC9-6576EA072E0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0343" y="2656013"/>
            <a:ext cx="5253228" cy="19624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1500"/>
              </a:lnSpc>
              <a:spcBef>
                <a:spcPts val="0"/>
              </a:spcBef>
              <a:buNone/>
              <a:defRPr sz="1400" b="0" kern="0" cap="all" spc="40" baseline="0">
                <a:solidFill>
                  <a:schemeClr val="accent1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LOREM ISPUM DOLOR SIT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29FDEF27-3E78-1D4B-8408-36D9106C0B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45408" y="1275274"/>
            <a:ext cx="3298592" cy="27682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0"/>
              </a:lnSpc>
              <a:spcBef>
                <a:spcPts val="0"/>
              </a:spcBef>
              <a:buNone/>
              <a:defRPr sz="20000" b="1" kern="0" spc="-300" baseline="0">
                <a:solidFill>
                  <a:schemeClr val="accent5"/>
                </a:solidFill>
                <a:latin typeface="+mn-lt"/>
              </a:defRPr>
            </a:lvl1pPr>
            <a:lvl2pPr marL="390998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2pPr>
            <a:lvl3pPr marL="781995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3pPr>
            <a:lvl4pPr marL="1172992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4pPr>
            <a:lvl5pPr marL="1563989" indent="0">
              <a:lnSpc>
                <a:spcPts val="1400"/>
              </a:lnSpc>
              <a:spcBef>
                <a:spcPts val="0"/>
              </a:spcBef>
              <a:buNone/>
              <a:defRPr sz="1000" b="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GB" dirty="0"/>
              <a:t>08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5AD562-A8FE-AB9C-A4A9-E0FD0461BA7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A picture containing logo&#10;&#10;Description automatically generated">
            <a:extLst>
              <a:ext uri="{FF2B5EF4-FFF2-40B4-BE49-F238E27FC236}">
                <a16:creationId xmlns:a16="http://schemas.microsoft.com/office/drawing/2014/main" id="{21E2851E-39EE-B888-74A3-8986000959F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99400" y="4610100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30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13" name="Segnaposto testo 4">
            <a:extLst>
              <a:ext uri="{FF2B5EF4-FFF2-40B4-BE49-F238E27FC236}">
                <a16:creationId xmlns:a16="http://schemas.microsoft.com/office/drawing/2014/main" id="{47B316B5-43F8-E543-BD70-DCA368A9E52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5402" y="2199473"/>
            <a:ext cx="6644081" cy="2391182"/>
          </a:xfrm>
          <a:prstGeom prst="rect">
            <a:avLst/>
          </a:prstGeom>
        </p:spPr>
        <p:txBody>
          <a:bodyPr vert="horz" lIns="0" tIns="0" rIns="0" bIns="0">
            <a:noAutofit/>
          </a:bodyPr>
          <a:lstStyle>
            <a:lvl1pPr marL="0" indent="0" algn="l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500" b="0" i="0" kern="1200" cap="all" spc="86" baseline="0">
                <a:solidFill>
                  <a:schemeClr val="accent2"/>
                </a:solidFill>
                <a:latin typeface="+mn-lt"/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5pPr>
          </a:lstStyle>
          <a:p>
            <a:pPr lvl="0"/>
            <a:r>
              <a:rPr lang="en-GB" noProof="0" dirty="0"/>
              <a:t>Lorem ipsum</a:t>
            </a:r>
          </a:p>
          <a:p>
            <a:pPr lvl="0"/>
            <a:r>
              <a:rPr lang="en-GB" noProof="0" dirty="0" err="1"/>
              <a:t>Dolor</a:t>
            </a:r>
            <a:r>
              <a:rPr lang="en-GB" noProof="0" dirty="0"/>
              <a:t> sit </a:t>
            </a:r>
            <a:r>
              <a:rPr lang="en-GB" noProof="0" dirty="0" err="1"/>
              <a:t>amet</a:t>
            </a:r>
            <a:endParaRPr lang="en-GB" noProof="0" dirty="0"/>
          </a:p>
          <a:p>
            <a:pPr lvl="0"/>
            <a:r>
              <a:rPr lang="en-GB" noProof="0" dirty="0" err="1"/>
              <a:t>Consectetuer</a:t>
            </a:r>
            <a:endParaRPr lang="en-GB" noProof="0" dirty="0"/>
          </a:p>
          <a:p>
            <a:pPr lvl="0"/>
            <a:r>
              <a:rPr lang="en-GB" noProof="0" dirty="0" err="1"/>
              <a:t>Adipiscing</a:t>
            </a:r>
            <a:r>
              <a:rPr lang="en-GB" noProof="0" dirty="0"/>
              <a:t> </a:t>
            </a:r>
            <a:r>
              <a:rPr lang="en-GB" noProof="0" dirty="0" err="1"/>
              <a:t>elit</a:t>
            </a:r>
            <a:endParaRPr lang="en-GB" noProof="0" dirty="0"/>
          </a:p>
        </p:txBody>
      </p:sp>
      <p:sp>
        <p:nvSpPr>
          <p:cNvPr id="14" name="Segnaposto testo 4">
            <a:extLst>
              <a:ext uri="{FF2B5EF4-FFF2-40B4-BE49-F238E27FC236}">
                <a16:creationId xmlns:a16="http://schemas.microsoft.com/office/drawing/2014/main" id="{17020B84-4BAC-8745-AA75-190D9EFEF59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8840" y="2199473"/>
            <a:ext cx="369116" cy="2391182"/>
          </a:xfrm>
          <a:prstGeom prst="rect">
            <a:avLst/>
          </a:prstGeom>
        </p:spPr>
        <p:txBody>
          <a:bodyPr vert="horz" lIns="0" tIns="0" rIns="0" bIns="0">
            <a:noAutofit/>
          </a:bodyPr>
          <a:lstStyle>
            <a:lvl1pPr marL="0" indent="0" algn="l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500" b="0" i="0" kern="1200" cap="none" spc="86" baseline="0">
                <a:solidFill>
                  <a:schemeClr val="accent1"/>
                </a:solidFill>
                <a:latin typeface="+mn-lt"/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buFontTx/>
              <a:buNone/>
              <a:defRPr sz="1881" b="1" i="0">
                <a:solidFill>
                  <a:schemeClr val="bg2"/>
                </a:solidFill>
              </a:defRPr>
            </a:lvl5pPr>
          </a:lstStyle>
          <a:p>
            <a:pPr lvl="0"/>
            <a:r>
              <a:rPr lang="en-GB" noProof="0" dirty="0"/>
              <a:t>01.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46F653-613F-1D17-3EFE-3D16573CF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906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B9018F8A-6B6C-FA4B-9BC5-A3D1A126DD2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2133" cy="389506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40" y="552845"/>
            <a:ext cx="4773336" cy="458199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B803D040-1AE1-A04F-8EFF-63AEC958B07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05657" y="1345030"/>
            <a:ext cx="1594323" cy="1573934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FDB2CD4-366D-1D40-AD41-AD489E4F886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005657" y="3091953"/>
            <a:ext cx="1960567" cy="1108340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200" baseline="0">
                <a:solidFill>
                  <a:schemeClr val="bg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75AEC0DB-05DA-ED43-9C99-5299ECC5C270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3600174" y="1345030"/>
            <a:ext cx="1594323" cy="1573934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9FEC130E-CEF3-DD4F-BDAF-A6272501C5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600174" y="3091953"/>
            <a:ext cx="1960567" cy="1108340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200" baseline="0">
                <a:solidFill>
                  <a:schemeClr val="bg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2BDEE0F7-175C-F941-954C-4AE3E4A7E24A}"/>
              </a:ext>
            </a:extLst>
          </p:cNvPr>
          <p:cNvSpPr>
            <a:spLocks noGrp="1"/>
          </p:cNvSpPr>
          <p:nvPr>
            <p:ph idx="24" hasCustomPrompt="1"/>
          </p:nvPr>
        </p:nvSpPr>
        <p:spPr>
          <a:xfrm>
            <a:off x="6194691" y="1345030"/>
            <a:ext cx="1594323" cy="1573934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F37D5FC0-7ED5-CF47-AFDE-6268B69394A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94691" y="3091953"/>
            <a:ext cx="1960567" cy="1108340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200" baseline="0">
                <a:solidFill>
                  <a:schemeClr val="bg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BDFDFB09-3957-FF62-E40F-7FDEDDCFB1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99400" y="4616585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570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A5191028-3285-AD44-82AD-DD90E4FD31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8389" y="0"/>
            <a:ext cx="912133" cy="389506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40" y="552845"/>
            <a:ext cx="4773336" cy="458199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F69455F-BCDB-D64F-B4D7-FC6AEDE664F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8840" y="2424355"/>
            <a:ext cx="4565589" cy="1649557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ED5A7E9B-6726-7146-A46C-91792D1D264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40" y="1383761"/>
            <a:ext cx="4565589" cy="1040594"/>
          </a:xfrm>
        </p:spPr>
        <p:txBody>
          <a:bodyPr>
            <a:noAutofit/>
          </a:bodyPr>
          <a:lstStyle>
            <a:lvl1pPr>
              <a:lnSpc>
                <a:spcPts val="1400"/>
              </a:lnSpc>
              <a:defRPr sz="1200" b="0" kern="0" spc="20" baseline="0">
                <a:solidFill>
                  <a:schemeClr val="bg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D924FE6A-7790-054A-AAD3-E375EB24B97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19288" y="2984"/>
            <a:ext cx="3724712" cy="5140516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53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D924FE6A-7790-054A-AAD3-E375EB24B97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-8389" y="2984"/>
            <a:ext cx="9152389" cy="5140516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A5191028-3285-AD44-82AD-DD90E4FD31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8389" y="0"/>
            <a:ext cx="912133" cy="389506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46040" y="2899843"/>
            <a:ext cx="3247372" cy="400001"/>
          </a:xfrm>
          <a:prstGeom prst="rect">
            <a:avLst/>
          </a:prstGeom>
        </p:spPr>
        <p:txBody>
          <a:bodyPr/>
          <a:lstStyle>
            <a:lvl1pPr>
              <a:lnSpc>
                <a:spcPts val="1400"/>
              </a:lnSpc>
              <a:defRPr sz="1200" b="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F69455F-BCDB-D64F-B4D7-FC6AEDE664F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46040" y="3299844"/>
            <a:ext cx="3247372" cy="941415"/>
          </a:xfrm>
        </p:spPr>
        <p:txBody>
          <a:bodyPr/>
          <a:lstStyle>
            <a:lvl1pPr>
              <a:lnSpc>
                <a:spcPts val="1100"/>
              </a:lnSpc>
              <a:spcAft>
                <a:spcPts val="200"/>
              </a:spcAft>
              <a:defRPr sz="1000" b="0">
                <a:solidFill>
                  <a:schemeClr val="bg2"/>
                </a:solidFill>
              </a:defRPr>
            </a:lvl1pPr>
            <a:lvl2pPr>
              <a:lnSpc>
                <a:spcPts val="1100"/>
              </a:lnSpc>
              <a:spcAft>
                <a:spcPts val="200"/>
              </a:spcAft>
              <a:defRPr sz="1000" b="0">
                <a:solidFill>
                  <a:schemeClr val="bg2"/>
                </a:solidFill>
              </a:defRPr>
            </a:lvl2pPr>
            <a:lvl3pPr>
              <a:lnSpc>
                <a:spcPts val="1100"/>
              </a:lnSpc>
              <a:spcAft>
                <a:spcPts val="200"/>
              </a:spcAft>
              <a:defRPr sz="1000" b="0">
                <a:solidFill>
                  <a:schemeClr val="bg2"/>
                </a:solidFill>
              </a:defRPr>
            </a:lvl3pPr>
            <a:lvl4pPr>
              <a:lnSpc>
                <a:spcPts val="1100"/>
              </a:lnSpc>
              <a:spcAft>
                <a:spcPts val="200"/>
              </a:spcAft>
              <a:defRPr sz="1000" b="0">
                <a:solidFill>
                  <a:schemeClr val="bg2"/>
                </a:solidFill>
              </a:defRPr>
            </a:lvl4pPr>
            <a:lvl5pPr>
              <a:lnSpc>
                <a:spcPts val="1100"/>
              </a:lnSpc>
              <a:spcAft>
                <a:spcPts val="200"/>
              </a:spcAft>
              <a:defRPr sz="1000" b="0">
                <a:solidFill>
                  <a:schemeClr val="bg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F94D03B2-DF97-8BC2-7C16-56CCAEC2C30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99400" y="4610100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54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488CF2-E389-8A4C-9F32-EBF4EC5DF9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8841" y="1409221"/>
            <a:ext cx="4773336" cy="176298"/>
          </a:xfrm>
        </p:spPr>
        <p:txBody>
          <a:bodyPr>
            <a:noAutofit/>
          </a:bodyPr>
          <a:lstStyle>
            <a:lvl1pPr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EC26C9-3F09-D34E-94B0-FF161A79BA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8840" y="2265597"/>
            <a:ext cx="4546833" cy="103966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8C1162D-35FB-BE46-A7B0-05857DC13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40" y="1673693"/>
            <a:ext cx="4773336" cy="448721"/>
          </a:xfrm>
        </p:spPr>
        <p:txBody>
          <a:bodyPr>
            <a:noAutofit/>
          </a:bodyPr>
          <a:lstStyle>
            <a:lvl1pPr>
              <a:lnSpc>
                <a:spcPts val="1400"/>
              </a:lnSpc>
              <a:defRPr sz="1200" b="0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D10ECE5-9F3E-7C4E-9012-95918EA1F8D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8840" y="3414889"/>
            <a:ext cx="4546833" cy="1039665"/>
          </a:xfrm>
        </p:spPr>
        <p:txBody>
          <a:bodyPr/>
          <a:lstStyle>
            <a:lvl1pPr marL="171450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1pPr>
            <a:lvl2pPr marL="562447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2pPr>
            <a:lvl3pPr marL="953445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3pPr>
            <a:lvl4pPr marL="1344442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4pPr>
            <a:lvl5pPr marL="1735440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3F74D6CA-803E-1D4F-A762-02CC5FF73C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19288" y="2984"/>
            <a:ext cx="3724712" cy="5140516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08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and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488CF2-E389-8A4C-9F32-EBF4EC5DF9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73470" y="1409221"/>
            <a:ext cx="3724645" cy="176298"/>
          </a:xfrm>
        </p:spPr>
        <p:txBody>
          <a:bodyPr>
            <a:noAutofit/>
          </a:bodyPr>
          <a:lstStyle>
            <a:lvl1pPr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40" y="522000"/>
            <a:ext cx="7919274" cy="5832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8C1162D-35FB-BE46-A7B0-05857DC13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773469" y="1673693"/>
            <a:ext cx="3724645" cy="822764"/>
          </a:xfrm>
        </p:spPr>
        <p:txBody>
          <a:bodyPr>
            <a:noAutofit/>
          </a:bodyPr>
          <a:lstStyle>
            <a:lvl1pPr>
              <a:lnSpc>
                <a:spcPts val="1400"/>
              </a:lnSpc>
              <a:defRPr sz="1200" b="0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D10ECE5-9F3E-7C4E-9012-95918EA1F8D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73470" y="2571751"/>
            <a:ext cx="3724644" cy="1882804"/>
          </a:xfrm>
        </p:spPr>
        <p:txBody>
          <a:bodyPr/>
          <a:lstStyle>
            <a:lvl1pPr marL="171450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1pPr>
            <a:lvl2pPr marL="562447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2pPr>
            <a:lvl3pPr marL="953445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3pPr>
            <a:lvl4pPr marL="1344442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4pPr>
            <a:lvl5pPr marL="1735440" indent="-171450"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3F74D6CA-803E-1D4F-A762-02CC5FF73C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78840" y="1299029"/>
            <a:ext cx="1946646" cy="3155525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0DA397BD-B1CD-4030-E9B6-DBBC2B2FA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2544594" y="1299029"/>
            <a:ext cx="1946646" cy="3155525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625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and Text Specia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488CF2-E389-8A4C-9F32-EBF4EC5DF9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12214" y="1409221"/>
            <a:ext cx="3515912" cy="176298"/>
          </a:xfrm>
        </p:spPr>
        <p:txBody>
          <a:bodyPr>
            <a:noAutofit/>
          </a:bodyPr>
          <a:lstStyle>
            <a:lvl1pPr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39" y="522000"/>
            <a:ext cx="7449285" cy="5832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3F74D6CA-803E-1D4F-A762-02CC5FF73C4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78839" y="1299029"/>
            <a:ext cx="3724643" cy="1596571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55D81D3F-B8FC-5DA5-EF02-B6AE745B81A5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303482" y="2895600"/>
            <a:ext cx="3724643" cy="1596571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rm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7CEFC3EB-2DDF-E0AD-B557-E9F8C09F8C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512213" y="1681000"/>
            <a:ext cx="3515912" cy="1020822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71FED65D-5255-E5C5-3F43-7383527D823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8840" y="3068941"/>
            <a:ext cx="3515912" cy="176298"/>
          </a:xfrm>
        </p:spPr>
        <p:txBody>
          <a:bodyPr>
            <a:noAutofit/>
          </a:bodyPr>
          <a:lstStyle>
            <a:lvl1pPr algn="r"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8DC7EF0C-B682-821D-4C1E-A19A9B63A94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8839" y="3340720"/>
            <a:ext cx="3515912" cy="1020822"/>
          </a:xfrm>
        </p:spPr>
        <p:txBody>
          <a:bodyPr>
            <a:noAutofit/>
          </a:bodyPr>
          <a:lstStyle>
            <a:lvl1pPr marL="0" indent="0" algn="r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2801781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488CF2-E389-8A4C-9F32-EBF4EC5DF9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8841" y="1409220"/>
            <a:ext cx="2994869" cy="432821"/>
          </a:xfrm>
        </p:spPr>
        <p:txBody>
          <a:bodyPr>
            <a:noAutofit/>
          </a:bodyPr>
          <a:lstStyle>
            <a:lvl1pPr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endParaRPr lang="it-IT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39" y="522000"/>
            <a:ext cx="8271545" cy="5832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0EC26C9-3F09-D34E-94B0-FF161A79BA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791823" y="1409220"/>
            <a:ext cx="5058562" cy="318143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8C1162D-35FB-BE46-A7B0-05857DC13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40" y="1867209"/>
            <a:ext cx="2994869" cy="1974949"/>
          </a:xfrm>
        </p:spPr>
        <p:txBody>
          <a:bodyPr>
            <a:noAutofit/>
          </a:bodyPr>
          <a:lstStyle>
            <a:lvl1pPr>
              <a:lnSpc>
                <a:spcPts val="1400"/>
              </a:lnSpc>
              <a:defRPr sz="1200" b="0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1988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488CF2-E389-8A4C-9F32-EBF4EC5DF9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8841" y="1409220"/>
            <a:ext cx="2994869" cy="432821"/>
          </a:xfrm>
        </p:spPr>
        <p:txBody>
          <a:bodyPr>
            <a:noAutofit/>
          </a:bodyPr>
          <a:lstStyle>
            <a:lvl1pPr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endParaRPr lang="it-IT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39" y="522000"/>
            <a:ext cx="7675927" cy="4927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8C1162D-35FB-BE46-A7B0-05857DC13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40" y="1867209"/>
            <a:ext cx="2994869" cy="1974949"/>
          </a:xfrm>
        </p:spPr>
        <p:txBody>
          <a:bodyPr>
            <a:noAutofit/>
          </a:bodyPr>
          <a:lstStyle>
            <a:lvl1pPr>
              <a:lnSpc>
                <a:spcPts val="1400"/>
              </a:lnSpc>
              <a:defRPr sz="1200" b="0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8720" y="1077401"/>
            <a:ext cx="1896743" cy="1872487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512862" y="3012538"/>
            <a:ext cx="1594323" cy="1374904"/>
          </a:xfrm>
        </p:spPr>
        <p:txBody>
          <a:bodyPr>
            <a:no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FD6A78D7-E4C9-7D4A-85AB-919AEA3981AC}"/>
              </a:ext>
            </a:extLst>
          </p:cNvPr>
          <p:cNvSpPr>
            <a:spLocks noGrp="1"/>
          </p:cNvSpPr>
          <p:nvPr>
            <p:ph idx="26" hasCustomPrompt="1"/>
          </p:nvPr>
        </p:nvSpPr>
        <p:spPr>
          <a:xfrm>
            <a:off x="6358024" y="1077401"/>
            <a:ext cx="1896743" cy="1872487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443360F8-C1BD-5949-90A6-727770BFEDB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517831" y="3012538"/>
            <a:ext cx="1594323" cy="1374904"/>
          </a:xfrm>
        </p:spPr>
        <p:txBody>
          <a:bodyPr>
            <a:no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933900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8488CF2-E389-8A4C-9F32-EBF4EC5DF9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8841" y="1409220"/>
            <a:ext cx="1649587" cy="432821"/>
          </a:xfrm>
        </p:spPr>
        <p:txBody>
          <a:bodyPr>
            <a:noAutofit/>
          </a:bodyPr>
          <a:lstStyle>
            <a:lvl1pPr>
              <a:lnSpc>
                <a:spcPts val="1500"/>
              </a:lnSpc>
              <a:defRPr sz="1400" b="1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endParaRPr lang="it-IT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39" y="522000"/>
            <a:ext cx="7986321" cy="455477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98C1162D-35FB-BE46-A7B0-05857DC13D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40" y="1867209"/>
            <a:ext cx="1649587" cy="1974949"/>
          </a:xfrm>
        </p:spPr>
        <p:txBody>
          <a:bodyPr>
            <a:noAutofit/>
          </a:bodyPr>
          <a:lstStyle>
            <a:lvl1pPr>
              <a:lnSpc>
                <a:spcPts val="1400"/>
              </a:lnSpc>
              <a:defRPr sz="1200" b="0" kern="0" spc="2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it-IT" noProof="0" dirty="0" err="1"/>
              <a:t>Lorem</a:t>
            </a:r>
            <a:r>
              <a:rPr lang="it-IT" noProof="0" dirty="0"/>
              <a:t> </a:t>
            </a:r>
            <a:r>
              <a:rPr lang="it-IT" noProof="0" dirty="0" err="1"/>
              <a:t>ipsum</a:t>
            </a:r>
            <a:r>
              <a:rPr lang="it-IT" noProof="0" dirty="0"/>
              <a:t> </a:t>
            </a:r>
            <a:r>
              <a:rPr lang="it-IT" noProof="0" dirty="0" err="1"/>
              <a:t>dolor</a:t>
            </a:r>
            <a:r>
              <a:rPr lang="it-IT" noProof="0" dirty="0"/>
              <a:t> </a:t>
            </a:r>
            <a:r>
              <a:rPr lang="it-IT" noProof="0" dirty="0" err="1"/>
              <a:t>sit</a:t>
            </a:r>
            <a:r>
              <a:rPr lang="it-IT" noProof="0" dirty="0"/>
              <a:t> </a:t>
            </a:r>
            <a:r>
              <a:rPr lang="it-IT" noProof="0" dirty="0" err="1"/>
              <a:t>amet</a:t>
            </a:r>
            <a:r>
              <a:rPr lang="it-IT" noProof="0" dirty="0"/>
              <a:t>.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492588" y="1077400"/>
            <a:ext cx="6072572" cy="2764757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492588" y="3942080"/>
            <a:ext cx="6072572" cy="575734"/>
          </a:xfrm>
        </p:spPr>
        <p:txBody>
          <a:bodyPr>
            <a:no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2916934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39" y="522000"/>
            <a:ext cx="7986319" cy="5832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78840" y="1375793"/>
            <a:ext cx="7986319" cy="2701257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8840" y="4192379"/>
            <a:ext cx="7986319" cy="497067"/>
          </a:xfrm>
        </p:spPr>
        <p:txBody>
          <a:bodyPr>
            <a:no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750862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72749" y="1409349"/>
            <a:ext cx="4773336" cy="3305263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8841" y="1409349"/>
            <a:ext cx="1484852" cy="832627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C34354-C0EB-5945-AFD5-A2D58387FB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029975" y="3186427"/>
            <a:ext cx="1484852" cy="832627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9764B34-0C9E-F142-AE33-2BB0092D96BB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5394121" y="570451"/>
            <a:ext cx="3171038" cy="2533476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5750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72749" y="1409349"/>
            <a:ext cx="3171038" cy="3305263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8841" y="1409349"/>
            <a:ext cx="1484852" cy="654343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C34354-C0EB-5945-AFD5-A2D58387FB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8841" y="2247182"/>
            <a:ext cx="1484852" cy="832627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9764B34-0C9E-F142-AE33-2BB0092D96BB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5394121" y="570450"/>
            <a:ext cx="3171038" cy="3305263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0236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40" y="522000"/>
            <a:ext cx="8011486" cy="5832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72749" y="1409350"/>
            <a:ext cx="3171038" cy="1652632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8841" y="1409349"/>
            <a:ext cx="1484852" cy="654343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C34354-C0EB-5945-AFD5-A2D58387FB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8841" y="2247182"/>
            <a:ext cx="1484852" cy="654343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9764B34-0C9E-F142-AE33-2BB0092D96BB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5419288" y="1409349"/>
            <a:ext cx="3171038" cy="1652632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595B7205-A740-D14B-A341-06B8739D3D4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8841" y="3061981"/>
            <a:ext cx="1484852" cy="654343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E777487-0BC7-A844-8B2D-2966256C69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8841" y="3899814"/>
            <a:ext cx="1484852" cy="654343"/>
          </a:xfrm>
        </p:spPr>
        <p:txBody>
          <a:bodyPr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801917D5-2BCE-BD41-AC80-F6B710579EB5}"/>
              </a:ext>
            </a:extLst>
          </p:cNvPr>
          <p:cNvSpPr>
            <a:spLocks noGrp="1"/>
          </p:cNvSpPr>
          <p:nvPr>
            <p:ph idx="26" hasCustomPrompt="1"/>
          </p:nvPr>
        </p:nvSpPr>
        <p:spPr>
          <a:xfrm>
            <a:off x="2172749" y="3129094"/>
            <a:ext cx="3171038" cy="1652632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3DF22F1A-0ED8-4445-818B-E62A1C42E187}"/>
              </a:ext>
            </a:extLst>
          </p:cNvPr>
          <p:cNvSpPr>
            <a:spLocks noGrp="1"/>
          </p:cNvSpPr>
          <p:nvPr>
            <p:ph idx="27" hasCustomPrompt="1"/>
          </p:nvPr>
        </p:nvSpPr>
        <p:spPr>
          <a:xfrm>
            <a:off x="5419288" y="3129093"/>
            <a:ext cx="3171038" cy="1652632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4116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One Column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5070FE-96FC-864C-8EFB-C1E17B14FDA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CAE5FC-86E1-1448-8EC3-A22E1B31C8C0}" type="slidenum">
              <a:rPr lang="it-IT" smtClean="0"/>
              <a:pPr/>
              <a:t>‹#›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1172D10-B5EB-E942-846E-11D7C755DF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840" y="522000"/>
            <a:ext cx="8011486" cy="583251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75DDBC7D-A6F6-A045-A6B2-0E18A111F2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78840" y="1409349"/>
            <a:ext cx="3171038" cy="3133409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>
              <a:defRPr sz="800" i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GB" dirty="0"/>
              <a:t>click one of the icons to insert an element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81A6432-3990-644C-8FFE-3268125B45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09346" y="1423651"/>
            <a:ext cx="3769641" cy="715348"/>
          </a:xfrm>
          <a:solidFill>
            <a:schemeClr val="accent4">
              <a:lumMod val="20000"/>
              <a:lumOff val="80000"/>
            </a:schemeClr>
          </a:solidFill>
        </p:spPr>
        <p:txBody>
          <a:bodyPr lIns="72000" tIns="36000" rIns="1080000" bIns="36000" anchor="ctr" anchorCtr="0"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C34354-C0EB-5945-AFD5-A2D58387FB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209346" y="2224904"/>
            <a:ext cx="3769641" cy="715348"/>
          </a:xfrm>
          <a:solidFill>
            <a:schemeClr val="accent4">
              <a:lumMod val="20000"/>
              <a:lumOff val="80000"/>
            </a:schemeClr>
          </a:solidFill>
        </p:spPr>
        <p:txBody>
          <a:bodyPr lIns="72000" tIns="36000" rIns="1080000" bIns="36000" anchor="ctr" anchorCtr="0"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595B7205-A740-D14B-A341-06B8739D3D4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09346" y="3026157"/>
            <a:ext cx="3769641" cy="715348"/>
          </a:xfrm>
          <a:solidFill>
            <a:schemeClr val="accent4">
              <a:lumMod val="20000"/>
              <a:lumOff val="80000"/>
            </a:schemeClr>
          </a:solidFill>
        </p:spPr>
        <p:txBody>
          <a:bodyPr lIns="72000" tIns="36000" rIns="1080000" bIns="36000" anchor="ctr" anchorCtr="0"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E777487-0BC7-A844-8B2D-2966256C690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209346" y="3827410"/>
            <a:ext cx="3769641" cy="715348"/>
          </a:xfrm>
          <a:solidFill>
            <a:schemeClr val="accent4">
              <a:lumMod val="20000"/>
              <a:lumOff val="80000"/>
            </a:schemeClr>
          </a:solidFill>
        </p:spPr>
        <p:txBody>
          <a:bodyPr lIns="72000" tIns="36000" rIns="1080000" bIns="36000" anchor="ctr" anchorCtr="0">
            <a:noAutofit/>
          </a:bodyPr>
          <a:lstStyle>
            <a:lvl1pPr marL="0" indent="0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aseline="0">
                <a:solidFill>
                  <a:schemeClr val="accent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Lorem ipsum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15E0ED30-9498-49A0-7E1D-3F2280F81DD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030186" y="1423651"/>
            <a:ext cx="780959" cy="704519"/>
          </a:xfrm>
          <a:solidFill>
            <a:schemeClr val="accent1">
              <a:lumMod val="75000"/>
            </a:schemeClr>
          </a:solidFill>
        </p:spPr>
        <p:txBody>
          <a:bodyPr lIns="36000" tIns="36000" rIns="36000" bIns="36000" anchor="ctr" anchorCtr="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30000"/>
              <a:buFontTx/>
              <a:buNone/>
              <a:defRPr sz="2000" b="1" baseline="0">
                <a:solidFill>
                  <a:schemeClr val="bg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45%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7219A8F7-2D9D-6B4B-6AB1-CC71F71E441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030186" y="2224904"/>
            <a:ext cx="780959" cy="704520"/>
          </a:xfrm>
          <a:solidFill>
            <a:schemeClr val="accent1"/>
          </a:solidFill>
        </p:spPr>
        <p:txBody>
          <a:bodyPr lIns="36000" tIns="36000" rIns="36000" bIns="36000" anchor="ctr" anchorCtr="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30000"/>
              <a:buFontTx/>
              <a:buNone/>
              <a:defRPr sz="2000" b="1" baseline="0">
                <a:solidFill>
                  <a:schemeClr val="bg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25%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FDA483DF-69C2-5C03-BA3A-82118CBB198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030186" y="3026157"/>
            <a:ext cx="780959" cy="715348"/>
          </a:xfrm>
          <a:solidFill>
            <a:schemeClr val="accent1">
              <a:lumMod val="60000"/>
              <a:lumOff val="40000"/>
            </a:schemeClr>
          </a:solidFill>
        </p:spPr>
        <p:txBody>
          <a:bodyPr lIns="36000" tIns="36000" rIns="36000" bIns="36000" anchor="ctr" anchorCtr="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30000"/>
              <a:buFontTx/>
              <a:buNone/>
              <a:defRPr sz="2000" b="1" baseline="0">
                <a:solidFill>
                  <a:schemeClr val="bg2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10%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48CE781A-7EDF-BD23-3EA4-4907981E3D6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030186" y="3827410"/>
            <a:ext cx="780959" cy="715348"/>
          </a:xfrm>
          <a:solidFill>
            <a:schemeClr val="accent1">
              <a:lumMod val="20000"/>
              <a:lumOff val="80000"/>
            </a:schemeClr>
          </a:solidFill>
        </p:spPr>
        <p:txBody>
          <a:bodyPr lIns="36000" tIns="36000" rIns="36000" bIns="36000" anchor="ctr" anchorCtr="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30000"/>
              <a:buFontTx/>
              <a:buNone/>
              <a:defRPr sz="2000" b="1" baseline="0">
                <a:solidFill>
                  <a:schemeClr val="accent6"/>
                </a:solidFill>
              </a:defRPr>
            </a:lvl1pPr>
            <a:lvl2pPr>
              <a:lnSpc>
                <a:spcPts val="900"/>
              </a:lnSpc>
              <a:spcBef>
                <a:spcPts val="0"/>
              </a:spcBef>
              <a:defRPr sz="700"/>
            </a:lvl2pPr>
            <a:lvl3pPr>
              <a:lnSpc>
                <a:spcPts val="900"/>
              </a:lnSpc>
              <a:spcBef>
                <a:spcPts val="0"/>
              </a:spcBef>
              <a:defRPr sz="700"/>
            </a:lvl3pPr>
            <a:lvl4pPr>
              <a:lnSpc>
                <a:spcPts val="900"/>
              </a:lnSpc>
              <a:spcBef>
                <a:spcPts val="0"/>
              </a:spcBef>
              <a:defRPr sz="700"/>
            </a:lvl4pPr>
            <a:lvl5pPr>
              <a:lnSpc>
                <a:spcPts val="900"/>
              </a:lnSpc>
              <a:spcBef>
                <a:spcPts val="0"/>
              </a:spcBef>
              <a:defRPr sz="700"/>
            </a:lvl5pPr>
          </a:lstStyle>
          <a:p>
            <a:pPr lvl="0"/>
            <a:r>
              <a:rPr lang="en-GB" dirty="0"/>
              <a:t>10%</a:t>
            </a:r>
          </a:p>
        </p:txBody>
      </p:sp>
    </p:spTree>
    <p:extLst>
      <p:ext uri="{BB962C8B-B14F-4D97-AF65-F5344CB8AC3E}">
        <p14:creationId xmlns:p14="http://schemas.microsoft.com/office/powerpoint/2010/main" val="1689250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8876F5E-51B3-3B47-AD82-44393BF73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E5E699A-65C3-E74E-A096-2022DD9BDF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C8C5A0FE-1F59-1E40-AB0C-CD8770F7FB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1" y="2255902"/>
            <a:ext cx="4773336" cy="9906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688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85EF51-2E44-3B49-99C2-79FD245CE0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0343" y="2248692"/>
            <a:ext cx="7974057" cy="323058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Thanks!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61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7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C4841187-E1AF-5343-9FD4-CC267EC2A8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560343" y="2248692"/>
            <a:ext cx="5129995" cy="32305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en-GB" dirty="0"/>
              <a:t>Presentation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8B8A12-F6D6-7D45-9E9E-F680CEB3F3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0343" y="4601793"/>
            <a:ext cx="2687954" cy="18792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5E8AD73-F7E8-CF4A-8555-B6CA25430F3F}" type="datetimeFigureOut">
              <a:rPr lang="en-US" smtClean="0"/>
              <a:pPr/>
              <a:t>1/7/2025</a:t>
            </a:fld>
            <a:endParaRPr lang="en-US" dirty="0"/>
          </a:p>
        </p:txBody>
      </p:sp>
      <p:pic>
        <p:nvPicPr>
          <p:cNvPr id="6" name="Picture 5" descr="Logo&#10;&#10;Description automatically generated with low confidence">
            <a:extLst>
              <a:ext uri="{FF2B5EF4-FFF2-40B4-BE49-F238E27FC236}">
                <a16:creationId xmlns:a16="http://schemas.microsoft.com/office/drawing/2014/main" id="{80944110-F9E1-094E-8BEA-4DB9494A8A6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076325" y="4313210"/>
            <a:ext cx="707028" cy="5771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903" r:id="rId2"/>
  </p:sldLayoutIdLst>
  <p:hf hdr="0"/>
  <p:txStyles>
    <p:titleStyle>
      <a:lvl1pPr algn="l" defTabSz="390997" rtl="0" eaLnBrk="1" latinLnBrk="0" hangingPunct="1">
        <a:lnSpc>
          <a:spcPts val="3000"/>
        </a:lnSpc>
        <a:spcBef>
          <a:spcPct val="0"/>
        </a:spcBef>
        <a:buNone/>
        <a:defRPr sz="2800" b="1" i="0" kern="0" cap="all" spc="40" baseline="0">
          <a:solidFill>
            <a:schemeClr val="bg2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293248" indent="-293248" algn="l" defTabSz="390997" rtl="0" eaLnBrk="1" latinLnBrk="0" hangingPunct="1">
        <a:spcBef>
          <a:spcPct val="20000"/>
        </a:spcBef>
        <a:buFont typeface="Arial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1pPr>
      <a:lvl2pPr marL="635371" indent="-244373" algn="l" defTabSz="390997" rtl="0" eaLnBrk="1" latinLnBrk="0" hangingPunct="1">
        <a:spcBef>
          <a:spcPct val="20000"/>
        </a:spcBef>
        <a:buFont typeface="Arial"/>
        <a:buChar char="–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977494" indent="-195499" algn="l" defTabSz="390997" rtl="0" eaLnBrk="1" latinLnBrk="0" hangingPunct="1">
        <a:spcBef>
          <a:spcPct val="20000"/>
        </a:spcBef>
        <a:buFont typeface="Arial"/>
        <a:buChar char="•"/>
        <a:defRPr sz="2052" kern="1200">
          <a:solidFill>
            <a:schemeClr val="tx1"/>
          </a:solidFill>
          <a:latin typeface="+mn-lt"/>
          <a:ea typeface="+mn-ea"/>
          <a:cs typeface="+mn-cs"/>
        </a:defRPr>
      </a:lvl3pPr>
      <a:lvl4pPr marL="1368491" indent="-195499" algn="l" defTabSz="390997" rtl="0" eaLnBrk="1" latinLnBrk="0" hangingPunct="1">
        <a:spcBef>
          <a:spcPct val="20000"/>
        </a:spcBef>
        <a:buFont typeface="Arial"/>
        <a:buChar char="–"/>
        <a:defRPr sz="1710" kern="1200">
          <a:solidFill>
            <a:schemeClr val="tx1"/>
          </a:solidFill>
          <a:latin typeface="+mn-lt"/>
          <a:ea typeface="+mn-ea"/>
          <a:cs typeface="+mn-cs"/>
        </a:defRPr>
      </a:lvl4pPr>
      <a:lvl5pPr marL="1759488" indent="-195499" algn="l" defTabSz="390997" rtl="0" eaLnBrk="1" latinLnBrk="0" hangingPunct="1">
        <a:spcBef>
          <a:spcPct val="20000"/>
        </a:spcBef>
        <a:buFont typeface="Arial"/>
        <a:buChar char="»"/>
        <a:defRPr sz="1710" kern="1200">
          <a:solidFill>
            <a:schemeClr val="tx1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560343" y="2248692"/>
            <a:ext cx="5129995" cy="32305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en-GB" dirty="0"/>
              <a:t>Presentation title</a:t>
            </a:r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EE462B25-4DB3-5538-5613-9B0B2D4525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0771" y="89898"/>
            <a:ext cx="378069" cy="15338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baseline="0">
                <a:solidFill>
                  <a:schemeClr val="bg2"/>
                </a:solidFill>
                <a:latin typeface="+mn-lt"/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53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7" r:id="rId2"/>
    <p:sldLayoutId id="2147483876" r:id="rId3"/>
  </p:sldLayoutIdLst>
  <p:hf hdr="0"/>
  <p:txStyles>
    <p:titleStyle>
      <a:lvl1pPr algn="l" defTabSz="390997" rtl="0" eaLnBrk="1" latinLnBrk="0" hangingPunct="1">
        <a:lnSpc>
          <a:spcPts val="3000"/>
        </a:lnSpc>
        <a:spcBef>
          <a:spcPct val="0"/>
        </a:spcBef>
        <a:buNone/>
        <a:defRPr sz="2800" b="1" i="0" kern="0" cap="all" spc="40" baseline="0">
          <a:solidFill>
            <a:schemeClr val="bg2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293248" indent="-293248" algn="l" defTabSz="390997" rtl="0" eaLnBrk="1" latinLnBrk="0" hangingPunct="1">
        <a:spcBef>
          <a:spcPct val="20000"/>
        </a:spcBef>
        <a:buFont typeface="Arial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1pPr>
      <a:lvl2pPr marL="635371" indent="-244373" algn="l" defTabSz="390997" rtl="0" eaLnBrk="1" latinLnBrk="0" hangingPunct="1">
        <a:spcBef>
          <a:spcPct val="20000"/>
        </a:spcBef>
        <a:buFont typeface="Arial"/>
        <a:buChar char="–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977494" indent="-195499" algn="l" defTabSz="390997" rtl="0" eaLnBrk="1" latinLnBrk="0" hangingPunct="1">
        <a:spcBef>
          <a:spcPct val="20000"/>
        </a:spcBef>
        <a:buFont typeface="Arial"/>
        <a:buChar char="•"/>
        <a:defRPr sz="2052" kern="1200">
          <a:solidFill>
            <a:schemeClr val="tx1"/>
          </a:solidFill>
          <a:latin typeface="+mn-lt"/>
          <a:ea typeface="+mn-ea"/>
          <a:cs typeface="+mn-cs"/>
        </a:defRPr>
      </a:lvl3pPr>
      <a:lvl4pPr marL="1368491" indent="-195499" algn="l" defTabSz="390997" rtl="0" eaLnBrk="1" latinLnBrk="0" hangingPunct="1">
        <a:spcBef>
          <a:spcPct val="20000"/>
        </a:spcBef>
        <a:buFont typeface="Arial"/>
        <a:buChar char="–"/>
        <a:defRPr sz="1710" kern="1200">
          <a:solidFill>
            <a:schemeClr val="tx1"/>
          </a:solidFill>
          <a:latin typeface="+mn-lt"/>
          <a:ea typeface="+mn-ea"/>
          <a:cs typeface="+mn-cs"/>
        </a:defRPr>
      </a:lvl4pPr>
      <a:lvl5pPr marL="1759488" indent="-195499" algn="l" defTabSz="390997" rtl="0" eaLnBrk="1" latinLnBrk="0" hangingPunct="1">
        <a:spcBef>
          <a:spcPct val="20000"/>
        </a:spcBef>
        <a:buFont typeface="Arial"/>
        <a:buChar char="»"/>
        <a:defRPr sz="1710" kern="1200">
          <a:solidFill>
            <a:schemeClr val="tx1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41BC2CCD-ACFC-5F4B-845E-6B554A2DA7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0"/>
            <a:ext cx="7130641" cy="1436594"/>
          </a:xfrm>
          <a:prstGeom prst="rect">
            <a:avLst/>
          </a:prstGeom>
        </p:spPr>
      </p:pic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578840" y="522000"/>
            <a:ext cx="4773336" cy="61703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TITLE GOES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20AA8-1E03-0144-A325-F7E99DE24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0771" y="89898"/>
            <a:ext cx="378069" cy="15338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baseline="0">
                <a:solidFill>
                  <a:schemeClr val="bg2"/>
                </a:solidFill>
                <a:latin typeface="+mn-lt"/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BC265E-D546-8846-A983-9A041AD6C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7013" y="2255902"/>
            <a:ext cx="4295164" cy="9906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0D92D0AF-D4D3-4EE8-63F5-67F689BFE6F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99400" y="4610100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909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</p:sldLayoutIdLst>
  <p:hf hdr="0"/>
  <p:txStyles>
    <p:titleStyle>
      <a:lvl1pPr algn="l" defTabSz="390997" rtl="0" eaLnBrk="1" latinLnBrk="0" hangingPunct="1">
        <a:lnSpc>
          <a:spcPts val="2000"/>
        </a:lnSpc>
        <a:spcBef>
          <a:spcPct val="0"/>
        </a:spcBef>
        <a:buNone/>
        <a:defRPr sz="2000" b="1" i="0" kern="1200" cap="all" spc="50" baseline="0">
          <a:solidFill>
            <a:schemeClr val="bg2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1pPr>
      <a:lvl2pPr marL="390997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2pPr>
      <a:lvl3pPr marL="781995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3pPr>
      <a:lvl4pPr marL="1172992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4pPr>
      <a:lvl5pPr marL="156399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634C0100-659F-F74E-9C91-0C57E7EA97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20AA8-1E03-0144-A325-F7E99DE24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0771" y="89898"/>
            <a:ext cx="378069" cy="15338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baseline="0">
                <a:solidFill>
                  <a:schemeClr val="bg2"/>
                </a:solidFill>
                <a:latin typeface="+mn-lt"/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BC265E-D546-8846-A983-9A041AD6C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7013" y="2255902"/>
            <a:ext cx="4295164" cy="9906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6" name="Segnaposto titolo 1">
            <a:extLst>
              <a:ext uri="{FF2B5EF4-FFF2-40B4-BE49-F238E27FC236}">
                <a16:creationId xmlns:a16="http://schemas.microsoft.com/office/drawing/2014/main" id="{F3112BB6-B715-008D-148F-1BFFE60C5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0390"/>
            <a:ext cx="4773336" cy="5501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TITLE GOES HERE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8D26641C-DC4A-90F0-85C1-25AE7E8EDE8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899400" y="4616585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813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</p:sldLayoutIdLst>
  <p:hf hdr="0"/>
  <p:txStyles>
    <p:titleStyle>
      <a:lvl1pPr algn="l" defTabSz="390997" rtl="0" eaLnBrk="1" latinLnBrk="0" hangingPunct="1">
        <a:lnSpc>
          <a:spcPts val="2000"/>
        </a:lnSpc>
        <a:spcBef>
          <a:spcPct val="0"/>
        </a:spcBef>
        <a:buNone/>
        <a:defRPr sz="2000" b="1" i="0" kern="1200" cap="all" spc="50" baseline="0">
          <a:solidFill>
            <a:schemeClr val="bg2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1pPr>
      <a:lvl2pPr marL="390997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2pPr>
      <a:lvl3pPr marL="781995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3pPr>
      <a:lvl4pPr marL="1172992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4pPr>
      <a:lvl5pPr marL="156399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20AA8-1E03-0144-A325-F7E99DE24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0771" y="89898"/>
            <a:ext cx="378069" cy="15338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baseline="0">
                <a:solidFill>
                  <a:schemeClr val="bg2"/>
                </a:solidFill>
                <a:latin typeface="+mn-lt"/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BC265E-D546-8846-A983-9A041AD6C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7013" y="2255902"/>
            <a:ext cx="4295164" cy="9906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Segnaposto titolo 1">
            <a:extLst>
              <a:ext uri="{FF2B5EF4-FFF2-40B4-BE49-F238E27FC236}">
                <a16:creationId xmlns:a16="http://schemas.microsoft.com/office/drawing/2014/main" id="{2D767110-C444-1034-CF03-7307D361C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0390"/>
            <a:ext cx="4773336" cy="61703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335584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</p:sldLayoutIdLst>
  <p:hf hdr="0"/>
  <p:txStyles>
    <p:titleStyle>
      <a:lvl1pPr algn="l" defTabSz="390997" rtl="0" eaLnBrk="1" latinLnBrk="0" hangingPunct="1">
        <a:lnSpc>
          <a:spcPts val="2000"/>
        </a:lnSpc>
        <a:spcBef>
          <a:spcPct val="0"/>
        </a:spcBef>
        <a:buNone/>
        <a:defRPr sz="2000" b="1" i="0" kern="1200" cap="all" spc="50" baseline="0">
          <a:solidFill>
            <a:schemeClr val="bg2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1pPr>
      <a:lvl2pPr marL="390997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2pPr>
      <a:lvl3pPr marL="781995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3pPr>
      <a:lvl4pPr marL="1172992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4pPr>
      <a:lvl5pPr marL="156399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2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03676D55-C47B-534E-ABA6-BEA7922AA0C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6777" y="-19738"/>
            <a:ext cx="947956" cy="404802"/>
          </a:xfrm>
          <a:prstGeom prst="rect">
            <a:avLst/>
          </a:prstGeom>
        </p:spPr>
      </p:pic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578840" y="522000"/>
            <a:ext cx="4773336" cy="58325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TITLE GOES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20AA8-1E03-0144-A325-F7E99DE24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0771" y="89898"/>
            <a:ext cx="378069" cy="15338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baseline="0">
                <a:solidFill>
                  <a:schemeClr val="accent1"/>
                </a:solidFill>
                <a:latin typeface="+mn-lt"/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BC265E-D546-8846-A983-9A041AD6C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8841" y="2255902"/>
            <a:ext cx="4773336" cy="9906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2B67DF81-D1D2-A396-A04D-DB92ACF9010B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7899400" y="4610100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040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897" r:id="rId2"/>
    <p:sldLayoutId id="2147483898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99" r:id="rId11"/>
  </p:sldLayoutIdLst>
  <p:hf hdr="0"/>
  <p:txStyles>
    <p:titleStyle>
      <a:lvl1pPr algn="l" defTabSz="390997" rtl="0" eaLnBrk="1" latinLnBrk="0" hangingPunct="1">
        <a:lnSpc>
          <a:spcPts val="2000"/>
        </a:lnSpc>
        <a:spcBef>
          <a:spcPct val="0"/>
        </a:spcBef>
        <a:buNone/>
        <a:defRPr sz="2000" b="1" i="0" kern="1200" cap="all" spc="50" baseline="0">
          <a:solidFill>
            <a:schemeClr val="accent1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1pPr>
      <a:lvl2pPr marL="390997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2pPr>
      <a:lvl3pPr marL="781995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3pPr>
      <a:lvl4pPr marL="1172992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4pPr>
      <a:lvl5pPr marL="1563990" indent="0" algn="l" defTabSz="390997" rtl="0" eaLnBrk="1" latinLnBrk="0" hangingPunct="1">
        <a:lnSpc>
          <a:spcPts val="1100"/>
        </a:lnSpc>
        <a:spcBef>
          <a:spcPts val="0"/>
        </a:spcBef>
        <a:spcAft>
          <a:spcPts val="500"/>
        </a:spcAft>
        <a:buFont typeface="Arial"/>
        <a:buNone/>
        <a:defRPr sz="1000" b="0" i="0" kern="1200" baseline="0">
          <a:solidFill>
            <a:schemeClr val="accent4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20F0AB89-A6BA-754A-8B87-8EA4DC3639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6777" y="-19738"/>
            <a:ext cx="947956" cy="404802"/>
          </a:xfrm>
          <a:prstGeom prst="rect">
            <a:avLst/>
          </a:prstGeom>
        </p:spPr>
      </p:pic>
      <p:sp>
        <p:nvSpPr>
          <p:cNvPr id="7" name="Segnaposto titolo 1">
            <a:extLst>
              <a:ext uri="{FF2B5EF4-FFF2-40B4-BE49-F238E27FC236}">
                <a16:creationId xmlns:a16="http://schemas.microsoft.com/office/drawing/2014/main" id="{11B2A3BE-C18A-D14F-8D24-5D08AC725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4773336" cy="60104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TITLE GOES HERE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F36086C-DF48-CC4F-82D9-65985E88A4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00771" y="89898"/>
            <a:ext cx="378069" cy="15338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 b="0" i="0" baseline="0">
                <a:solidFill>
                  <a:schemeClr val="accent1"/>
                </a:solidFill>
                <a:latin typeface="+mn-lt"/>
              </a:defRPr>
            </a:lvl1pPr>
          </a:lstStyle>
          <a:p>
            <a:fld id="{29CAE5FC-86E1-1448-8EC3-A22E1B31C8C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DA74534F-378D-7C48-9146-2359DE24C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8841" y="2255902"/>
            <a:ext cx="4773336" cy="9906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11" name="Picture 10" descr="A picture containing logo&#10;&#10;Description automatically generated">
            <a:extLst>
              <a:ext uri="{FF2B5EF4-FFF2-40B4-BE49-F238E27FC236}">
                <a16:creationId xmlns:a16="http://schemas.microsoft.com/office/drawing/2014/main" id="{B9A56A7E-54E4-7833-642D-175D80F3A48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99400" y="4610100"/>
            <a:ext cx="12446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24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</p:sldLayoutIdLst>
  <p:txStyles>
    <p:titleStyle>
      <a:lvl1pPr algn="l" defTabSz="914400" rtl="0" eaLnBrk="1" latinLnBrk="0" hangingPunct="1">
        <a:lnSpc>
          <a:spcPts val="2000"/>
        </a:lnSpc>
        <a:spcBef>
          <a:spcPct val="0"/>
        </a:spcBef>
        <a:buNone/>
        <a:defRPr sz="20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1200"/>
        </a:lnSpc>
        <a:spcBef>
          <a:spcPts val="1000"/>
        </a:spcBef>
        <a:spcAft>
          <a:spcPts val="500"/>
        </a:spcAft>
        <a:buFontTx/>
        <a:buNone/>
        <a:defRPr sz="10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ts val="1200"/>
        </a:lnSpc>
        <a:spcBef>
          <a:spcPts val="500"/>
        </a:spcBef>
        <a:spcAft>
          <a:spcPts val="500"/>
        </a:spcAft>
        <a:buFontTx/>
        <a:buNone/>
        <a:defRPr sz="10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ts val="1200"/>
        </a:lnSpc>
        <a:spcBef>
          <a:spcPts val="500"/>
        </a:spcBef>
        <a:spcAft>
          <a:spcPts val="500"/>
        </a:spcAft>
        <a:buFontTx/>
        <a:buNone/>
        <a:defRPr sz="1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ts val="1200"/>
        </a:lnSpc>
        <a:spcBef>
          <a:spcPts val="500"/>
        </a:spcBef>
        <a:spcAft>
          <a:spcPts val="500"/>
        </a:spcAft>
        <a:buFontTx/>
        <a:buNone/>
        <a:defRPr sz="10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ts val="1200"/>
        </a:lnSpc>
        <a:spcBef>
          <a:spcPts val="500"/>
        </a:spcBef>
        <a:spcAft>
          <a:spcPts val="500"/>
        </a:spcAft>
        <a:buFontTx/>
        <a:buNone/>
        <a:defRPr sz="10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C4841187-E1AF-5343-9FD4-CC267EC2A8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560343" y="2248692"/>
            <a:ext cx="5129995" cy="32305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en-GB" dirty="0"/>
              <a:t>Presentation title</a:t>
            </a:r>
          </a:p>
        </p:txBody>
      </p:sp>
      <p:pic>
        <p:nvPicPr>
          <p:cNvPr id="5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E5BF712-1936-4F47-B4CB-8A4698E3BBF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76325" y="4313210"/>
            <a:ext cx="707028" cy="57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01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</p:sldLayoutIdLst>
  <p:hf hdr="0"/>
  <p:txStyles>
    <p:titleStyle>
      <a:lvl1pPr algn="l" defTabSz="390997" rtl="0" eaLnBrk="1" latinLnBrk="0" hangingPunct="1">
        <a:lnSpc>
          <a:spcPts val="3000"/>
        </a:lnSpc>
        <a:spcBef>
          <a:spcPct val="0"/>
        </a:spcBef>
        <a:buNone/>
        <a:defRPr sz="2800" b="1" i="0" kern="0" cap="all" spc="40" baseline="0">
          <a:solidFill>
            <a:schemeClr val="bg2"/>
          </a:solidFill>
          <a:latin typeface="+mj-lt"/>
          <a:ea typeface="+mj-ea"/>
          <a:cs typeface="IvyMode SemiBold" panose="020B0404020101010102" pitchFamily="34" charset="0"/>
        </a:defRPr>
      </a:lvl1pPr>
    </p:titleStyle>
    <p:bodyStyle>
      <a:lvl1pPr marL="293248" indent="-293248" algn="l" defTabSz="390997" rtl="0" eaLnBrk="1" latinLnBrk="0" hangingPunct="1">
        <a:spcBef>
          <a:spcPct val="20000"/>
        </a:spcBef>
        <a:buFont typeface="Arial"/>
        <a:buChar char="•"/>
        <a:defRPr sz="2737" kern="1200">
          <a:solidFill>
            <a:schemeClr val="tx1"/>
          </a:solidFill>
          <a:latin typeface="+mn-lt"/>
          <a:ea typeface="+mn-ea"/>
          <a:cs typeface="+mn-cs"/>
        </a:defRPr>
      </a:lvl1pPr>
      <a:lvl2pPr marL="635371" indent="-244373" algn="l" defTabSz="390997" rtl="0" eaLnBrk="1" latinLnBrk="0" hangingPunct="1">
        <a:spcBef>
          <a:spcPct val="20000"/>
        </a:spcBef>
        <a:buFont typeface="Arial"/>
        <a:buChar char="–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977494" indent="-195499" algn="l" defTabSz="390997" rtl="0" eaLnBrk="1" latinLnBrk="0" hangingPunct="1">
        <a:spcBef>
          <a:spcPct val="20000"/>
        </a:spcBef>
        <a:buFont typeface="Arial"/>
        <a:buChar char="•"/>
        <a:defRPr sz="2052" kern="1200">
          <a:solidFill>
            <a:schemeClr val="tx1"/>
          </a:solidFill>
          <a:latin typeface="+mn-lt"/>
          <a:ea typeface="+mn-ea"/>
          <a:cs typeface="+mn-cs"/>
        </a:defRPr>
      </a:lvl3pPr>
      <a:lvl4pPr marL="1368491" indent="-195499" algn="l" defTabSz="390997" rtl="0" eaLnBrk="1" latinLnBrk="0" hangingPunct="1">
        <a:spcBef>
          <a:spcPct val="20000"/>
        </a:spcBef>
        <a:buFont typeface="Arial"/>
        <a:buChar char="–"/>
        <a:defRPr sz="1710" kern="1200">
          <a:solidFill>
            <a:schemeClr val="tx1"/>
          </a:solidFill>
          <a:latin typeface="+mn-lt"/>
          <a:ea typeface="+mn-ea"/>
          <a:cs typeface="+mn-cs"/>
        </a:defRPr>
      </a:lvl4pPr>
      <a:lvl5pPr marL="1759488" indent="-195499" algn="l" defTabSz="390997" rtl="0" eaLnBrk="1" latinLnBrk="0" hangingPunct="1">
        <a:spcBef>
          <a:spcPct val="20000"/>
        </a:spcBef>
        <a:buFont typeface="Arial"/>
        <a:buChar char="»"/>
        <a:defRPr sz="1710" kern="1200">
          <a:solidFill>
            <a:schemeClr val="tx1"/>
          </a:solidFill>
          <a:latin typeface="+mn-lt"/>
          <a:ea typeface="+mn-ea"/>
          <a:cs typeface="+mn-cs"/>
        </a:defRPr>
      </a:lvl5pPr>
      <a:lvl6pPr marL="2150486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6pPr>
      <a:lvl7pPr marL="2541483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7pPr>
      <a:lvl8pPr marL="2932481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478" indent="-195499" algn="l" defTabSz="390997" rtl="0" eaLnBrk="1" latinLnBrk="0" hangingPunct="1">
        <a:spcBef>
          <a:spcPct val="20000"/>
        </a:spcBef>
        <a:buFont typeface="Arial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9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9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99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99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987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985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982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980" algn="l" defTabSz="390997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ek.hu/index.php?id=123#T4" TargetMode="External"/><Relationship Id="rId2" Type="http://schemas.openxmlformats.org/officeDocument/2006/relationships/hyperlink" Target="https://mkik.hu/az-epitoipari-kivitelezo-vallalkozasok-regisztracioja" TargetMode="Externa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mmk.hu/e-mernok/cegregisztracio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mkik.hu/epitoipari-kivitelezo-vallalkozasok-gyik" TargetMode="Externa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égpaletta vállalati biztosítás - Generali">
            <a:extLst>
              <a:ext uri="{FF2B5EF4-FFF2-40B4-BE49-F238E27FC236}">
                <a16:creationId xmlns:a16="http://schemas.microsoft.com/office/drawing/2014/main" id="{7435DF28-C9B9-EABD-03FD-2BFC28449E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5" r="30097"/>
          <a:stretch/>
        </p:blipFill>
        <p:spPr bwMode="auto">
          <a:xfrm>
            <a:off x="0" y="-33670"/>
            <a:ext cx="9144000" cy="518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Google Shape;93;p3"/>
          <p:cNvPicPr preferRelativeResize="0"/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992" y="1461705"/>
            <a:ext cx="5395006" cy="1599852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3"/>
          <p:cNvSpPr txBox="1"/>
          <p:nvPr/>
        </p:nvSpPr>
        <p:spPr>
          <a:xfrm>
            <a:off x="1448480" y="1832218"/>
            <a:ext cx="3637582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defTabSz="685800">
              <a:buClr>
                <a:srgbClr val="FFFFFF"/>
              </a:buClr>
              <a:buSzPts val="3600"/>
            </a:pPr>
            <a:r>
              <a:rPr lang="hu-HU" sz="2000" b="1" kern="0" dirty="0">
                <a:solidFill>
                  <a:schemeClr val="bg1"/>
                </a:solidFill>
                <a:latin typeface="Arial"/>
                <a:cs typeface="Arial"/>
                <a:sym typeface="Arial"/>
              </a:rPr>
              <a:t>      </a:t>
            </a:r>
            <a:r>
              <a:rPr lang="hu-HU" sz="2000" kern="0" dirty="0">
                <a:solidFill>
                  <a:schemeClr val="bg1"/>
                </a:solidFill>
                <a:latin typeface="Arial"/>
                <a:cs typeface="Arial"/>
                <a:sym typeface="Arial"/>
              </a:rPr>
              <a:t>Kötelező é</a:t>
            </a:r>
            <a:r>
              <a:rPr lang="hu-HU" sz="2000" dirty="0">
                <a:solidFill>
                  <a:schemeClr val="bg1"/>
                </a:solidFill>
              </a:rPr>
              <a:t>pítőipari </a:t>
            </a:r>
          </a:p>
          <a:p>
            <a:pPr defTabSz="685800">
              <a:buClr>
                <a:srgbClr val="FFFFFF"/>
              </a:buClr>
              <a:buSzPts val="3600"/>
            </a:pPr>
            <a:r>
              <a:rPr lang="hu-HU" sz="2000" dirty="0">
                <a:solidFill>
                  <a:schemeClr val="bg1"/>
                </a:solidFill>
              </a:rPr>
              <a:t>   tervezői-kivitelezői</a:t>
            </a:r>
            <a:br>
              <a:rPr lang="hu-HU" sz="2000" dirty="0">
                <a:solidFill>
                  <a:schemeClr val="bg1"/>
                </a:solidFill>
              </a:rPr>
            </a:br>
            <a:r>
              <a:rPr lang="hu-HU" sz="2000" dirty="0">
                <a:solidFill>
                  <a:schemeClr val="bg1"/>
                </a:solidFill>
              </a:rPr>
              <a:t>felelősségbiztosítások</a:t>
            </a:r>
            <a:br>
              <a:rPr lang="hu-HU" sz="2000" dirty="0">
                <a:solidFill>
                  <a:schemeClr val="bg1"/>
                </a:solidFill>
              </a:rPr>
            </a:br>
            <a:endParaRPr sz="2000" kern="0" dirty="0">
              <a:solidFill>
                <a:schemeClr val="bg1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7B5EA7AB-99EE-EEA5-CCF4-CF3495A065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1" y="-5647"/>
            <a:ext cx="947956" cy="404802"/>
          </a:xfrm>
          <a:prstGeom prst="rect">
            <a:avLst/>
          </a:prstGeom>
        </p:spPr>
      </p:pic>
      <p:pic>
        <p:nvPicPr>
          <p:cNvPr id="13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3C6FC814-02D6-3ACF-9EB5-72469E2484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9400" y="4620733"/>
            <a:ext cx="1244600" cy="533400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D845A88F-74D5-FD03-E2A8-05EC6B5597BB}"/>
              </a:ext>
            </a:extLst>
          </p:cNvPr>
          <p:cNvSpPr txBox="1"/>
          <p:nvPr/>
        </p:nvSpPr>
        <p:spPr>
          <a:xfrm>
            <a:off x="-95692" y="81338"/>
            <a:ext cx="47707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378">
              <a:defRPr/>
            </a:pPr>
            <a:fld id="{F3CA11A9-60C9-234B-94CA-F96B7EA8738E}" type="slidenum">
              <a:rPr lang="it-IT" sz="900" kern="0">
                <a:solidFill>
                  <a:srgbClr val="AB2213"/>
                </a:solidFill>
                <a:latin typeface="Arial"/>
                <a:cs typeface="Arial"/>
                <a:sym typeface="Arial"/>
              </a:rPr>
              <a:pPr algn="r" defTabSz="914378">
                <a:defRPr/>
              </a:pPr>
              <a:t>1</a:t>
            </a:fld>
            <a:endParaRPr lang="it-IT" sz="1600" kern="0" dirty="0">
              <a:solidFill>
                <a:srgbClr val="AB2213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86AF51-C6C5-846A-E5BC-A09F72EB4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AE32B93-AD32-1854-7CCF-F9AFAC081B3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2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65B7E32-EF48-8671-E8C8-271EE57CE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1ED35-74EF-D52B-2582-55FFC4C28F74}"/>
              </a:ext>
            </a:extLst>
          </p:cNvPr>
          <p:cNvSpPr txBox="1"/>
          <p:nvPr/>
        </p:nvSpPr>
        <p:spPr>
          <a:xfrm>
            <a:off x="291662" y="1346645"/>
            <a:ext cx="8348485" cy="43576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AutoNum type="arabicPeriod"/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Miről szól a szabályozás?</a:t>
            </a: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Kiknek kell rendelkeznie ilyen felelősségbiztosítással?</a:t>
            </a: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történik, ha a kötelezett nem köt biztosítást, vagy a biztosítása díját nem fizeti?</a:t>
            </a: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hu-HU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Milyen fedezetet kell nyújtania biztosításnak?</a:t>
            </a: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hu-HU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Generali ajánlata</a:t>
            </a: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AutoNum type="arabicPeriod"/>
            </a:pPr>
            <a:endParaRPr lang="hu-HU" sz="18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AutoNum type="arabicPeriod"/>
            </a:pPr>
            <a:endParaRPr lang="hu-HU" b="1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002863F8-F8D6-B455-B45B-366B3AF87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3317" y="2703129"/>
            <a:ext cx="2243328" cy="224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823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ACB0A-81EF-028F-94CF-3A1CA35C2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242788-602A-E079-D6E6-F4D84C8C089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3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521711E-AFD8-1CA4-AA08-83D9EE77D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 – A kormányrendeletek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597F69-8326-0D2E-603F-D6D583F1875D}"/>
              </a:ext>
            </a:extLst>
          </p:cNvPr>
          <p:cNvSpPr txBox="1"/>
          <p:nvPr/>
        </p:nvSpPr>
        <p:spPr>
          <a:xfrm>
            <a:off x="291662" y="1346645"/>
            <a:ext cx="8348485" cy="3171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Miről szól a szabályozás?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191/2009. (IX. 15.) Korm. rendelet értelmében a vállalkozó kivitelező, a 266/2013. (VII. 11.) Korm. rendelet értelmében az építészeti-műszaki tervezési tevékenységet végző tervező az általa vállalt </a:t>
            </a:r>
            <a:r>
              <a:rPr lang="hu-HU" sz="16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építőipari kivitelezési, illetve tervezési tevékenység körében okozott kár megtérítésére </a:t>
            </a:r>
            <a:r>
              <a:rPr lang="hu-HU" sz="16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köteles</a:t>
            </a:r>
            <a:r>
              <a:rPr lang="hu-HU" sz="16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felelősségbiztosítási szerződést kötni</a:t>
            </a:r>
            <a:r>
              <a:rPr lang="hu-H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 </a:t>
            </a: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600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Kötelező felelősségbiztosítással 2025. január 15-től kell rendelkezniük, azzal, hogy 2025. január 15-e után is </a:t>
            </a:r>
            <a:r>
              <a:rPr lang="hu-HU" sz="16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fenn kell tartani </a:t>
            </a:r>
            <a:r>
              <a:rPr lang="hu-HU" sz="1600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azt a lakóépület építésének egyszerű bejelentéséről szóló 155/2016. (VI. 13.) Korm. rendelet 6/A. § (1) bekezdése szerinti felelősségbiztosítást, amely olyan tevékenységre vonatkozik, amelyre az e rendelet szerinti felelősségbiztosítás nem nyújt fedezetet.</a:t>
            </a: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rendelet a korábbi TKEBF-re vonatkozó jogszabályt megsemmisítette, így azt a megadott időponttól nem lehet kötni, és persze nem is érdemes.</a:t>
            </a:r>
          </a:p>
        </p:txBody>
      </p:sp>
    </p:spTree>
    <p:extLst>
      <p:ext uri="{BB962C8B-B14F-4D97-AF65-F5344CB8AC3E}">
        <p14:creationId xmlns:p14="http://schemas.microsoft.com/office/powerpoint/2010/main" val="3994481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CE3B3-7809-BA62-6762-22E8D426B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C897F3-7B76-8829-A160-320FC2C306C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4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7D356E0-79CE-2822-5E4B-3035F1702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E21D14C9-CDE5-3348-F857-F51F48D8162E}"/>
              </a:ext>
            </a:extLst>
          </p:cNvPr>
          <p:cNvSpPr txBox="1"/>
          <p:nvPr/>
        </p:nvSpPr>
        <p:spPr>
          <a:xfrm>
            <a:off x="291662" y="1346645"/>
            <a:ext cx="8348485" cy="3529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Kiknek kell rendelkeznie ilyen felelősségbiztosítással?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5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Minden</a:t>
            </a:r>
            <a:r>
              <a:rPr lang="hu-HU" sz="15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építészeti-műszaki tervezési tevékenységet végző vállalkozásnak és építőipari kivitelezési tevékenységet folytató vállalkozásnak kötelező felelősségbiztosítást kötnie, amennyiben a szakmáját gyakorolni akarja. </a:t>
            </a:r>
            <a:r>
              <a:rPr lang="hu-HU" sz="1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Ilyen típusú biztosítás hiányában NEM végezhetnek ilyen tevékenységet. </a:t>
            </a:r>
            <a:endParaRPr lang="hu-HU" sz="15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5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jogszabály szerint a felelősségbiztosítás-kötési </a:t>
            </a:r>
            <a:r>
              <a:rPr lang="hu-HU" sz="1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kötelezettség nem terjed ki az állami építési beruházások rendjéről szóló törvény hatálya alá tartozó állami beruházások biztosítására</a:t>
            </a:r>
            <a:r>
              <a:rPr lang="hu-HU" sz="15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Az állami beruházások keretében, fővállalkozói minőségben végzett tervezői és építőipari kivitelezői tevékenységre – a konkrét projektre vonatkozó -biztosítást kell majd kötni (részletes szabályozás még nem született meg), a szakmagyakorláshoz kötött felelősségbiztosításból </a:t>
            </a:r>
            <a:r>
              <a:rPr lang="hu-HU" sz="1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ezért kizárt a fedezetből az állami építési beruházásokban </a:t>
            </a:r>
            <a:r>
              <a:rPr lang="hu-HU" sz="15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fővállalkozóként</a:t>
            </a:r>
            <a:r>
              <a:rPr lang="hu-HU" sz="15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végzett tervezői, kivitelezői tevékenység</a:t>
            </a:r>
            <a:r>
              <a:rPr lang="hu-HU" sz="15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5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Aki viszont </a:t>
            </a:r>
            <a:r>
              <a:rPr lang="hu-HU" sz="15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alvállalkozóként</a:t>
            </a:r>
            <a:r>
              <a:rPr lang="hu-HU" sz="15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dolgozik állami építési beruházáson, az biztosítási védelem alatt áll a kötelező felelősségbiztosításában is a vele szemben érvényesített kártérítési igényekre.</a:t>
            </a:r>
            <a:endParaRPr lang="hu-HU" sz="15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744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9FABDD-4DA8-8C40-2F87-FA058758EFD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5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863751C-6599-3B6B-6BAC-815D0ECD3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8011486" cy="579011"/>
          </a:xfrm>
        </p:spPr>
        <p:txBody>
          <a:bodyPr/>
          <a:lstStyle/>
          <a:p>
            <a:r>
              <a:rPr lang="hu-HU" dirty="0"/>
              <a:t>Két fő terület a felelősségbiztosítások szempontjából</a:t>
            </a:r>
            <a:endParaRPr lang="en-US" dirty="0"/>
          </a:p>
        </p:txBody>
      </p:sp>
      <p:graphicFrame>
        <p:nvGraphicFramePr>
          <p:cNvPr id="13" name="Segnaposto grafico 7">
            <a:extLst>
              <a:ext uri="{FF2B5EF4-FFF2-40B4-BE49-F238E27FC236}">
                <a16:creationId xmlns:a16="http://schemas.microsoft.com/office/drawing/2014/main" id="{E93933E3-A339-2384-7EDB-E2AFABE836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203611"/>
              </p:ext>
            </p:extLst>
          </p:nvPr>
        </p:nvGraphicFramePr>
        <p:xfrm>
          <a:off x="234061" y="1278295"/>
          <a:ext cx="4350522" cy="3340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9" name="Segnaposto grafico 7">
            <a:extLst>
              <a:ext uri="{FF2B5EF4-FFF2-40B4-BE49-F238E27FC236}">
                <a16:creationId xmlns:a16="http://schemas.microsoft.com/office/drawing/2014/main" id="{8F494B8B-33E4-28C0-29AC-AC56B28F61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7340547"/>
              </p:ext>
            </p:extLst>
          </p:nvPr>
        </p:nvGraphicFramePr>
        <p:xfrm>
          <a:off x="4311650" y="1278295"/>
          <a:ext cx="4350522" cy="3340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41975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09FABDD-4DA8-8C40-2F87-FA058758EFD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6</a:t>
            </a:fld>
            <a:endParaRPr lang="it-IT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863751C-6599-3B6B-6BAC-815D0ECD3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8011486" cy="579011"/>
          </a:xfrm>
        </p:spPr>
        <p:txBody>
          <a:bodyPr/>
          <a:lstStyle/>
          <a:p>
            <a:r>
              <a:rPr lang="hu-HU" dirty="0"/>
              <a:t>Két fő terület a felelősségbiztosítások szempontjából</a:t>
            </a:r>
            <a:endParaRPr lang="en-US" dirty="0"/>
          </a:p>
        </p:txBody>
      </p:sp>
      <p:graphicFrame>
        <p:nvGraphicFramePr>
          <p:cNvPr id="13" name="Segnaposto grafico 7">
            <a:extLst>
              <a:ext uri="{FF2B5EF4-FFF2-40B4-BE49-F238E27FC236}">
                <a16:creationId xmlns:a16="http://schemas.microsoft.com/office/drawing/2014/main" id="{E93933E3-A339-2384-7EDB-E2AFABE83617}"/>
              </a:ext>
            </a:extLst>
          </p:cNvPr>
          <p:cNvGraphicFramePr>
            <a:graphicFrameLocks/>
          </p:cNvGraphicFramePr>
          <p:nvPr/>
        </p:nvGraphicFramePr>
        <p:xfrm>
          <a:off x="234061" y="1278295"/>
          <a:ext cx="4350522" cy="3340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9" name="Segnaposto grafico 7">
            <a:extLst>
              <a:ext uri="{FF2B5EF4-FFF2-40B4-BE49-F238E27FC236}">
                <a16:creationId xmlns:a16="http://schemas.microsoft.com/office/drawing/2014/main" id="{8F494B8B-33E4-28C0-29AC-AC56B28F61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7471103"/>
              </p:ext>
            </p:extLst>
          </p:nvPr>
        </p:nvGraphicFramePr>
        <p:xfrm>
          <a:off x="4311650" y="1278295"/>
          <a:ext cx="4350522" cy="3340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Ábra 4" descr="Pipa egyszínű kitöltéssel">
            <a:extLst>
              <a:ext uri="{FF2B5EF4-FFF2-40B4-BE49-F238E27FC236}">
                <a16:creationId xmlns:a16="http://schemas.microsoft.com/office/drawing/2014/main" id="{A07EC87C-5B14-8F60-1F27-A06FEAB63B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09322" y="3075603"/>
            <a:ext cx="2211355" cy="2211355"/>
          </a:xfrm>
          <a:prstGeom prst="rect">
            <a:avLst/>
          </a:prstGeom>
        </p:spPr>
      </p:pic>
      <p:sp>
        <p:nvSpPr>
          <p:cNvPr id="8" name="Szorzás jele 7">
            <a:extLst>
              <a:ext uri="{FF2B5EF4-FFF2-40B4-BE49-F238E27FC236}">
                <a16:creationId xmlns:a16="http://schemas.microsoft.com/office/drawing/2014/main" id="{7C0FF34B-A172-A972-DAB5-33D3AD2F0B84}"/>
              </a:ext>
            </a:extLst>
          </p:cNvPr>
          <p:cNvSpPr/>
          <p:nvPr/>
        </p:nvSpPr>
        <p:spPr>
          <a:xfrm>
            <a:off x="6378972" y="3144417"/>
            <a:ext cx="2211354" cy="2142541"/>
          </a:xfrm>
          <a:prstGeom prst="mathMultiply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59854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68239-272F-3A5E-AEA8-DB8AE65EE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3C7C8D5-CCC6-276F-0640-59D527A78DF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7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50F2E58-BB13-9450-AE22-1B51FBBEA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6B340EEB-C083-A3ED-647F-F3AC94857D65}"/>
              </a:ext>
            </a:extLst>
          </p:cNvPr>
          <p:cNvSpPr txBox="1"/>
          <p:nvPr/>
        </p:nvSpPr>
        <p:spPr>
          <a:xfrm>
            <a:off x="299545" y="2127038"/>
            <a:ext cx="8348485" cy="2179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Kiknek kell rendelkeznie ilyen felelősségbiztosítással?</a:t>
            </a: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Kivitelezők:</a:t>
            </a:r>
            <a:endParaRPr lang="hu-H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Az </a:t>
            </a: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építőipari kivitelezési tevékenységet folytató vállalkozásnak kötelező </a:t>
            </a: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felelősségbiztosítást kötnie, amennyiben a szakmáját gyakorolni akarja. Ilyen típusú </a:t>
            </a: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biztosítás hiányában NEM végezhetnek ilyen tevékenységet</a:t>
            </a: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36908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54572-83C5-079C-210F-47205AB26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C1B6A3A-9FA0-13EF-FD7B-CB3D8A58264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8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CCAF665-FC4A-F5A9-39B9-8968338AD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778730FA-45B5-F113-85FF-FA14BA6745CD}"/>
              </a:ext>
            </a:extLst>
          </p:cNvPr>
          <p:cNvSpPr txBox="1"/>
          <p:nvPr/>
        </p:nvSpPr>
        <p:spPr>
          <a:xfrm>
            <a:off x="291662" y="1346645"/>
            <a:ext cx="8348485" cy="4144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Kiknek kell rendelkeznie ilyen felelősségbiztosítással?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Tervezők:</a:t>
            </a:r>
            <a:endParaRPr lang="hu-H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kötelező tervezői felelősségbiztosítást előíró szakmagyakorlási jogszabály (266/2013. sz. </a:t>
            </a:r>
            <a:r>
              <a:rPr lang="hu-HU" sz="1400" kern="0" dirty="0" err="1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Korm.r</a:t>
            </a: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hatálya alá az alábbi szakmák tartoznak: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a) településtervezés,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b) építészeti-műszaki tervezés,</a:t>
            </a:r>
            <a:endParaRPr lang="hu-HU" sz="14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c) településrendezési szakértés,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d) építésügyi műszaki szakértés,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e) építési műszaki ellenőrzés,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f) felelős műszaki vezetés,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g) éghajlatvédelmi tanúsítás.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6.§ (6) bekezdés szerint </a:t>
            </a:r>
            <a:r>
              <a:rPr lang="hu-HU" sz="16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kizárólag </a:t>
            </a:r>
            <a:r>
              <a:rPr lang="hu-HU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az építészeti-műszaki tervezés esetén feltétel szakmagyakorláshoz a kötelező felelősségbiztosítás</a:t>
            </a:r>
            <a:r>
              <a:rPr lang="hu-HU" sz="1400" kern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A többi szakmához nem!</a:t>
            </a:r>
            <a:endParaRPr lang="hu-H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94155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EC2B0-6540-D4BD-46FD-89C1078D0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D205BF-3F94-61FE-599F-1FBF12DFA12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9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42CBE2-7B80-4467-AA75-F494F1ED2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F01C0B8F-0751-0DAF-B1ED-BFA935AF56DB}"/>
              </a:ext>
            </a:extLst>
          </p:cNvPr>
          <p:cNvSpPr txBox="1"/>
          <p:nvPr/>
        </p:nvSpPr>
        <p:spPr>
          <a:xfrm>
            <a:off x="291662" y="1346645"/>
            <a:ext cx="8348485" cy="3441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Kiknek kell rendelkeznie ilyen felelősségbiztosítással?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érintetteknek a szakmai tevékenységük szerint a 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Char char="-"/>
            </a:pPr>
            <a:r>
              <a:rPr lang="hu-HU" sz="1400" b="1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Magyar Kereskedelmi és Iparkamaránál </a:t>
            </a:r>
            <a:r>
              <a:rPr lang="hu-HU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https://mkik.hu/az-epitoipari-kivitelezo-vallalkozasok-regisztracioja</a:t>
            </a:r>
            <a:r>
              <a:rPr lang="hu-HU" sz="14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Char char="-"/>
            </a:pPr>
            <a:r>
              <a:rPr lang="hu-HU" sz="1400" b="1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Magyar Építész Kamaránál </a:t>
            </a:r>
            <a:r>
              <a:rPr lang="hu-HU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https://mek.hu/index.php?id=123#T4</a:t>
            </a:r>
            <a:r>
              <a:rPr lang="hu-HU" sz="14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Tx/>
              <a:buChar char="-"/>
            </a:pPr>
            <a:r>
              <a:rPr lang="hu-HU" sz="1400" b="1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Magyar Mérnöki Kamaránál </a:t>
            </a:r>
            <a:r>
              <a:rPr lang="hu-HU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https://www.mmk.hu/e-mernok/cegregisztracio</a:t>
            </a:r>
            <a:r>
              <a:rPr lang="hu-HU" sz="14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kell regisztrálniuk. Regisztráció és felelősségbiztosítás nélkül NEM végezhetik tevékenységüket, nem gyakorolhatják a szakmájukat.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14140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40AC5-79D4-25B6-6AF1-B1060B5D8A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6849BE-4F1C-0BCB-FBE2-18E25DF424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10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48887EE-2A6F-627D-0E21-4DD355D6B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2F96A17C-8A26-660F-00E5-302538EC2801}"/>
              </a:ext>
            </a:extLst>
          </p:cNvPr>
          <p:cNvSpPr txBox="1"/>
          <p:nvPr/>
        </p:nvSpPr>
        <p:spPr>
          <a:xfrm>
            <a:off x="291662" y="1346645"/>
            <a:ext cx="8348485" cy="2826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Kiknek kell rendelkeznie ilyen felelősségbiztosítással?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regisztrációra kötelezettek köre </a:t>
            </a: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kamarai honlapokon megtalálható, a </a:t>
            </a: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kivitelezők esetében </a:t>
            </a: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merülhetnek fel jellemzően </a:t>
            </a:r>
            <a:r>
              <a:rPr lang="hu-HU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kérdések</a:t>
            </a: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ezzel kapcsolatban így fogalmaznak: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i="1" dirty="0">
                <a:solidFill>
                  <a:srgbClr val="56636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„Építőipari kivitelezésnek minősül a TEÁOR 41.20 – 43.99 közé eső tevékenységek mindegyike.</a:t>
            </a:r>
            <a:br>
              <a:rPr lang="hu-HU" sz="1800" i="1" dirty="0">
                <a:solidFill>
                  <a:srgbClr val="56636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hu-HU" sz="1800" i="1" dirty="0">
                <a:solidFill>
                  <a:srgbClr val="56636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41.10-es tevékenység az épületépítési projekt szervezés.”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https://mkik.hu/epitoipari-kivitelezo-vallalkozasok-gyik</a:t>
            </a:r>
            <a:r>
              <a:rPr lang="hu-HU" sz="18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48380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8942AB-3677-386F-923E-7186A930B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06845F-20DD-D869-582A-655C609F25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11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AD80289-5556-BD88-CA97-BAC4F3A7C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 –TEAOR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4F474CFB-DE78-41CC-0FC1-9D5F94EEA3A1}"/>
              </a:ext>
            </a:extLst>
          </p:cNvPr>
          <p:cNvSpPr txBox="1"/>
          <p:nvPr/>
        </p:nvSpPr>
        <p:spPr>
          <a:xfrm>
            <a:off x="283780" y="1191905"/>
            <a:ext cx="3318640" cy="3951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41.2 Lakó- és nem lakó épület építése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41.20 Lakó- és nem lakó épület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42 Egyéb építmény építése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42.1 Út, vasút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42.11 Út, autópálya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42.12 Vasút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42.13 Híd, alagút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42.2 Közműépítés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42.21 Folyadék szállítására szolgáló közmű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42.22 Elektromos, híradás-technikai célú közmű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42.9 </a:t>
            </a:r>
            <a:r>
              <a:rPr lang="hu-HU" sz="1000" dirty="0" err="1">
                <a:effectLst/>
                <a:latin typeface="ArialMT"/>
                <a:ea typeface="Calibri" panose="020F0502020204030204" pitchFamily="34" charset="0"/>
                <a:cs typeface="ArialMT"/>
              </a:rPr>
              <a:t>M.n.s</a:t>
            </a: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. egyéb építmény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42.91 Vízi létesítmény építése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42.99 Egyéb </a:t>
            </a:r>
            <a:r>
              <a:rPr lang="hu-HU" sz="1000" dirty="0" err="1">
                <a:effectLst/>
                <a:latin typeface="ArialMT"/>
                <a:ea typeface="Calibri" panose="020F0502020204030204" pitchFamily="34" charset="0"/>
                <a:cs typeface="ArialMT"/>
              </a:rPr>
              <a:t>m.n.s</a:t>
            </a: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. építés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EA0C6910-E002-54B0-EAE0-D9B7835B96EE}"/>
              </a:ext>
            </a:extLst>
          </p:cNvPr>
          <p:cNvSpPr txBox="1"/>
          <p:nvPr/>
        </p:nvSpPr>
        <p:spPr>
          <a:xfrm>
            <a:off x="3515713" y="1161722"/>
            <a:ext cx="4035972" cy="4321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43 Speciális szaképítés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43.1 Bontás, építési terület előkészítése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43.11 Bontás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43.12 Építési terület előkészítése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43.13 Talajmintavétel, próbafúrás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43.2 Épületgépészeti szerelés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43.21 Villanyszerelés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43.22 Víz-, gáz-, fűtés-, légkondicionáló-szerelés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43.29 Egyéb épületgépészeti szerelés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43.3 Befejező építés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43.31 Vakolás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43.32 Épületasztalos-szerkezet szerelése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43.33 Padló-, falburkolás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43.34 Festés, üvegezés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43.39 Egyéb befejező építés </a:t>
            </a:r>
            <a:r>
              <a:rPr lang="hu-HU" sz="1000" dirty="0" err="1">
                <a:effectLst/>
                <a:latin typeface="ArialMT"/>
                <a:ea typeface="Calibri" panose="020F0502020204030204" pitchFamily="34" charset="0"/>
                <a:cs typeface="ArialMT"/>
              </a:rPr>
              <a:t>m.n.s</a:t>
            </a: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.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DCDB9CE5-A7F6-3A50-2C97-4008D961807B}"/>
              </a:ext>
            </a:extLst>
          </p:cNvPr>
          <p:cNvSpPr txBox="1"/>
          <p:nvPr/>
        </p:nvSpPr>
        <p:spPr>
          <a:xfrm>
            <a:off x="6237890" y="1191905"/>
            <a:ext cx="3318640" cy="1114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b="1" u="sng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43.9 Egyéb speciális szaképítés</a:t>
            </a:r>
            <a:endParaRPr lang="hu-HU" sz="10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43.91 Tetőfedés, tetőszerkezet-építés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43.99 Egyéb speciális szaképítés </a:t>
            </a:r>
            <a:r>
              <a:rPr lang="hu-HU" sz="1000" dirty="0" err="1">
                <a:effectLst/>
                <a:latin typeface="ArialMT"/>
                <a:ea typeface="Calibri" panose="020F0502020204030204" pitchFamily="34" charset="0"/>
                <a:cs typeface="ArialMT"/>
              </a:rPr>
              <a:t>m.n.s</a:t>
            </a:r>
            <a:r>
              <a:rPr lang="hu-HU" sz="1000" dirty="0">
                <a:effectLst/>
                <a:latin typeface="ArialMT"/>
                <a:ea typeface="Calibri" panose="020F0502020204030204" pitchFamily="34" charset="0"/>
                <a:cs typeface="ArialMT"/>
              </a:rPr>
              <a:t>.</a:t>
            </a:r>
            <a:endParaRPr lang="hu-H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71401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7429E-8977-7307-2FAF-FAABE9516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8F9FF4-426E-5CCA-BE5D-5675DC97AAA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12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BD5CB3-5359-B268-D8C9-0090D3085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 - ellenőrzés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B2CD809A-C524-B21B-4119-3F38EB41CE80}"/>
              </a:ext>
            </a:extLst>
          </p:cNvPr>
          <p:cNvSpPr txBox="1"/>
          <p:nvPr/>
        </p:nvSpPr>
        <p:spPr>
          <a:xfrm>
            <a:off x="291662" y="1346645"/>
            <a:ext cx="8348485" cy="3723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Mi történik, ha a kötelezett nem köt biztosítást, vagy a biztosítása díját nem fizeti?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fedezet meglétét az illetékes kamara ellenőrzi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 biztosítás meglétét a biztosítási kötvénnyel kell igazolni. 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szerződés megszűnéséről a biztosítótársaságok a fedezet megszűnését követő 15 napon belül értesítik az illetékes kamarát, mely a biztosítás hiányában a szerződőt felszólítják, szankcionálják, végső esetben akár el is tiltják szakmája gyakorlásától. </a:t>
            </a:r>
            <a:endParaRPr lang="hu-HU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fentiek okán kiemelten fontos a biztosítási díjat időben – esedékesség +30 nap – megfizetni, ezért mindenképpen javasoljuk a digitális szerződéseket, a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MyGenerali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regisztrációt, és a csoportos beszedéses fizetési módot. Az esetleges fizetési elmaradások okán erősen javasolt az éves díjfizetési ütem, ehhez kedvezmény is jár. 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D1CAEBA-4C7D-566B-1F3F-EFBD0742F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0278" y="129700"/>
            <a:ext cx="1463040" cy="97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07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7A705-6328-A2C5-47D3-01FC61AA4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CE6E55-273C-EAC4-AC0E-DC5F2B5EBB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13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CC272B-2785-D2C5-A4F3-CE3682B37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Kötelező tervezői és kivitelezői felelősségbiztosítás</a:t>
            </a:r>
            <a:endParaRPr lang="en-US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CEEB9C47-73C5-A5F4-E740-D64570877F8D}"/>
              </a:ext>
            </a:extLst>
          </p:cNvPr>
          <p:cNvSpPr txBox="1"/>
          <p:nvPr/>
        </p:nvSpPr>
        <p:spPr>
          <a:xfrm>
            <a:off x="291662" y="1346645"/>
            <a:ext cx="8348485" cy="31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hu-HU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5" name="Ellipszis 4">
            <a:extLst>
              <a:ext uri="{FF2B5EF4-FFF2-40B4-BE49-F238E27FC236}">
                <a16:creationId xmlns:a16="http://schemas.microsoft.com/office/drawing/2014/main" id="{09D252D6-E7B5-F3FC-066A-6CD9AD7C4236}"/>
              </a:ext>
            </a:extLst>
          </p:cNvPr>
          <p:cNvSpPr/>
          <p:nvPr/>
        </p:nvSpPr>
        <p:spPr>
          <a:xfrm>
            <a:off x="389805" y="1517735"/>
            <a:ext cx="3231931" cy="148195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1"/>
                </a:solidFill>
              </a:rPr>
              <a:t>Jogalkotó</a:t>
            </a:r>
          </a:p>
          <a:p>
            <a:pPr algn="ctr"/>
            <a:endParaRPr lang="hu-HU" b="1" dirty="0">
              <a:solidFill>
                <a:schemeClr val="tx1"/>
              </a:solidFill>
            </a:endParaRPr>
          </a:p>
          <a:p>
            <a:pPr algn="ctr"/>
            <a:r>
              <a:rPr lang="hu-HU" b="1" dirty="0">
                <a:solidFill>
                  <a:schemeClr val="tx1"/>
                </a:solidFill>
              </a:rPr>
              <a:t>- Törvényi szabályozás</a:t>
            </a:r>
          </a:p>
        </p:txBody>
      </p:sp>
      <p:sp>
        <p:nvSpPr>
          <p:cNvPr id="6" name="Ellipszis 5">
            <a:extLst>
              <a:ext uri="{FF2B5EF4-FFF2-40B4-BE49-F238E27FC236}">
                <a16:creationId xmlns:a16="http://schemas.microsoft.com/office/drawing/2014/main" id="{B55505D3-D492-7B91-1D26-F8D8F1521740}"/>
              </a:ext>
            </a:extLst>
          </p:cNvPr>
          <p:cNvSpPr/>
          <p:nvPr/>
        </p:nvSpPr>
        <p:spPr>
          <a:xfrm>
            <a:off x="2956034" y="3242441"/>
            <a:ext cx="3231931" cy="148195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1"/>
                </a:solidFill>
              </a:rPr>
              <a:t>Biztosító</a:t>
            </a:r>
          </a:p>
          <a:p>
            <a:pPr algn="ctr"/>
            <a:endParaRPr lang="hu-HU" b="1" dirty="0">
              <a:solidFill>
                <a:schemeClr val="tx1"/>
              </a:solidFill>
            </a:endParaRPr>
          </a:p>
          <a:p>
            <a:pPr algn="ctr"/>
            <a:r>
              <a:rPr lang="hu-HU" b="1" dirty="0">
                <a:solidFill>
                  <a:schemeClr val="tx1"/>
                </a:solidFill>
              </a:rPr>
              <a:t>- Elvárt szolgáltatás </a:t>
            </a:r>
          </a:p>
        </p:txBody>
      </p:sp>
      <p:sp>
        <p:nvSpPr>
          <p:cNvPr id="7" name="Ellipszis 6">
            <a:extLst>
              <a:ext uri="{FF2B5EF4-FFF2-40B4-BE49-F238E27FC236}">
                <a16:creationId xmlns:a16="http://schemas.microsoft.com/office/drawing/2014/main" id="{75398062-82F3-464D-1B8C-207B99F5CC9C}"/>
              </a:ext>
            </a:extLst>
          </p:cNvPr>
          <p:cNvSpPr/>
          <p:nvPr/>
        </p:nvSpPr>
        <p:spPr>
          <a:xfrm>
            <a:off x="4979276" y="1089791"/>
            <a:ext cx="3231931" cy="148195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>
                <a:solidFill>
                  <a:schemeClr val="tx1"/>
                </a:solidFill>
              </a:rPr>
              <a:t>Kamara</a:t>
            </a:r>
          </a:p>
          <a:p>
            <a:pPr algn="ctr"/>
            <a:endParaRPr lang="hu-HU" b="1" dirty="0">
              <a:solidFill>
                <a:schemeClr val="tx1"/>
              </a:solidFill>
            </a:endParaRPr>
          </a:p>
          <a:p>
            <a:pPr algn="ctr"/>
            <a:r>
              <a:rPr lang="hu-HU" b="1" dirty="0">
                <a:solidFill>
                  <a:schemeClr val="tx1"/>
                </a:solidFill>
              </a:rPr>
              <a:t>- Lebonyolítás, ellenőrzés</a:t>
            </a:r>
          </a:p>
        </p:txBody>
      </p:sp>
    </p:spTree>
    <p:extLst>
      <p:ext uri="{BB962C8B-B14F-4D97-AF65-F5344CB8AC3E}">
        <p14:creationId xmlns:p14="http://schemas.microsoft.com/office/powerpoint/2010/main" val="4092294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3BF3B-1404-892F-3BC7-41B31593A8F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14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430B4F-A427-A338-D2D3-400F861FC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7919274" cy="419215"/>
          </a:xfrm>
        </p:spPr>
        <p:txBody>
          <a:bodyPr/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Milyen fedezetet kell nyújtania biztosításnak?</a:t>
            </a:r>
            <a:endParaRPr lang="hu-HU" sz="18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F647F84-7CAB-F326-51C8-1C04A1E5EE6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20563" y="1020573"/>
            <a:ext cx="4030335" cy="382201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hu-HU" sz="1400" dirty="0"/>
              <a:t>A biztosításnak fedezetet kell nyújtania a kivitelezői / tervezői szakmai előírásokkal, szabályokkal és kivitelezési / tervezési szerződésben foglalt rendelkezésekkel összefüggésben okozott károkra</a:t>
            </a:r>
          </a:p>
          <a:p>
            <a:pPr>
              <a:lnSpc>
                <a:spcPct val="100000"/>
              </a:lnSpc>
            </a:pPr>
            <a:r>
              <a:rPr lang="hu-HU" sz="1400" dirty="0"/>
              <a:t>Kockázatviselés tárgya: </a:t>
            </a:r>
            <a:r>
              <a:rPr lang="hu-HU" sz="1400" dirty="0">
                <a:solidFill>
                  <a:srgbClr val="FF0000"/>
                </a:solidFill>
              </a:rPr>
              <a:t>személyi sérüléses károk, dologi károk és e károkkal összefüggésben bekövetkezett sérelemdíjak</a:t>
            </a:r>
          </a:p>
          <a:p>
            <a:pPr>
              <a:lnSpc>
                <a:spcPct val="100000"/>
              </a:lnSpc>
            </a:pPr>
            <a:r>
              <a:rPr lang="hu-HU" sz="1400" dirty="0"/>
              <a:t>A felelősségbiztosításnak ki kell terjednie a biztosított vállalkozó kivitelezővel, tervezővel </a:t>
            </a:r>
            <a:r>
              <a:rPr lang="hu-HU" sz="1400" dirty="0">
                <a:solidFill>
                  <a:srgbClr val="FF0000"/>
                </a:solidFill>
              </a:rPr>
              <a:t>munkaviszonyban, munkavégzésre irányuló egyéb jogviszonyban álló személyek</a:t>
            </a:r>
            <a:r>
              <a:rPr lang="hu-HU" sz="1400" dirty="0"/>
              <a:t>, valamint az építőipari kivitelezői tevékenység és szolgáltatás teljesítése érdekében igénybe vett </a:t>
            </a:r>
            <a:r>
              <a:rPr lang="hu-HU" sz="1400" dirty="0">
                <a:solidFill>
                  <a:srgbClr val="FF0000"/>
                </a:solidFill>
              </a:rPr>
              <a:t>alvállalkozók</a:t>
            </a:r>
            <a:r>
              <a:rPr lang="hu-HU" sz="1400" dirty="0"/>
              <a:t> tevékenységéből eredő olyan károkra, amelyekért a biztosított vállalkozó kivitelezőt kártérítési felelősség terheli.</a:t>
            </a:r>
          </a:p>
        </p:txBody>
      </p:sp>
      <p:pic>
        <p:nvPicPr>
          <p:cNvPr id="17" name="Tartalom helye 16" descr="Szerszámok piros háttérrel">
            <a:extLst>
              <a:ext uri="{FF2B5EF4-FFF2-40B4-BE49-F238E27FC236}">
                <a16:creationId xmlns:a16="http://schemas.microsoft.com/office/drawing/2014/main" id="{EB50BAFA-C859-EC53-CEA4-E1E3647BE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860489" y="1065467"/>
            <a:ext cx="2769119" cy="1845630"/>
          </a:xfrm>
        </p:spPr>
      </p:pic>
      <p:pic>
        <p:nvPicPr>
          <p:cNvPr id="11" name="Tartalom helye 16" descr="Tanuló diákok">
            <a:extLst>
              <a:ext uri="{FF2B5EF4-FFF2-40B4-BE49-F238E27FC236}">
                <a16:creationId xmlns:a16="http://schemas.microsoft.com/office/drawing/2014/main" id="{6589E326-0F1D-4978-4035-4D599496D13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60489" y="2968472"/>
            <a:ext cx="2769120" cy="1845631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832831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3BF3B-1404-892F-3BC7-41B31593A8F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15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430B4F-A427-A338-D2D3-400F861FC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2546915" cy="345747"/>
          </a:xfrm>
        </p:spPr>
        <p:txBody>
          <a:bodyPr/>
          <a:lstStyle/>
          <a:p>
            <a:r>
              <a:rPr lang="hu-HU" dirty="0"/>
              <a:t>Minimum limitek</a:t>
            </a:r>
            <a:endParaRPr lang="en-US" dirty="0"/>
          </a:p>
        </p:txBody>
      </p:sp>
      <p:pic>
        <p:nvPicPr>
          <p:cNvPr id="12" name="Tartalom helye 10" descr="Munkaeszközök a tervrajz">
            <a:extLst>
              <a:ext uri="{FF2B5EF4-FFF2-40B4-BE49-F238E27FC236}">
                <a16:creationId xmlns:a16="http://schemas.microsoft.com/office/drawing/2014/main" id="{0E248270-7D5E-24DF-C8C1-8CDC44FD2A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278295" y="977460"/>
            <a:ext cx="2404238" cy="1485115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</p:pic>
      <p:pic>
        <p:nvPicPr>
          <p:cNvPr id="17" name="Tartalom helye 16" descr="Építkezés alatt álló fából készült otthonok">
            <a:extLst>
              <a:ext uri="{FF2B5EF4-FFF2-40B4-BE49-F238E27FC236}">
                <a16:creationId xmlns:a16="http://schemas.microsoft.com/office/drawing/2014/main" id="{EB50BAFA-C859-EC53-CEA4-E1E3647BE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/>
        </p:blipFill>
        <p:spPr>
          <a:xfrm>
            <a:off x="1278294" y="2969220"/>
            <a:ext cx="2404238" cy="1790030"/>
          </a:xfrm>
        </p:spPr>
      </p:pic>
      <p:graphicFrame>
        <p:nvGraphicFramePr>
          <p:cNvPr id="11" name="Táblázat 10">
            <a:extLst>
              <a:ext uri="{FF2B5EF4-FFF2-40B4-BE49-F238E27FC236}">
                <a16:creationId xmlns:a16="http://schemas.microsoft.com/office/drawing/2014/main" id="{E79ED577-C8D4-3474-1BF4-775B45B5D5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649593"/>
              </p:ext>
            </p:extLst>
          </p:nvPr>
        </p:nvGraphicFramePr>
        <p:xfrm>
          <a:off x="4166003" y="2969220"/>
          <a:ext cx="4164911" cy="17800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17571">
                  <a:extLst>
                    <a:ext uri="{9D8B030D-6E8A-4147-A177-3AD203B41FA5}">
                      <a16:colId xmlns:a16="http://schemas.microsoft.com/office/drawing/2014/main" val="71931636"/>
                    </a:ext>
                  </a:extLst>
                </a:gridCol>
                <a:gridCol w="1847340">
                  <a:extLst>
                    <a:ext uri="{9D8B030D-6E8A-4147-A177-3AD203B41FA5}">
                      <a16:colId xmlns:a16="http://schemas.microsoft.com/office/drawing/2014/main" val="2743208055"/>
                    </a:ext>
                  </a:extLst>
                </a:gridCol>
              </a:tblGrid>
              <a:tr h="294949"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Éves nettó forgalom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9099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b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 (M Ft / kár / év)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654847"/>
                  </a:ext>
                </a:extLst>
              </a:tr>
              <a:tr h="305318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X &lt;= 100 millió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20/40</a:t>
                      </a:r>
                      <a:endParaRPr lang="hu-H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611699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100 millió &lt; X &lt;= 500 millió 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50/100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341576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500 millió &lt; X &lt;= 2 milliárd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100/200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5266613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2 milliárd &lt; X &lt;= 10 milliárd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150/300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5669311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milliárd &lt; X 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200/400</a:t>
                      </a: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493059"/>
                  </a:ext>
                </a:extLst>
              </a:tr>
            </a:tbl>
          </a:graphicData>
        </a:graphic>
      </p:graphicFrame>
      <p:graphicFrame>
        <p:nvGraphicFramePr>
          <p:cNvPr id="13" name="Táblázat 12">
            <a:extLst>
              <a:ext uri="{FF2B5EF4-FFF2-40B4-BE49-F238E27FC236}">
                <a16:creationId xmlns:a16="http://schemas.microsoft.com/office/drawing/2014/main" id="{0CD1191B-5A60-CBFA-FB4D-E266872E7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764327"/>
              </p:ext>
            </p:extLst>
          </p:nvPr>
        </p:nvGraphicFramePr>
        <p:xfrm>
          <a:off x="4166002" y="977461"/>
          <a:ext cx="4164911" cy="14851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17571">
                  <a:extLst>
                    <a:ext uri="{9D8B030D-6E8A-4147-A177-3AD203B41FA5}">
                      <a16:colId xmlns:a16="http://schemas.microsoft.com/office/drawing/2014/main" val="71931636"/>
                    </a:ext>
                  </a:extLst>
                </a:gridCol>
                <a:gridCol w="1847340">
                  <a:extLst>
                    <a:ext uri="{9D8B030D-6E8A-4147-A177-3AD203B41FA5}">
                      <a16:colId xmlns:a16="http://schemas.microsoft.com/office/drawing/2014/main" val="2743208055"/>
                    </a:ext>
                  </a:extLst>
                </a:gridCol>
              </a:tblGrid>
              <a:tr h="294949"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Éves nettó forgalom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 (M Ft / kár / év)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654847"/>
                  </a:ext>
                </a:extLst>
              </a:tr>
              <a:tr h="305318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X &lt;= 20 millió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10/20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611699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20 millió &lt; X &lt;= 100 millió 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20/40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341576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100 millió &lt; X &lt;= 1 milliárd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50/100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5266613"/>
                  </a:ext>
                </a:extLst>
              </a:tr>
              <a:tr h="294949"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 milliárd &lt; X </a:t>
                      </a:r>
                      <a:endParaRPr lang="hu-H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93" marR="5693" marT="5693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100/200</a:t>
                      </a:r>
                    </a:p>
                  </a:txBody>
                  <a:tcPr marL="5693" marR="5693" marT="5693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493059"/>
                  </a:ext>
                </a:extLst>
              </a:tr>
            </a:tbl>
          </a:graphicData>
        </a:graphic>
      </p:graphicFrame>
      <p:sp>
        <p:nvSpPr>
          <p:cNvPr id="14" name="Title 3">
            <a:extLst>
              <a:ext uri="{FF2B5EF4-FFF2-40B4-BE49-F238E27FC236}">
                <a16:creationId xmlns:a16="http://schemas.microsoft.com/office/drawing/2014/main" id="{1E6655CE-223F-1364-DBA5-54C9BB741D14}"/>
              </a:ext>
            </a:extLst>
          </p:cNvPr>
          <p:cNvSpPr txBox="1">
            <a:spLocks/>
          </p:cNvSpPr>
          <p:nvPr/>
        </p:nvSpPr>
        <p:spPr>
          <a:xfrm rot="16200000">
            <a:off x="-47822" y="1442855"/>
            <a:ext cx="1485116" cy="34574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390997" rtl="0" eaLnBrk="1" latinLnBrk="0" hangingPunct="1">
              <a:lnSpc>
                <a:spcPts val="2000"/>
              </a:lnSpc>
              <a:spcBef>
                <a:spcPct val="0"/>
              </a:spcBef>
              <a:buNone/>
              <a:defRPr sz="2000" b="1" i="0" kern="1200" cap="all" spc="50" baseline="0">
                <a:solidFill>
                  <a:schemeClr val="accent1"/>
                </a:solidFill>
                <a:latin typeface="+mj-lt"/>
                <a:ea typeface="+mj-ea"/>
                <a:cs typeface="IvyMode SemiBold" panose="020B0404020101010102" pitchFamily="34" charset="0"/>
              </a:defRPr>
            </a:lvl1pPr>
          </a:lstStyle>
          <a:p>
            <a:r>
              <a:rPr lang="hu-HU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tervező</a:t>
            </a:r>
            <a:endParaRPr 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8AAB3D8C-D591-6D2B-BFF0-8668C5A1AD7A}"/>
              </a:ext>
            </a:extLst>
          </p:cNvPr>
          <p:cNvSpPr txBox="1">
            <a:spLocks/>
          </p:cNvSpPr>
          <p:nvPr/>
        </p:nvSpPr>
        <p:spPr>
          <a:xfrm rot="16200000">
            <a:off x="-127434" y="3640500"/>
            <a:ext cx="1636492" cy="34574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390997" rtl="0" eaLnBrk="1" latinLnBrk="0" hangingPunct="1">
              <a:lnSpc>
                <a:spcPts val="2000"/>
              </a:lnSpc>
              <a:spcBef>
                <a:spcPct val="0"/>
              </a:spcBef>
              <a:buNone/>
              <a:defRPr sz="2000" b="1" i="0" kern="1200" cap="all" spc="50" baseline="0">
                <a:solidFill>
                  <a:schemeClr val="accent1"/>
                </a:solidFill>
                <a:latin typeface="+mj-lt"/>
                <a:ea typeface="+mj-ea"/>
                <a:cs typeface="IvyMode SemiBold" panose="020B0404020101010102" pitchFamily="34" charset="0"/>
              </a:defRPr>
            </a:lvl1pPr>
          </a:lstStyle>
          <a:p>
            <a:r>
              <a:rPr lang="hu-HU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kivitelező</a:t>
            </a:r>
            <a:endParaRPr 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6F3C5EE9-4629-71F6-8896-69923875EB9F}"/>
              </a:ext>
            </a:extLst>
          </p:cNvPr>
          <p:cNvSpPr txBox="1"/>
          <p:nvPr/>
        </p:nvSpPr>
        <p:spPr>
          <a:xfrm>
            <a:off x="1605963" y="2533330"/>
            <a:ext cx="647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Új vállalkozásoknak a legkisebb sávot kell majd választani!</a:t>
            </a:r>
          </a:p>
        </p:txBody>
      </p:sp>
    </p:spTree>
    <p:extLst>
      <p:ext uri="{BB962C8B-B14F-4D97-AF65-F5344CB8AC3E}">
        <p14:creationId xmlns:p14="http://schemas.microsoft.com/office/powerpoint/2010/main" val="3591922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22524CA9-2EC0-4E03-9402-33200325D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DF06EB-9CAC-3B64-B97C-626EF4A81E5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16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90F3167-2818-702B-8DA1-67352A13E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7919274" cy="419215"/>
          </a:xfrm>
        </p:spPr>
        <p:txBody>
          <a:bodyPr/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A </a:t>
            </a:r>
            <a:r>
              <a:rPr lang="hu-HU" sz="1800" b="1" dirty="0" err="1">
                <a:solidFill>
                  <a:schemeClr val="accent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generali</a:t>
            </a:r>
            <a:r>
              <a:rPr lang="hu-HU" sz="1800" b="1" dirty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ajánlata</a:t>
            </a:r>
            <a:endParaRPr lang="hu-HU" sz="18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AD1A82-77A8-E278-C07E-388D30A0F71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07428" y="1532953"/>
            <a:ext cx="8019822" cy="3822016"/>
          </a:xfrm>
        </p:spPr>
        <p:txBody>
          <a:bodyPr/>
          <a:lstStyle/>
          <a:p>
            <a:pPr marL="0" indent="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meglévő szerződések feldolgozása kétféle módon történik meg:</a:t>
            </a:r>
          </a:p>
          <a:p>
            <a:pPr marL="342900" lvl="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endParaRPr lang="hu-HU" sz="18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általános felelősségbiztosítások és szakmai felelősségbiztosítások egy részénél társaságunk </a:t>
            </a: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központilag, az ügyfél javára módosítja a szerződést a szükséges fedezettel, változatlan díjjal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Az ügyfeleknek itt nincs teendőjük, részükre módosított kötvényt küldünk legkésőbb januárban, ott, ahol ismerünk email címet, egy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emailes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tájékoztatót is. 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fentibe nem tartozó szerződések valamint a TKEBF esetén minden esetben </a:t>
            </a:r>
            <a:r>
              <a:rPr lang="hu-H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ÚJ szerződést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kell kötni.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273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775C23D-4749-3F91-6F87-F175DB4BD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DCA19EF-0EFF-5DC6-2CCB-BB876A71EE2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17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687082A-23D3-62A2-C01D-1CA9FF6F9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40" y="522000"/>
            <a:ext cx="7919274" cy="419215"/>
          </a:xfrm>
        </p:spPr>
        <p:txBody>
          <a:bodyPr/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TKEBF</a:t>
            </a:r>
            <a:endParaRPr lang="hu-HU" sz="1800" dirty="0">
              <a:solidFill>
                <a:schemeClr val="accent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EBB7DB-9186-FA3B-A52F-FEA2FEA19C4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89804" y="788275"/>
            <a:ext cx="8175355" cy="4201511"/>
          </a:xfrm>
        </p:spPr>
        <p:txBody>
          <a:bodyPr/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404144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TKEBF szerződések esetén a Kamara honlapja így fogalmaz: 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56636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Kötelező kivitelezői felelősségbiztosítással a vállalkozó kivitelezőnek </a:t>
            </a:r>
            <a:r>
              <a:rPr lang="hu-HU" sz="1400" b="1" dirty="0">
                <a:solidFill>
                  <a:srgbClr val="56636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2025. január 15-től kell rendelkeznie</a:t>
            </a:r>
            <a:r>
              <a:rPr lang="hu-HU" sz="1400" dirty="0">
                <a:solidFill>
                  <a:srgbClr val="566369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azzal, hogy </a:t>
            </a:r>
            <a:r>
              <a:rPr lang="hu-HU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2025. január 15-e után is fenn kell tartani azt a lakóépület építésének egyszerű bejelentéséről szóló 155/2016. (VI. 13.) Korm. rendelet 6/A. § (1) bekezdése szerinti felelősségbiztosítást, amely olyan építőipari kivitelezési tevékenységre vonatkozik, amelyre az e rendelet szerinti felelősségbiztosítás nem nyújt fedezetet.</a:t>
            </a:r>
            <a:endParaRPr lang="hu-H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lehet, ez? Pl. Ha ügyfelünk </a:t>
            </a:r>
            <a:r>
              <a:rPr lang="hu-HU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korábbi biztosítása magasabb biztosítási összeg </a:t>
            </a: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mellett vállalt fedezetet a megkezdett munkákra, azokra vonatkozóan </a:t>
            </a:r>
            <a:r>
              <a:rPr lang="hu-HU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érdemes lehet azt fenntartani </a:t>
            </a: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vagy az új szerződés esetén ezt a magasabb biztosítási összegre megkötni.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Abban az esetben, ha az új szerződést kötő ügyfelünk a meglévő szerződését </a:t>
            </a:r>
            <a:r>
              <a:rPr lang="hu-HU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nem kívánja fenntartani, úgy közös megegyezéssel történő megszűnésre vonatkozó kérelmet kell benyújtania társaságunkhoz</a:t>
            </a: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vagy már a biztosítási ajánlat aláírt példányával együtt, vagy bármikor az azt követő időszakban. </a:t>
            </a:r>
            <a:r>
              <a:rPr lang="hu-HU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közös megegyezés feltétele, hogy az új felelősségbiztosítás társaságunknál legyen és a felmondott szerződés a felmondás időpontjáig díjjal rendezett legyen</a:t>
            </a: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Egyéb esetekben a szerződését évfordulóra, rendes felmondással tudja megszüntetni.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újonnan kötött szerződések természetesen </a:t>
            </a:r>
            <a:r>
              <a:rPr lang="hu-HU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jogfolytonosak</a:t>
            </a:r>
            <a:r>
              <a:rPr lang="hu-HU" sz="1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társaságunknál lévő élő szerződéssel.</a:t>
            </a: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0893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77DC3-074B-8682-E0F6-864605D59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8886874-C882-FF06-D881-6583F3C173A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18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01343C1-436C-D871-A588-09496D77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39" y="522000"/>
            <a:ext cx="8328677" cy="419215"/>
          </a:xfrm>
        </p:spPr>
        <p:txBody>
          <a:bodyPr/>
          <a:lstStyle/>
          <a:p>
            <a:pPr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</a:pPr>
            <a:r>
              <a:rPr lang="hu-HU" sz="1800" b="1" dirty="0">
                <a:solidFill>
                  <a:schemeClr val="accent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Versenyelőny?</a:t>
            </a:r>
            <a:endParaRPr lang="hu-H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BE534CA-13B4-BA16-38B8-0F5F7E0A435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02021" y="1119352"/>
            <a:ext cx="8163138" cy="3870434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endParaRPr lang="hu-HU" sz="1600" b="0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endParaRPr lang="hu-HU" sz="1600" b="1" i="0" u="sng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l"/>
            <a:r>
              <a:rPr lang="hu-HU" sz="16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Kivitelező:</a:t>
            </a:r>
            <a:br>
              <a:rPr lang="hu-HU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1600" b="0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l"/>
            <a:r>
              <a:rPr lang="hu-HU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kiegészítő kártérítési jogvédelem egy olyan egyediség, ami csak nálunk van, más</a:t>
            </a:r>
          </a:p>
          <a:p>
            <a:pPr marL="457200" algn="l"/>
            <a:endParaRPr lang="hu-HU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0" algn="l">
              <a:buNone/>
            </a:pPr>
            <a:r>
              <a:rPr lang="hu-HU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versenytársnál ilyen nem létezik.</a:t>
            </a:r>
            <a:endParaRPr lang="hu-HU" sz="1600" b="0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l"/>
            <a:endParaRPr lang="hu-HU" sz="1600" b="1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l"/>
            <a:r>
              <a:rPr lang="hu-HU" sz="16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Tervező:</a:t>
            </a:r>
          </a:p>
          <a:p>
            <a:pPr marL="285750" indent="0" algn="l">
              <a:buNone/>
            </a:pPr>
            <a:endParaRPr lang="hu-HU" sz="1600" b="0" i="0" u="sng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l"/>
            <a:r>
              <a:rPr lang="hu-HU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Itt a jogszabályi minimum egy szűk fedezet (személyi sérüléses és dologi károk), mi</a:t>
            </a:r>
          </a:p>
          <a:p>
            <a:pPr marL="285750" indent="0" algn="l">
              <a:buNone/>
            </a:pPr>
            <a:r>
              <a:rPr lang="hu-HU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továbbra is </a:t>
            </a:r>
            <a:r>
              <a:rPr lang="hu-HU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tisztán vagyoni károkkal kiegészítve áruljuk majd a terméket</a:t>
            </a:r>
            <a:r>
              <a:rPr lang="hu-HU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pPr marL="457200" algn="l"/>
            <a:endParaRPr lang="hu-HU" sz="1600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l"/>
            <a:r>
              <a:rPr lang="hu-HU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Jogfolytonosság!</a:t>
            </a:r>
            <a:endParaRPr lang="hu-HU" sz="1600" b="0" i="0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ts val="135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hu-H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4070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3BF3B-1404-892F-3BC7-41B31593A8F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19</a:t>
            </a:fld>
            <a:endParaRPr lang="it-IT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430B4F-A427-A338-D2D3-400F861FC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363" y="305498"/>
            <a:ext cx="7919274" cy="1297897"/>
          </a:xfrm>
        </p:spPr>
        <p:txBody>
          <a:bodyPr/>
          <a:lstStyle/>
          <a:p>
            <a:r>
              <a:rPr lang="hu-HU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Általános felelősségbiztosítás …	</a:t>
            </a:r>
            <a:br>
              <a:rPr lang="hu-HU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hu-HU" sz="1800" dirty="0">
                <a:solidFill>
                  <a:schemeClr val="tx1"/>
                </a:solidFill>
              </a:rPr>
              <a:t>	</a:t>
            </a:r>
            <a:br>
              <a:rPr lang="hu-HU" sz="1800" dirty="0">
                <a:solidFill>
                  <a:schemeClr val="tx1"/>
                </a:solidFill>
              </a:rPr>
            </a:br>
            <a:r>
              <a:rPr lang="hu-HU" sz="1800" dirty="0">
                <a:solidFill>
                  <a:schemeClr val="tx1"/>
                </a:solidFill>
              </a:rPr>
              <a:t>						</a:t>
            </a:r>
            <a:r>
              <a:rPr lang="hu-HU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…Több, mint egy felelősségbiztosítás</a:t>
            </a:r>
            <a:r>
              <a:rPr lang="hu-H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!</a:t>
            </a:r>
            <a:br>
              <a:rPr lang="hu-HU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br>
              <a:rPr lang="hu-HU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9CBEC4-76FF-7193-48CD-BE9E3BC755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166833" y="1338911"/>
            <a:ext cx="6743287" cy="631225"/>
          </a:xfrm>
        </p:spPr>
        <p:txBody>
          <a:bodyPr/>
          <a:lstStyle/>
          <a:p>
            <a:pPr algn="ctr"/>
            <a:r>
              <a:rPr lang="hu-HU" sz="1400" dirty="0">
                <a:solidFill>
                  <a:schemeClr val="tx1"/>
                </a:solidFill>
              </a:rPr>
              <a:t>Piacon egyedülálló felelősségbiztosítási fedezet: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endParaRPr lang="hu-HU" sz="800" dirty="0">
              <a:solidFill>
                <a:schemeClr val="tx1"/>
              </a:solidFill>
            </a:endParaRPr>
          </a:p>
          <a:p>
            <a:pPr algn="ctr"/>
            <a:r>
              <a:rPr lang="hu-HU" sz="1400" dirty="0">
                <a:solidFill>
                  <a:schemeClr val="tx1"/>
                </a:solidFill>
              </a:rPr>
              <a:t>általános felelősségbiztosításba beépített jogvédelmi biztosítás!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F647F84-7CAB-F326-51C8-1C04A1E5EE6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37849" y="4226078"/>
            <a:ext cx="3039215" cy="611923"/>
          </a:xfrm>
        </p:spPr>
        <p:txBody>
          <a:bodyPr/>
          <a:lstStyle/>
          <a:p>
            <a:pPr marL="0" indent="0" algn="ctr">
              <a:buNone/>
            </a:pPr>
            <a:r>
              <a:rPr lang="hu-HU" sz="1200" b="1" dirty="0"/>
              <a:t>Ha </a:t>
            </a:r>
            <a:r>
              <a:rPr lang="hu-HU" sz="1200" b="1" dirty="0">
                <a:solidFill>
                  <a:srgbClr val="C00000"/>
                </a:solidFill>
              </a:rPr>
              <a:t>Ön okoz </a:t>
            </a:r>
            <a:r>
              <a:rPr lang="hu-HU" sz="1200" b="1" dirty="0"/>
              <a:t>kárt: </a:t>
            </a:r>
          </a:p>
          <a:p>
            <a:pPr marL="0" indent="0" algn="ctr">
              <a:buNone/>
            </a:pPr>
            <a:r>
              <a:rPr lang="hu-HU" sz="1200" b="1" dirty="0"/>
              <a:t> a kárt megtérítjük</a:t>
            </a:r>
          </a:p>
          <a:p>
            <a:pPr marL="0" indent="0" algn="ctr">
              <a:buNone/>
            </a:pPr>
            <a:r>
              <a:rPr lang="hu-HU" sz="1200" b="1" dirty="0">
                <a:solidFill>
                  <a:srgbClr val="FF0000"/>
                </a:solidFill>
              </a:rPr>
              <a:t>(Felelősségbiztosítás)</a:t>
            </a:r>
            <a:endParaRPr lang="en-US" sz="12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3d White Man With Red Arrow In Hands Stock Photo - Download Image Now -  Abstract, Active Lifestyle, Active Seniors - iStock">
            <a:extLst>
              <a:ext uri="{FF2B5EF4-FFF2-40B4-BE49-F238E27FC236}">
                <a16:creationId xmlns:a16="http://schemas.microsoft.com/office/drawing/2014/main" id="{65D81637-181C-DB00-F635-183E965EA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5" y="191431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BA9B3089-0E65-4617-4798-4B12181AA0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9506" y="1885740"/>
            <a:ext cx="1895475" cy="2171700"/>
          </a:xfrm>
          <a:prstGeom prst="rect">
            <a:avLst/>
          </a:prstGeom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522F3E6C-4910-5E46-3C33-239411F05603}"/>
              </a:ext>
            </a:extLst>
          </p:cNvPr>
          <p:cNvSpPr txBox="1">
            <a:spLocks/>
          </p:cNvSpPr>
          <p:nvPr/>
        </p:nvSpPr>
        <p:spPr>
          <a:xfrm>
            <a:off x="4538477" y="4215679"/>
            <a:ext cx="4278827" cy="41274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0" indent="-171450" algn="l" defTabSz="390997" rtl="0" eaLnBrk="1" latinLnBrk="0" hangingPunct="1">
              <a:lnSpc>
                <a:spcPts val="1100"/>
              </a:lnSpc>
              <a:spcBef>
                <a:spcPts val="0"/>
              </a:spcBef>
              <a:spcAft>
                <a:spcPts val="500"/>
              </a:spcAft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 sz="1000" b="0" i="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562447" indent="-171450" algn="l" defTabSz="390997" rtl="0" eaLnBrk="1" latinLnBrk="0" hangingPunct="1">
              <a:lnSpc>
                <a:spcPts val="1100"/>
              </a:lnSpc>
              <a:spcBef>
                <a:spcPts val="0"/>
              </a:spcBef>
              <a:spcAft>
                <a:spcPts val="500"/>
              </a:spcAft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 sz="1000" b="0" i="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53445" indent="-171450" algn="l" defTabSz="390997" rtl="0" eaLnBrk="1" latinLnBrk="0" hangingPunct="1">
              <a:lnSpc>
                <a:spcPts val="1100"/>
              </a:lnSpc>
              <a:spcBef>
                <a:spcPts val="0"/>
              </a:spcBef>
              <a:spcAft>
                <a:spcPts val="500"/>
              </a:spcAft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 sz="1000" b="0" i="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344442" indent="-171450" algn="l" defTabSz="390997" rtl="0" eaLnBrk="1" latinLnBrk="0" hangingPunct="1">
              <a:lnSpc>
                <a:spcPts val="1100"/>
              </a:lnSpc>
              <a:spcBef>
                <a:spcPts val="0"/>
              </a:spcBef>
              <a:spcAft>
                <a:spcPts val="500"/>
              </a:spcAft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 sz="1000" b="0" i="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735440" indent="-171450" algn="l" defTabSz="390997" rtl="0" eaLnBrk="1" latinLnBrk="0" hangingPunct="1">
              <a:lnSpc>
                <a:spcPts val="1100"/>
              </a:lnSpc>
              <a:spcBef>
                <a:spcPts val="0"/>
              </a:spcBef>
              <a:spcAft>
                <a:spcPts val="500"/>
              </a:spcAft>
              <a:buClr>
                <a:schemeClr val="accent2"/>
              </a:buClr>
              <a:buSzPct val="120000"/>
              <a:buFont typeface="Arial" panose="020B0604020202020204" pitchFamily="34" charset="0"/>
              <a:buChar char="•"/>
              <a:defRPr sz="1000" b="0" i="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2150486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41483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32481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478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1200" b="1" dirty="0">
                <a:solidFill>
                  <a:srgbClr val="188B0F"/>
                </a:solidFill>
              </a:rPr>
              <a:t>Ha Önt éri </a:t>
            </a:r>
            <a:r>
              <a:rPr lang="hu-HU" sz="1200" b="1" dirty="0"/>
              <a:t>kár: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1200" b="1" dirty="0"/>
              <a:t>segítünk a kártérítési igény érvényesítésében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1200" b="1" dirty="0">
                <a:solidFill>
                  <a:srgbClr val="188B0F"/>
                </a:solidFill>
              </a:rPr>
              <a:t>(Jogvédelmi biztosítás)</a:t>
            </a:r>
            <a:endParaRPr lang="en-US" sz="1200" b="1" dirty="0">
              <a:solidFill>
                <a:srgbClr val="188B0F"/>
              </a:solidFill>
            </a:endParaRP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253EFC4E-6945-FD46-B313-F588990553AF}"/>
              </a:ext>
            </a:extLst>
          </p:cNvPr>
          <p:cNvSpPr/>
          <p:nvPr/>
        </p:nvSpPr>
        <p:spPr>
          <a:xfrm>
            <a:off x="1884218" y="1608723"/>
            <a:ext cx="5375564" cy="32662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10050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3F268F-E366-9D29-64B6-F55AB4824E6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20</a:t>
            </a:fld>
            <a:endParaRPr lang="it-I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6A0F0-8374-DBB0-24C8-17B5E05FB5E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39332" y="1200732"/>
            <a:ext cx="5180868" cy="176298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hu-HU" sz="1200" b="0" dirty="0"/>
              <a:t>Vállalkozás okoz </a:t>
            </a:r>
          </a:p>
          <a:p>
            <a:pPr>
              <a:spcAft>
                <a:spcPts val="0"/>
              </a:spcAft>
            </a:pPr>
            <a:r>
              <a:rPr lang="hu-HU" sz="1200" b="0" dirty="0"/>
              <a:t>a felelősségbiztosítási szerződése fedezeti körébe tartozó kárt</a:t>
            </a:r>
            <a:endParaRPr lang="en-US" sz="1200" b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CFF62D-8213-A268-BCF7-41610122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Kártérítési jogvédelmi biztosítás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A16B71B-D6F4-6CC2-89BC-D7B46B4416B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039333" y="1686596"/>
            <a:ext cx="4716740" cy="1285203"/>
          </a:xfrm>
        </p:spPr>
        <p:txBody>
          <a:bodyPr/>
          <a:lstStyle/>
          <a:p>
            <a:pPr marL="171450" indent="-171450">
              <a:lnSpc>
                <a:spcPct val="100000"/>
              </a:lnSpc>
              <a:buFontTx/>
              <a:buChar char="-"/>
            </a:pPr>
            <a:r>
              <a:rPr lang="hu-HU" sz="1100" dirty="0"/>
              <a:t>Megalapozott kártérítési igény esetén a kárt megtérítjük </a:t>
            </a:r>
            <a:r>
              <a:rPr lang="hu-HU" sz="1100" b="1" dirty="0"/>
              <a:t>(felelősségbiztosítási fedezet)</a:t>
            </a:r>
          </a:p>
          <a:p>
            <a:pPr>
              <a:lnSpc>
                <a:spcPct val="100000"/>
              </a:lnSpc>
            </a:pPr>
            <a:endParaRPr lang="hu-HU" sz="800" dirty="0"/>
          </a:p>
          <a:p>
            <a:pPr marL="171450" indent="-171450">
              <a:lnSpc>
                <a:spcPct val="100000"/>
              </a:lnSpc>
              <a:buFontTx/>
              <a:buChar char="-"/>
            </a:pPr>
            <a:r>
              <a:rPr lang="hu-HU" sz="1100" dirty="0"/>
              <a:t>Megalapozatlan kártérítési igény esetén jogvédelmi szolgáltatást nyújtunk a kártérítési igény előterjesztőjével (károsulttal) szemben</a:t>
            </a:r>
          </a:p>
          <a:p>
            <a:pPr marL="179388">
              <a:lnSpc>
                <a:spcPct val="100000"/>
              </a:lnSpc>
            </a:pPr>
            <a:r>
              <a:rPr lang="hu-HU" sz="1100" b="1" dirty="0"/>
              <a:t>(passzív jogvédelmi fedezet)</a:t>
            </a:r>
            <a:endParaRPr lang="en-US" sz="1100" b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BBBDDD-94D3-BEAE-CF39-A99A0BF70AE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97543" y="3133944"/>
            <a:ext cx="4074457" cy="482000"/>
          </a:xfrm>
        </p:spPr>
        <p:txBody>
          <a:bodyPr/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hu-HU" sz="1200" b="0" dirty="0">
                <a:solidFill>
                  <a:srgbClr val="188B0F"/>
                </a:solidFill>
              </a:rPr>
              <a:t>Vállalkozást éri </a:t>
            </a: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hu-HU" sz="1200" b="0" dirty="0">
                <a:solidFill>
                  <a:srgbClr val="188B0F"/>
                </a:solidFill>
              </a:rPr>
              <a:t>Személyi sérüléses vagy szerződésen kívüli dologi kár</a:t>
            </a:r>
            <a:endParaRPr lang="en-US" sz="1200" b="0" dirty="0">
              <a:solidFill>
                <a:srgbClr val="188B0F"/>
              </a:solidFill>
            </a:endParaRPr>
          </a:p>
        </p:txBody>
      </p:sp>
      <p:pic>
        <p:nvPicPr>
          <p:cNvPr id="2052" name="Picture 4" descr="Arrow Left Green - Free vector graphic on Pixabay">
            <a:extLst>
              <a:ext uri="{FF2B5EF4-FFF2-40B4-BE49-F238E27FC236}">
                <a16:creationId xmlns:a16="http://schemas.microsoft.com/office/drawing/2014/main" id="{8B7FF26E-6D9B-EB38-7D0F-E0B9A9848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489" y="3429160"/>
            <a:ext cx="1649529" cy="74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300+ Free Red Arrow &amp; Arrow Images - Pixabay">
            <a:extLst>
              <a:ext uri="{FF2B5EF4-FFF2-40B4-BE49-F238E27FC236}">
                <a16:creationId xmlns:a16="http://schemas.microsoft.com/office/drawing/2014/main" id="{A2C795BA-7F76-D716-97F5-975CD27BC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35" y="1686596"/>
            <a:ext cx="1525578" cy="72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1AA9EF9F-6081-19BD-961A-0AF9B8FD22C0}"/>
              </a:ext>
            </a:extLst>
          </p:cNvPr>
          <p:cNvSpPr txBox="1">
            <a:spLocks/>
          </p:cNvSpPr>
          <p:nvPr/>
        </p:nvSpPr>
        <p:spPr>
          <a:xfrm>
            <a:off x="497543" y="3615944"/>
            <a:ext cx="4716740" cy="12852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390997" rtl="0" eaLnBrk="1" latinLnBrk="0" hangingPunct="1">
              <a:lnSpc>
                <a:spcPts val="1100"/>
              </a:lnSpc>
              <a:spcBef>
                <a:spcPts val="0"/>
              </a:spcBef>
              <a:spcAft>
                <a:spcPts val="200"/>
              </a:spcAft>
              <a:buClr>
                <a:schemeClr val="accent2"/>
              </a:buClr>
              <a:buSzPct val="130000"/>
              <a:buFontTx/>
              <a:buNone/>
              <a:defRPr sz="1000" b="0" i="0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390997" indent="0" algn="l" defTabSz="390997" rtl="0" eaLnBrk="1" latinLnBrk="0" hangingPunct="1">
              <a:lnSpc>
                <a:spcPts val="900"/>
              </a:lnSpc>
              <a:spcBef>
                <a:spcPts val="0"/>
              </a:spcBef>
              <a:spcAft>
                <a:spcPts val="500"/>
              </a:spcAft>
              <a:buFont typeface="Arial"/>
              <a:buNone/>
              <a:defRPr sz="700" b="0" i="0" kern="1200" baseline="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2pPr>
            <a:lvl3pPr marL="781995" indent="0" algn="l" defTabSz="390997" rtl="0" eaLnBrk="1" latinLnBrk="0" hangingPunct="1">
              <a:lnSpc>
                <a:spcPts val="900"/>
              </a:lnSpc>
              <a:spcBef>
                <a:spcPts val="0"/>
              </a:spcBef>
              <a:spcAft>
                <a:spcPts val="500"/>
              </a:spcAft>
              <a:buFont typeface="Arial"/>
              <a:buNone/>
              <a:defRPr sz="700" b="0" i="0" kern="1200" baseline="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3pPr>
            <a:lvl4pPr marL="1172992" indent="0" algn="l" defTabSz="390997" rtl="0" eaLnBrk="1" latinLnBrk="0" hangingPunct="1">
              <a:lnSpc>
                <a:spcPts val="900"/>
              </a:lnSpc>
              <a:spcBef>
                <a:spcPts val="0"/>
              </a:spcBef>
              <a:spcAft>
                <a:spcPts val="500"/>
              </a:spcAft>
              <a:buFont typeface="Arial"/>
              <a:buNone/>
              <a:defRPr sz="700" b="0" i="0" kern="1200" baseline="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4pPr>
            <a:lvl5pPr marL="1563990" indent="0" algn="l" defTabSz="390997" rtl="0" eaLnBrk="1" latinLnBrk="0" hangingPunct="1">
              <a:lnSpc>
                <a:spcPts val="900"/>
              </a:lnSpc>
              <a:spcBef>
                <a:spcPts val="0"/>
              </a:spcBef>
              <a:spcAft>
                <a:spcPts val="500"/>
              </a:spcAft>
              <a:buFont typeface="Arial"/>
              <a:buNone/>
              <a:defRPr sz="700" b="0" i="0" kern="1200" baseline="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5pPr>
            <a:lvl6pPr marL="2150486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41483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32481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478" indent="-195499" algn="l" defTabSz="390997" rtl="0" eaLnBrk="1" latinLnBrk="0" hangingPunct="1">
              <a:spcBef>
                <a:spcPct val="20000"/>
              </a:spcBef>
              <a:buFont typeface="Arial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00000"/>
              </a:lnSpc>
              <a:buFontTx/>
              <a:buChar char="-"/>
            </a:pPr>
            <a:r>
              <a:rPr lang="hu-HU" sz="1100" dirty="0"/>
              <a:t>Megalapozott kártérítési igény esetén teljeskörű jogvédelmi szolgáltatást nyújtunk a károkozóval szemben </a:t>
            </a:r>
            <a:r>
              <a:rPr lang="hu-HU" sz="1100" b="1" dirty="0"/>
              <a:t>(aktív jogvédelmi fedezet)</a:t>
            </a:r>
          </a:p>
          <a:p>
            <a:pPr>
              <a:lnSpc>
                <a:spcPct val="100000"/>
              </a:lnSpc>
            </a:pPr>
            <a:endParaRPr lang="hu-HU" sz="800" dirty="0"/>
          </a:p>
          <a:p>
            <a:pPr marL="171450" indent="-171450">
              <a:lnSpc>
                <a:spcPct val="100000"/>
              </a:lnSpc>
              <a:buFontTx/>
              <a:buChar char="-"/>
            </a:pPr>
            <a:r>
              <a:rPr lang="hu-HU" sz="1100" dirty="0"/>
              <a:t>Megalapozatlan kártérítési igény esetén - a sikerkilátás hiánya miatt - legfeljebb jogi tanácsadás lehet a jogvédelmi szolgáltatás</a:t>
            </a:r>
          </a:p>
          <a:p>
            <a:pPr marL="179388">
              <a:lnSpc>
                <a:spcPct val="100000"/>
              </a:lnSpc>
            </a:pPr>
            <a:r>
              <a:rPr lang="hu-HU" sz="1100" b="1" dirty="0"/>
              <a:t>(aktív jogvédelmi fedezet)</a:t>
            </a:r>
            <a:endParaRPr lang="en-US" sz="1100" b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4323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 számának helye 1">
            <a:extLst>
              <a:ext uri="{FF2B5EF4-FFF2-40B4-BE49-F238E27FC236}">
                <a16:creationId xmlns:a16="http://schemas.microsoft.com/office/drawing/2014/main" id="{096D0CCB-5906-6AC3-23DD-B40E889C25F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CAE5FC-86E1-1448-8EC3-A22E1B31C8C0}" type="slidenum">
              <a:rPr lang="it-IT" smtClean="0"/>
              <a:pPr/>
              <a:t>21</a:t>
            </a:fld>
            <a:endParaRPr lang="it-IT" dirty="0"/>
          </a:p>
        </p:txBody>
      </p:sp>
      <p:sp>
        <p:nvSpPr>
          <p:cNvPr id="4" name="Cím 3">
            <a:extLst>
              <a:ext uri="{FF2B5EF4-FFF2-40B4-BE49-F238E27FC236}">
                <a16:creationId xmlns:a16="http://schemas.microsoft.com/office/drawing/2014/main" id="{D64B24C4-A06A-8B19-579C-C27FACB26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Hol vagyunk megtalálhatóak?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B16A49B3-48D7-E9E1-C7FF-BF3F6FD1838A}"/>
              </a:ext>
            </a:extLst>
          </p:cNvPr>
          <p:cNvSpPr txBox="1"/>
          <p:nvPr/>
        </p:nvSpPr>
        <p:spPr>
          <a:xfrm>
            <a:off x="578840" y="1003233"/>
            <a:ext cx="81917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/>
              <a:t>Szombathelyen:</a:t>
            </a:r>
          </a:p>
          <a:p>
            <a:endParaRPr lang="hu-HU" sz="1600" dirty="0"/>
          </a:p>
          <a:p>
            <a:r>
              <a:rPr lang="hu-HU" sz="1600" dirty="0" err="1"/>
              <a:t>Bejczy</a:t>
            </a:r>
            <a:r>
              <a:rPr lang="hu-HU" sz="1600" dirty="0"/>
              <a:t> u. 1-3. és Kassák Lajos u. 11.</a:t>
            </a:r>
          </a:p>
          <a:p>
            <a:endParaRPr lang="hu-HU" sz="1600" dirty="0"/>
          </a:p>
          <a:p>
            <a:r>
              <a:rPr lang="hu-HU" sz="1600" b="1" dirty="0"/>
              <a:t>Celldömölkön:</a:t>
            </a:r>
          </a:p>
          <a:p>
            <a:endParaRPr lang="hu-HU" sz="1600" b="1" dirty="0"/>
          </a:p>
          <a:p>
            <a:r>
              <a:rPr lang="hu-HU" sz="1600" dirty="0"/>
              <a:t>Kossuth Lajos u. 15.</a:t>
            </a:r>
          </a:p>
          <a:p>
            <a:endParaRPr lang="hu-HU" sz="1600" dirty="0">
              <a:solidFill>
                <a:srgbClr val="FF0000"/>
              </a:solidFill>
            </a:endParaRPr>
          </a:p>
          <a:p>
            <a:endParaRPr lang="hu-HU" sz="1600" dirty="0"/>
          </a:p>
          <a:p>
            <a:endParaRPr lang="hu-HU" sz="1600" dirty="0"/>
          </a:p>
          <a:p>
            <a:r>
              <a:rPr lang="hu-HU" sz="1600" b="1" dirty="0"/>
              <a:t>Pongrácz Nóra</a:t>
            </a:r>
          </a:p>
          <a:p>
            <a:endParaRPr lang="hu-HU" sz="1600" b="1" dirty="0"/>
          </a:p>
          <a:p>
            <a:r>
              <a:rPr lang="hu-HU" sz="1600" b="1" dirty="0"/>
              <a:t>Mobil: +36 70 313 9263</a:t>
            </a:r>
          </a:p>
          <a:p>
            <a:r>
              <a:rPr lang="hu-HU" sz="1600" b="1" dirty="0"/>
              <a:t>E-mail: pongracz.nora@generalimail.hu</a:t>
            </a:r>
            <a:endParaRPr lang="hu-HU" sz="1600" dirty="0"/>
          </a:p>
          <a:p>
            <a:endParaRPr lang="hu-HU" sz="1600" dirty="0"/>
          </a:p>
          <a:p>
            <a:endParaRPr lang="hu-HU" sz="1600" dirty="0"/>
          </a:p>
        </p:txBody>
      </p:sp>
      <p:pic>
        <p:nvPicPr>
          <p:cNvPr id="11" name="Kép 10">
            <a:extLst>
              <a:ext uri="{FF2B5EF4-FFF2-40B4-BE49-F238E27FC236}">
                <a16:creationId xmlns:a16="http://schemas.microsoft.com/office/drawing/2014/main" id="{4C038B4B-0CEB-9DEF-B4E0-EA640AB32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422" y="1896297"/>
            <a:ext cx="2477155" cy="1652587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0B0190E0-2220-F205-8376-F31E70EEBB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6762" y="445533"/>
            <a:ext cx="2915920" cy="2186940"/>
          </a:xfrm>
          <a:prstGeom prst="rect">
            <a:avLst/>
          </a:prstGeom>
        </p:spPr>
      </p:pic>
      <p:pic>
        <p:nvPicPr>
          <p:cNvPr id="17" name="Kép 16">
            <a:extLst>
              <a:ext uri="{FF2B5EF4-FFF2-40B4-BE49-F238E27FC236}">
                <a16:creationId xmlns:a16="http://schemas.microsoft.com/office/drawing/2014/main" id="{89808912-DC7B-CD2A-7675-F7B06C781D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4434"/>
          <a:stretch/>
        </p:blipFill>
        <p:spPr>
          <a:xfrm>
            <a:off x="5854701" y="2715678"/>
            <a:ext cx="2915920" cy="1652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3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B6EF9-FF83-C043-8F09-369706029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Köszönöm a figyelmet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980854"/>
      </p:ext>
    </p:extLst>
  </p:cSld>
  <p:clrMapOvr>
    <a:masterClrMapping/>
  </p:clrMapOvr>
</p:sld>
</file>

<file path=ppt/theme/theme1.xml><?xml version="1.0" encoding="utf-8"?>
<a:theme xmlns:a="http://schemas.openxmlformats.org/drawingml/2006/main" name="COVERS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IVIDERS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NDEX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PAGES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Full Image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PAGES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Custom Design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BACK COVER">
  <a:themeElements>
    <a:clrScheme name="GENERALI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21B17"/>
      </a:accent1>
      <a:accent2>
        <a:srgbClr val="323232"/>
      </a:accent2>
      <a:accent3>
        <a:srgbClr val="707070"/>
      </a:accent3>
      <a:accent4>
        <a:srgbClr val="A0A0A0"/>
      </a:accent4>
      <a:accent5>
        <a:srgbClr val="DCDCDC"/>
      </a:accent5>
      <a:accent6>
        <a:srgbClr val="AA1B17"/>
      </a:accent6>
      <a:hlink>
        <a:srgbClr val="C11A16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31374</TotalTime>
  <Words>1734</Words>
  <Application>Microsoft Office PowerPoint</Application>
  <PresentationFormat>Diavetítés a képernyőre (16:9 oldalarány)</PresentationFormat>
  <Paragraphs>235</Paragraphs>
  <Slides>22</Slides>
  <Notes>3</Notes>
  <HiddenSlides>2</HiddenSlides>
  <MMClips>0</MMClips>
  <ScaleCrop>false</ScaleCrop>
  <HeadingPairs>
    <vt:vector size="8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8</vt:i4>
      </vt:variant>
      <vt:variant>
        <vt:lpstr>Diacímek</vt:lpstr>
      </vt:variant>
      <vt:variant>
        <vt:i4>22</vt:i4>
      </vt:variant>
      <vt:variant>
        <vt:lpstr>Egyéni diasorok</vt:lpstr>
      </vt:variant>
      <vt:variant>
        <vt:i4>1</vt:i4>
      </vt:variant>
    </vt:vector>
  </HeadingPairs>
  <TitlesOfParts>
    <vt:vector size="34" baseType="lpstr">
      <vt:lpstr>Arial</vt:lpstr>
      <vt:lpstr>ArialMT</vt:lpstr>
      <vt:lpstr>Calibri</vt:lpstr>
      <vt:lpstr>COVERS</vt:lpstr>
      <vt:lpstr>DIVIDERS</vt:lpstr>
      <vt:lpstr>INDEX</vt:lpstr>
      <vt:lpstr>RED PAGES</vt:lpstr>
      <vt:lpstr>Full Image</vt:lpstr>
      <vt:lpstr>PAGES</vt:lpstr>
      <vt:lpstr>Custom Design</vt:lpstr>
      <vt:lpstr>BACK COVER</vt:lpstr>
      <vt:lpstr>PowerPoint-bemutató</vt:lpstr>
      <vt:lpstr>Kötelező tervezői és kivitelezői felelősségbiztosítás</vt:lpstr>
      <vt:lpstr>Kötelező tervezői és kivitelezői felelősségbiztosítás – A kormányrendeletek</vt:lpstr>
      <vt:lpstr>Kötelező tervezői és kivitelezői felelősségbiztosítás</vt:lpstr>
      <vt:lpstr>Két fő terület a felelősségbiztosítások szempontjából</vt:lpstr>
      <vt:lpstr>Két fő terület a felelősségbiztosítások szempontjából</vt:lpstr>
      <vt:lpstr>Kötelező tervezői és kivitelezői felelősségbiztosítás</vt:lpstr>
      <vt:lpstr>Kötelező tervezői és kivitelezői felelősségbiztosítás</vt:lpstr>
      <vt:lpstr>Kötelező tervezői és kivitelezői felelősségbiztosítás</vt:lpstr>
      <vt:lpstr>Kötelező tervezői és kivitelezői felelősségbiztosítás</vt:lpstr>
      <vt:lpstr>Kötelező tervezői és kivitelezői felelősségbiztosítás –TEAOR</vt:lpstr>
      <vt:lpstr>Kötelező tervezői és kivitelezői felelősségbiztosítás - ellenőrzés</vt:lpstr>
      <vt:lpstr>Kötelező tervezői és kivitelezői felelősségbiztosítás</vt:lpstr>
      <vt:lpstr>4. Milyen fedezetet kell nyújtania biztosításnak?</vt:lpstr>
      <vt:lpstr>Minimum limitek</vt:lpstr>
      <vt:lpstr>5. A generali ajánlata</vt:lpstr>
      <vt:lpstr>TKEBF</vt:lpstr>
      <vt:lpstr>Versenyelőny?</vt:lpstr>
      <vt:lpstr>Általános felelősségbiztosítás …          …Több, mint egy felelősségbiztosítás!  </vt:lpstr>
      <vt:lpstr>Kártérítési jogvédelmi biztosítás</vt:lpstr>
      <vt:lpstr>Hol vagyunk megtalálhatóak?</vt:lpstr>
      <vt:lpstr>Köszönöm a figyelmet</vt:lpstr>
      <vt:lpstr>Presentazione personalizzata 1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GENERALI</dc:title>
  <dc:subject/>
  <dc:creator>FUTUREBRAND</dc:creator>
  <cp:keywords/>
  <dc:description/>
  <cp:lastModifiedBy>Nóra Pongrácz</cp:lastModifiedBy>
  <cp:revision>911</cp:revision>
  <dcterms:created xsi:type="dcterms:W3CDTF">2015-09-16T21:20:32Z</dcterms:created>
  <dcterms:modified xsi:type="dcterms:W3CDTF">2025-01-07T12:30:02Z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bf4bb52-9e9d-4296-940a-59002820a53c_Enabled">
    <vt:lpwstr>true</vt:lpwstr>
  </property>
  <property fmtid="{D5CDD505-2E9C-101B-9397-08002B2CF9AE}" pid="3" name="MSIP_Label_5bf4bb52-9e9d-4296-940a-59002820a53c_SetDate">
    <vt:lpwstr>2022-05-17T11:38:46Z</vt:lpwstr>
  </property>
  <property fmtid="{D5CDD505-2E9C-101B-9397-08002B2CF9AE}" pid="4" name="MSIP_Label_5bf4bb52-9e9d-4296-940a-59002820a53c_Method">
    <vt:lpwstr>Standard</vt:lpwstr>
  </property>
  <property fmtid="{D5CDD505-2E9C-101B-9397-08002B2CF9AE}" pid="5" name="MSIP_Label_5bf4bb52-9e9d-4296-940a-59002820a53c_Name">
    <vt:lpwstr>5bf4bb52-9e9d-4296-940a-59002820a53c</vt:lpwstr>
  </property>
  <property fmtid="{D5CDD505-2E9C-101B-9397-08002B2CF9AE}" pid="6" name="MSIP_Label_5bf4bb52-9e9d-4296-940a-59002820a53c_SiteId">
    <vt:lpwstr>cbeb3ecc-6f45-4183-b5a8-088140deae5d</vt:lpwstr>
  </property>
  <property fmtid="{D5CDD505-2E9C-101B-9397-08002B2CF9AE}" pid="7" name="MSIP_Label_5bf4bb52-9e9d-4296-940a-59002820a53c_ActionId">
    <vt:lpwstr>ca111c13-4417-4038-942e-3a90327c02e6</vt:lpwstr>
  </property>
  <property fmtid="{D5CDD505-2E9C-101B-9397-08002B2CF9AE}" pid="8" name="MSIP_Label_5bf4bb52-9e9d-4296-940a-59002820a53c_ContentBits">
    <vt:lpwstr>0</vt:lpwstr>
  </property>
</Properties>
</file>