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60" r:id="rId4"/>
    <p:sldId id="259" r:id="rId5"/>
    <p:sldId id="278" r:id="rId6"/>
    <p:sldId id="274" r:id="rId7"/>
    <p:sldId id="270" r:id="rId8"/>
    <p:sldId id="273" r:id="rId9"/>
    <p:sldId id="268" r:id="rId10"/>
    <p:sldId id="267" r:id="rId11"/>
    <p:sldId id="272" r:id="rId12"/>
    <p:sldId id="275" r:id="rId13"/>
    <p:sldId id="266" r:id="rId14"/>
  </p:sldIdLst>
  <p:sldSz cx="12192000" cy="6858000"/>
  <p:notesSz cx="6724650" cy="987425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vács Lívia" initials="KL" lastIdx="1" clrIdx="0">
    <p:extLst>
      <p:ext uri="{19B8F6BF-5375-455C-9EA6-DF929625EA0E}">
        <p15:presenceInfo xmlns:p15="http://schemas.microsoft.com/office/powerpoint/2012/main" userId="S::kovacs.livia@mkik.hu::c4d55a3f-ff09-48e8-b062-f31a705ff76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8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4539" cy="495295"/>
          </a:xfrm>
          <a:prstGeom prst="rect">
            <a:avLst/>
          </a:prstGeom>
        </p:spPr>
        <p:txBody>
          <a:bodyPr vert="horz" lIns="90869" tIns="45435" rIns="90869" bIns="45435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08541" y="0"/>
            <a:ext cx="2914539" cy="495295"/>
          </a:xfrm>
          <a:prstGeom prst="rect">
            <a:avLst/>
          </a:prstGeom>
        </p:spPr>
        <p:txBody>
          <a:bodyPr vert="horz" lIns="90869" tIns="45435" rIns="90869" bIns="45435" rtlCol="0"/>
          <a:lstStyle>
            <a:lvl1pPr algn="r">
              <a:defRPr sz="1200"/>
            </a:lvl1pPr>
          </a:lstStyle>
          <a:p>
            <a:fld id="{28789F80-E434-4E1C-AB5C-781CFABEE2B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1" y="9378956"/>
            <a:ext cx="2914539" cy="495294"/>
          </a:xfrm>
          <a:prstGeom prst="rect">
            <a:avLst/>
          </a:prstGeom>
        </p:spPr>
        <p:txBody>
          <a:bodyPr vert="horz" lIns="90869" tIns="45435" rIns="90869" bIns="45435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08541" y="9378956"/>
            <a:ext cx="2914539" cy="495294"/>
          </a:xfrm>
          <a:prstGeom prst="rect">
            <a:avLst/>
          </a:prstGeom>
        </p:spPr>
        <p:txBody>
          <a:bodyPr vert="horz" lIns="90869" tIns="45435" rIns="90869" bIns="45435" rtlCol="0" anchor="b"/>
          <a:lstStyle>
            <a:lvl1pPr algn="r">
              <a:defRPr sz="1200"/>
            </a:lvl1pPr>
          </a:lstStyle>
          <a:p>
            <a:fld id="{F9572BFA-9737-48EF-9F0E-B69BE3557FE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7276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4539" cy="495295"/>
          </a:xfrm>
          <a:prstGeom prst="rect">
            <a:avLst/>
          </a:prstGeom>
        </p:spPr>
        <p:txBody>
          <a:bodyPr vert="horz" lIns="90869" tIns="45435" rIns="90869" bIns="45435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08541" y="0"/>
            <a:ext cx="2914539" cy="495295"/>
          </a:xfrm>
          <a:prstGeom prst="rect">
            <a:avLst/>
          </a:prstGeom>
        </p:spPr>
        <p:txBody>
          <a:bodyPr vert="horz" lIns="90869" tIns="45435" rIns="90869" bIns="45435" rtlCol="0"/>
          <a:lstStyle>
            <a:lvl1pPr algn="r">
              <a:defRPr sz="1200"/>
            </a:lvl1pPr>
          </a:lstStyle>
          <a:p>
            <a:fld id="{4E6E843E-F2BA-46D8-A817-C8FBC1FE7E53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401638" y="1235075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69" tIns="45435" rIns="90869" bIns="45435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2465" y="4751984"/>
            <a:ext cx="5379720" cy="3887986"/>
          </a:xfrm>
          <a:prstGeom prst="rect">
            <a:avLst/>
          </a:prstGeom>
        </p:spPr>
        <p:txBody>
          <a:bodyPr vert="horz" lIns="90869" tIns="45435" rIns="90869" bIns="45435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378956"/>
            <a:ext cx="2914539" cy="495294"/>
          </a:xfrm>
          <a:prstGeom prst="rect">
            <a:avLst/>
          </a:prstGeom>
        </p:spPr>
        <p:txBody>
          <a:bodyPr vert="horz" lIns="90869" tIns="45435" rIns="90869" bIns="45435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08541" y="9378956"/>
            <a:ext cx="2914539" cy="495294"/>
          </a:xfrm>
          <a:prstGeom prst="rect">
            <a:avLst/>
          </a:prstGeom>
        </p:spPr>
        <p:txBody>
          <a:bodyPr vert="horz" lIns="90869" tIns="45435" rIns="90869" bIns="45435" rtlCol="0" anchor="b"/>
          <a:lstStyle>
            <a:lvl1pPr algn="r">
              <a:defRPr sz="1200"/>
            </a:lvl1pPr>
          </a:lstStyle>
          <a:p>
            <a:fld id="{8799E978-DD8D-4B56-BCB1-60116D51F98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9512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8182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41012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01164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7166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F78D7D2-50BB-F706-9325-FE34A75FD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16C9AE2D-B78B-77CD-A259-0A2824C661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C020FDCC-55EE-8852-D875-04C04AA7E5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6B49E319-5014-C698-4AAC-F3CDF0A431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6341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BD744F2-2F20-FA82-E916-2C2D02B47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ADE75B27-7205-1913-919C-1C39729B9F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636479D0-B73F-B888-5383-3D92DCBB53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F7E629F8-33CD-1C3E-E75A-248E60C45C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593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C5E18DA-3A97-B4BC-3E92-A4C257024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DDFD04CD-45E1-7A82-AF6F-96D0943E8E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495FC753-8C39-D54B-AB7A-D6DF9CA8FB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2025. Január 23-tól várhatóak eltiltások</a:t>
            </a:r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41D0E27A-CEEC-CD06-1EEB-D373DA1B0F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38027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C9B6DE0-F6F2-9FFB-C2B7-5694EA219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B5B523FC-1935-7608-F5BB-70941D91D3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373C274A-30A0-4BA8-ED45-7CA78C0854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2EF85354-290E-FE08-D831-E49221C9AA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2567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4834C2D-D339-64F8-3ADA-33690E0D3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33A0C9DE-6280-B353-0D18-E0A92DC7A6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E3AE689D-6A5F-5C0C-0131-32A63E514E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CCD94656-0CBC-47F8-2AA4-AA2587AF7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7642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40D8404-A4C7-1469-2CAF-873C78B6FA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6A72448C-89AC-1BC8-9044-1EED3BAE57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2B131B25-E8D6-740E-2F42-28FC14DD10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Elektronikus ügyintézés</a:t>
            </a:r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39BF3770-004B-4A5A-3AFC-12EE667AF5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60087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6E588CC-1D34-CF9F-E5EF-852A10BED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0E625EE1-294C-84F2-4095-76820F2FB8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CA8F16F5-1ECD-C4A8-B00E-143515AC41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5695569D-EDAC-451B-061B-5FA9CDD67D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27100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C5A2FF8-B93D-E58D-38F1-171F19243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="" xmlns:a16="http://schemas.microsoft.com/office/drawing/2014/main" id="{8D5456E0-2C55-DEC5-0778-16720CD9C8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>
            <a:extLst>
              <a:ext uri="{FF2B5EF4-FFF2-40B4-BE49-F238E27FC236}">
                <a16:creationId xmlns="" xmlns:a16="http://schemas.microsoft.com/office/drawing/2014/main" id="{1CF119DE-4377-E7A2-4856-3965F1FF2A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="" xmlns:a16="http://schemas.microsoft.com/office/drawing/2014/main" id="{0DBB0EC3-45B6-BA1C-F274-5BAF3CC251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958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ÉVOSZ</a:t>
            </a:r>
          </a:p>
          <a:p>
            <a:r>
              <a:rPr lang="hu-HU" dirty="0"/>
              <a:t>ÉKM</a:t>
            </a:r>
          </a:p>
          <a:p>
            <a:r>
              <a:rPr lang="hu-HU" dirty="0"/>
              <a:t>KTI</a:t>
            </a:r>
          </a:p>
          <a:p>
            <a:r>
              <a:rPr lang="hu-HU" dirty="0"/>
              <a:t>MKIK</a:t>
            </a:r>
          </a:p>
          <a:p>
            <a:endParaRPr lang="hu-HU" dirty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9E978-DD8D-4B56-BCB1-60116D51F984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1642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60B5C6-F839-70F2-4141-CCE2629184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CEBBFA0-7495-6774-C7A4-ED51777B8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2056A25-DC98-95E7-3F44-191BA59D2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99D4115-AE0C-1631-4D83-EC707371C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BA43DE7-956E-AAEE-0F38-2CE05D3C4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4784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898680E-10D0-E44C-BD2C-4323D0764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9B97C65-5DA2-1806-645E-1CEE78E005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092EB80-98B4-3E47-AA34-880CCA2A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2968824-33D8-1A78-5ADD-BF6E45C99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02BBE3D-1CC3-3F26-2D11-5709EFB21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17412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CEBC65-F3A4-1BF0-900D-67D105F9D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E26475B-955B-D560-4764-37B0B45B2D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B37858-9A76-D8F0-D928-5CCC6810B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52AEB9B-67D6-C1EA-C5D5-C971EF9AE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43B1DC9-6095-44CD-AC59-8FF43A812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687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AABE99C-BB68-B803-EE55-9895F4CDC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E301600-58D0-ADA0-DB3A-E4F6E7F606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381CB4C-059E-6F5F-0A0B-7D815F2E3B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0C0E02F-92C2-0A6C-9260-A9B3777DD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209ABAF-8DDE-86A7-6CA4-9A28B2E83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C9267AE-55EB-D3DF-BC96-3814FE8A0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0271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D7129E4-3172-57FD-AD7D-D879F3249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7239600-3899-7096-2A11-5CA0488834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98C80AC-719D-66D6-9B4B-FFE8C800B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C9853F9-0551-97F6-A420-8F4C801EE6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24053922-FBFA-7F8D-4DFF-BE2E0478F1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D72DB807-21B4-29FF-9AE4-B3AEA6F7F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D0ED160-9B4F-C3D4-9BCD-356AC4EC1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39623AF-DC2A-A6D7-613B-0492E1CF7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7361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093550-6AF9-3349-62E3-19CEF4F0C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AC3BE21-76F1-FFF0-5C98-37E30D2BB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639434E-AE96-8C76-7873-8875F4D0D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D3882FA-19BD-8865-769E-A456C9751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1262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0B3F1DC-BF08-2DA2-2B11-036369004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52AD70E-700F-02E0-BEA0-2DBDAB7DE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A63353B-AB5D-BDC0-0E2E-F8BDD0C68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6362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AECB469-1C89-E27E-C493-983B49E19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DD024B5-EAC7-CEAD-33B2-A72F7D1E7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8BCB2CA-91F8-345A-3F29-B69465FDC0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EC9B99E-3571-E159-F3BF-E2BAF6128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F25C330-6594-D744-7AA2-815CCE8EC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7AE5F43-38DD-D91B-92F6-1AEB0D366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3555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21639F-1AB9-E36D-023D-A24493959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5408FF4-6F55-1E57-B89D-52E134383E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8A241B2-2B1D-F061-FC26-329B940A9E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12B4C28-0851-ED7E-142C-16C9627DA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1377447-46ED-2131-5BD4-2E5C2C18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3910D76-AEBA-5F66-BD55-C4D46EBA9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954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DA1C9F-15D6-ACED-8D27-AD9A3339F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1629B98-BF6E-684F-A0F5-B33C00170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BE9DC05-014B-1F80-6314-96EF4C324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073F18-A865-FCCA-D294-E97B76C0D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2607177-AA02-E45B-AB57-0C5D143CB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417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282258F8-2926-214F-E9DE-85BFB6D7C0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689A15E-CD90-78F3-FEAA-2086E8BACD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BB674FF-408E-BBF2-65D0-9F15C7911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5D3CA56-496D-6C6A-D30D-6AFD06E1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0719A7B-270B-7FE1-7C76-7C0FDB906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9386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2FD51220-1131-56F4-5EAF-21CE044B0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896125D-C4D5-70BD-D733-FBF4BC94D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1C03CD7-71CA-6C12-9A95-4234317717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618F78-9FAB-410F-85D9-8041A0341004}" type="datetimeFigureOut">
              <a:rPr lang="hu-HU" smtClean="0"/>
              <a:t>2025.01.08.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676B76F-64E5-DF8B-8DA4-AE5914E0EA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5D00BED-F006-6BDD-FE75-9A6A2AFCD5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260EE9-C8DF-4A6A-B52B-10BAF77F963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547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t.jogtar.hu/jogszabaly?docid=a0900191.kor" TargetMode="External"/><Relationship Id="rId4" Type="http://schemas.openxmlformats.org/officeDocument/2006/relationships/hyperlink" Target="https://net.jogtar.hu/jogszabaly?docid=a2300100.tv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kik.hu/kotelezo-kivitelezoi-felelossegbiztositasro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46AF03-43C2-5A9E-6B91-DF2469A4D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728"/>
            <a:ext cx="12387071" cy="6967728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FE120F68-901A-9040-B207-2869B272A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5118" y="3429000"/>
            <a:ext cx="10040644" cy="3235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2400" b="1" kern="100" dirty="0">
                <a:effectLst/>
                <a:latin typeface="Verdana" panose="020B060403050404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  <a:endParaRPr lang="hu-HU" sz="12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4000" b="1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Verdana" panose="020B060403050404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Kivitelezői felelősségbiztosítás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4000" b="1" kern="100" dirty="0">
                <a:solidFill>
                  <a:schemeClr val="tx2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(KKFB)</a:t>
            </a:r>
            <a:r>
              <a:rPr lang="hu-HU" sz="4000" b="1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Verdana" panose="020B060403050404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/>
            </a:r>
            <a:br>
              <a:rPr lang="hu-HU" sz="4000" b="1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Verdana" panose="020B060403050404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hu-HU" sz="1200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Verdana" panose="020B060403050404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hu-HU" sz="1200" kern="100" dirty="0">
              <a:solidFill>
                <a:schemeClr val="tx2">
                  <a:lumMod val="75000"/>
                  <a:lumOff val="25000"/>
                </a:schemeClr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1200" kern="100" dirty="0" smtClean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2025.01.07.</a:t>
            </a:r>
            <a:r>
              <a:rPr lang="hu-HU" sz="1200" kern="100" dirty="0">
                <a:solidFill>
                  <a:schemeClr val="tx2">
                    <a:lumMod val="75000"/>
                    <a:lumOff val="25000"/>
                  </a:schemeClr>
                </a:solidFill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									</a:t>
            </a:r>
            <a:r>
              <a:rPr lang="hu-HU" sz="1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46982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46AF03-43C2-5A9E-6B91-DF2469A4D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FE120F68-901A-9040-B207-2869B272A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631" y="3281252"/>
            <a:ext cx="10040644" cy="3501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4000" b="1" kern="0" dirty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Jogszabályi háttér</a:t>
            </a:r>
          </a:p>
          <a:p>
            <a:pPr marL="742950" lvl="1" indent="-285750"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28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4"/>
              </a:rPr>
              <a:t>2023. évi C. törvény a magyar építészetről 69</a:t>
            </a:r>
            <a:r>
              <a:rPr lang="hu-HU" sz="2800" b="1" dirty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4"/>
              </a:rPr>
              <a:t>. §. (1)</a:t>
            </a:r>
            <a:endParaRPr lang="hu-HU" sz="2800" b="1" dirty="0">
              <a:solidFill>
                <a:srgbClr val="365F9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2800" b="1" dirty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5"/>
              </a:rPr>
              <a:t>191/2009. (IX. 15.) Korm. rendeletaz építőipari kivitelezési 21/B. §</a:t>
            </a:r>
            <a:endParaRPr lang="hu-HU" sz="2800" b="1" dirty="0">
              <a:solidFill>
                <a:srgbClr val="365F9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hu-HU" sz="2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1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03149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46AF03-43C2-5A9E-6B91-DF2469A4D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FE120F68-901A-9040-B207-2869B272A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0589" y="827202"/>
            <a:ext cx="7946797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Az új szabályozás az alábbi tevékenységi köröket végző vállalkozásokat érinti:</a:t>
            </a:r>
          </a:p>
          <a:p>
            <a:pPr marL="285750" lvl="0" indent="-28575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1600" b="1" kern="0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társas </a:t>
            </a: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vállalkozások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TEÁOR'08 alapján: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41.20 - 43.99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TEÁOR'25 </a:t>
            </a: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alapján: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41.00 - 43.99</a:t>
            </a:r>
          </a:p>
          <a:p>
            <a:pPr marL="285750" lvl="0" indent="-28575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1600" b="1" kern="0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egyéni </a:t>
            </a: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vállalkozók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ÖVTJ'24 alapján: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412001 - 439918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ÖVTJ'25 </a:t>
            </a: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alapján: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410001 - 439906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600" b="1" kern="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lvl="0">
              <a:spcBef>
                <a:spcPts val="1800"/>
              </a:spcBef>
              <a:spcAft>
                <a:spcPts val="400"/>
              </a:spcAft>
            </a:pP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778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46AF03-43C2-5A9E-6B91-DF2469A4D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FE120F68-901A-9040-B207-2869B272A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004" y="525926"/>
            <a:ext cx="7681565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200" b="1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A MABISZ tájékoztatása szerint jelenleg az alábbi biztosítók rendelkeznek kivitelezői felelősségbiztosítási termékkel: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200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•	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Alfa 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Vienna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Insurance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Group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Allianz Hungária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CIG Pannónia Első Magyar Általános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Generali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Groupama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KÖBE Közép-európai Kölcsönös Biztosító Egyesület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K&amp;H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Signal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Iduna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Union 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Vienna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Insurance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Group Biztosító Zrt.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•	</a:t>
            </a:r>
            <a:r>
              <a:rPr lang="hu-HU" sz="1400" kern="100" dirty="0" err="1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Uniqa</a:t>
            </a:r>
            <a:r>
              <a:rPr lang="hu-HU" sz="1400" kern="100" dirty="0">
                <a:latin typeface="Verdena"/>
                <a:ea typeface="DengXian" panose="02010600030101010101" pitchFamily="2" charset="-122"/>
                <a:cs typeface="Times New Roman" panose="02020603050405020304" pitchFamily="18" charset="0"/>
              </a:rPr>
              <a:t> Biztosító Zrt</a:t>
            </a:r>
          </a:p>
        </p:txBody>
      </p:sp>
    </p:spTree>
    <p:extLst>
      <p:ext uri="{BB962C8B-B14F-4D97-AF65-F5344CB8AC3E}">
        <p14:creationId xmlns:p14="http://schemas.microsoft.com/office/powerpoint/2010/main" val="3560678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8531F9E-04AF-584A-A233-AA734EDF7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D25B017A-E023-5834-22DB-3D70EB802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24120ABA-71BB-8E3A-A040-38E1155FA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610385"/>
            <a:ext cx="7946797" cy="546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400" b="1" kern="0" smtClean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Vállalkozók adatszolgáltatása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endParaRPr lang="hu-HU" sz="2400" b="1" kern="0" dirty="0">
              <a:solidFill>
                <a:srgbClr val="365F9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="" xmlns:a16="http://schemas.microsoft.com/office/drawing/2014/main" id="{A1946A7B-BA2D-3D35-FC51-54247AA25E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0258" y="1025394"/>
            <a:ext cx="7846554" cy="581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57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55931EC-80ED-4938-1BCD-5DA66D93D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7A512DB6-0DEF-9DC2-88DF-55282649D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62F2EA17-DA5A-8E12-7139-1BD50E0A3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1062871"/>
            <a:ext cx="7946797" cy="4810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3200" b="1" kern="0" dirty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Ellenőrzés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Nettó jövedelem és a fedezet mértéke közötti összefüggés ellenőrzése feltöltéskor</a:t>
            </a:r>
          </a:p>
          <a:p>
            <a:pPr marL="342900" lvl="0" indent="-34290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Kampányellenőrzések </a:t>
            </a: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897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6326CC1-C83C-4B68-15F3-EF1DA13AF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8CA6F9-FA3B-513D-ED7D-5517A7517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EFADFB9D-39D1-7E9E-1A8C-2F8557BFA9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1062872"/>
            <a:ext cx="7946797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400" b="1" kern="0" dirty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Szankció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Az MKIK megtiltja a szakmagyakorlási tevékenység folytatását (eltiltva)</a:t>
            </a:r>
          </a:p>
          <a:p>
            <a:pPr marL="342900" lvl="0" indent="-34290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 felelősségbiztosítási szerződés megkötéséig, de </a:t>
            </a:r>
            <a:r>
              <a:rPr lang="hu-HU" sz="20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legfeljebb hat hónap 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időtartamra, ha megállapítja, hogy a vállalkozó kivitelező nem rendelkezik az e rendeletnek megfelelő tartalmú és fedezetű kötelező kivitelezői felelősségbiztosítással, és</a:t>
            </a:r>
          </a:p>
          <a:p>
            <a:pPr marL="342900" lvl="0" indent="-342900">
              <a:spcBef>
                <a:spcPts val="1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és ezzel egyidejűleg – a nyilvántartási szám hatálytalanítása mellett – </a:t>
            </a:r>
            <a:r>
              <a:rPr lang="hu-HU" sz="20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törli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a vállalkozó kivitelezőt a nyilvántartásból, ha szerződéskötési kötelezettségének a megtiltás alatt sem tesz eleget.</a:t>
            </a:r>
          </a:p>
        </p:txBody>
      </p:sp>
    </p:spTree>
    <p:extLst>
      <p:ext uri="{BB962C8B-B14F-4D97-AF65-F5344CB8AC3E}">
        <p14:creationId xmlns:p14="http://schemas.microsoft.com/office/powerpoint/2010/main" val="1626097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FB19F11-4611-78C7-7F3D-DD204154A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64149FCF-D45E-5EB9-8424-E35A02CA25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D7EBA453-4796-4E66-BA06-C6DEC8A0D0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1062872"/>
            <a:ext cx="7946797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3200" b="1" kern="0" dirty="0" smtClean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Éles indulás:</a:t>
            </a:r>
            <a:endParaRPr lang="hu-HU" sz="2000" dirty="0" smtClean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800" b="1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2025. január 10.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8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hu-HU" sz="2800" b="1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4"/>
              </a:rPr>
              <a:t>mkik.hu/kotelezo-kivitelezoi-felelossegbiztositasrol</a:t>
            </a:r>
            <a:endParaRPr lang="hu-HU" sz="2800" b="1" dirty="0" smtClean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800" b="1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 már működő kivitelezői vállalkozásoknak január 23-ig kell feltölteniük a kért dokumentumokat!</a:t>
            </a:r>
          </a:p>
        </p:txBody>
      </p:sp>
    </p:spTree>
    <p:extLst>
      <p:ext uri="{BB962C8B-B14F-4D97-AF65-F5344CB8AC3E}">
        <p14:creationId xmlns:p14="http://schemas.microsoft.com/office/powerpoint/2010/main" val="198647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AD0A0DA-7FBC-80F6-DF68-80A819D3E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74FF2AC7-6371-B621-7A59-4D5B50873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46750381-6BDB-1671-2D13-C569FC422A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1062872"/>
            <a:ext cx="7946797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400" b="1" kern="0" dirty="0">
                <a:solidFill>
                  <a:srgbClr val="365F9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Megszűnés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Amennyiben a felelősségbiztosítási jogviszony valamilyen oknál fogva megszűnik, a </a:t>
            </a:r>
            <a:r>
              <a:rPr lang="hu-HU" sz="20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biztosító 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ezt a tényt és a megszűnés időpontját a megszűnéshez vezető ok felmerülését követő </a:t>
            </a:r>
            <a:r>
              <a:rPr lang="hu-HU" sz="20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15 napon belül jelzi 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 Magyar Kereskedelmi és </a:t>
            </a:r>
            <a:r>
              <a:rPr lang="hu-HU" sz="200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Iparkamarának</a:t>
            </a:r>
            <a:r>
              <a:rPr lang="hu-HU" sz="200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251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E38A53D-8A59-9695-0A81-6D98A0236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94F0118A-6D38-B893-7592-2EAF786B0A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7B12AF37-1FA2-5F37-BC0B-A636B6F8A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1062872"/>
            <a:ext cx="7946797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GYAKORI KÉRDÉSEK</a:t>
            </a:r>
            <a:r>
              <a:rPr lang="hu-HU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: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Az árbevétel nyilatkozatot is fel kell majd tölteni a </a:t>
            </a:r>
            <a:r>
              <a:rPr lang="hu-HU" b="1" dirty="0" err="1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KIVREG-be</a:t>
            </a: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Igen, ellenőrzéskor azzal tudja összevetni az MKIK a fedezet mértékét.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Az az árbevétel nyilatkozat megfelelő, amit a biztosító felé tesz a vállalkozás a biztosítási ügylet megkötésekor, vagy lesz MKIK-s formanyomtatvány erre?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Megfelelő lesz.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Van-e teendője a végelszámolás alatti vállalkozásoknak?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Nincs. Ha nem fut le a végelszámolás 2025. január 23-ig, akkor megtiltja a kamara a kivitelező tevékenységet.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255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8CFEF4A-4A23-EBFD-A877-F3FB270B6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B0B090-C2C1-E3E7-A595-82128E284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0895" y="-136358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A8242E3A-7C66-982D-93AD-25844F4E5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6191" y="156410"/>
            <a:ext cx="7946797" cy="6180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Épp szüneteltetett egyéni vállalkozásnak kell biztosítást kötnie?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Most nem, de ha ismét aktív lesz, a </a:t>
            </a:r>
            <a:r>
              <a:rPr lang="hu-HU" sz="2000" dirty="0" err="1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KIVREG-ben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való visszaaktiválás csak a KKFB dokumentumok felöltése után történik majd meg</a:t>
            </a:r>
            <a:r>
              <a:rPr lang="hu-HU" sz="2000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Mi a teendő, ha nem végez a vállalkozás kivitelezést?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Ebben az esetben két lehetőség van.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1.	A vállalkozás nyilatkozik arról a kamara felé, hogy </a:t>
            </a:r>
            <a:r>
              <a:rPr lang="hu-HU" sz="2000" u="sng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jelenleg nem végez 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építőipari tevékenységet, és kéri, hogy a regisztrációját </a:t>
            </a:r>
            <a:r>
              <a:rPr lang="hu-HU" sz="2000" u="sng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függesszék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fel.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2.	A vállalkozás nyilatkozzon arról, hogy </a:t>
            </a:r>
            <a:r>
              <a:rPr lang="hu-HU" sz="2000" u="sng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nem folytat 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építőipari tevékenységet, és kérje, hogy a regisztrációját </a:t>
            </a:r>
            <a:r>
              <a:rPr lang="hu-HU" sz="2000" u="sng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töröl</a:t>
            </a:r>
            <a:r>
              <a:rPr lang="hu-HU" sz="2000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je a kamara.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endParaRPr lang="hu-HU" sz="2000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540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2DCAB41-4486-D049-67DD-9E63D35FA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6620A24A-11C2-D344-823B-674E4CA5C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3CA7AFE6-AC5F-4192-C374-D6C569585C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015" y="1062872"/>
            <a:ext cx="7946797" cy="302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Ha egy vállalkozás kiveszi a kivitelezői tevékenységet a tevékenységi köreiből, akkor automatikusan törlődik a </a:t>
            </a:r>
            <a:r>
              <a:rPr lang="hu-HU" b="1" dirty="0" err="1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KIVREG-ből</a:t>
            </a: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Nem, ilyen irányú adatkapcsolat nincs, kérni kell a törlést a fentiek </a:t>
            </a:r>
            <a:r>
              <a:rPr lang="hu-HU" dirty="0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szerint a területi </a:t>
            </a:r>
            <a:r>
              <a:rPr lang="hu-HU" smtClean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kamaránál. </a:t>
            </a:r>
            <a:endParaRPr lang="hu-HU" dirty="0">
              <a:solidFill>
                <a:srgbClr val="365F91"/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Annak a vállalkozásnak, amelynek jelenleg is van kivitelezői felelősségbiztosítása, szükséges-e újat kötni vagy megfelelő a meglévő?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Ez esetben felül kell vizsgálni, hogy a meglévő biztosítás megfelel-e az új szabályoknak. Ezt a biztosítóval tudja megnézetni a vállalkozó.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b="1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Ha egy alvállalkozó munkájára a fővállalkozója köt biztosítást, az elegendő?</a:t>
            </a:r>
          </a:p>
          <a:p>
            <a:pPr lvl="0">
              <a:spcBef>
                <a:spcPts val="1800"/>
              </a:spcBef>
              <a:spcAft>
                <a:spcPts val="400"/>
              </a:spcAft>
            </a:pP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Igen, de szerepelnie kell a biztosításban a vállalkozónak, mint biztosított és a dokumentumokat fel kell töltenie a </a:t>
            </a:r>
            <a:r>
              <a:rPr lang="hu-HU" dirty="0" err="1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KIVREG-be</a:t>
            </a:r>
            <a:r>
              <a:rPr lang="hu-HU" dirty="0">
                <a:solidFill>
                  <a:srgbClr val="365F9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3528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green background&#10;&#10;Description automatically generated">
            <a:extLst>
              <a:ext uri="{FF2B5EF4-FFF2-40B4-BE49-F238E27FC236}">
                <a16:creationId xmlns="" xmlns:a16="http://schemas.microsoft.com/office/drawing/2014/main" id="{FC46AF03-43C2-5A9E-6B91-DF2469A4D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937" y="910390"/>
            <a:ext cx="12191999" cy="685800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FE120F68-901A-9040-B207-2869B272A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8910" y="3603116"/>
            <a:ext cx="10040644" cy="2258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hu-HU" kern="100" dirty="0"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b="1" kern="100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Idén </a:t>
            </a:r>
            <a:r>
              <a:rPr lang="hu-HU" b="1" kern="1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alakult a vállalkozás, nincs előző évi árbevétele, mit ír a nyilatkozatba?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kern="1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Feltehetően becsülni fogja, de ez is a biztosító és az ügyfél közötti megállapodás része.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b="1" kern="1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Az a vállalkozás, amelyik minden egyes építőipari megbízásra külön felelősségbiztosítást köt, annak minden egyes új ügylet kötvényét fel kell tölteni majd a </a:t>
            </a:r>
            <a:r>
              <a:rPr lang="hu-HU" b="1" kern="100" dirty="0" err="1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KIVREG-be</a:t>
            </a:r>
            <a:r>
              <a:rPr lang="hu-HU" b="1" kern="1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kern="1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Ha van ilyen, akkor igen.</a:t>
            </a:r>
          </a:p>
        </p:txBody>
      </p:sp>
      <p:sp>
        <p:nvSpPr>
          <p:cNvPr id="2" name="Téglalap 1"/>
          <p:cNvSpPr/>
          <p:nvPr/>
        </p:nvSpPr>
        <p:spPr>
          <a:xfrm>
            <a:off x="3048000" y="58847"/>
            <a:ext cx="87870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>
                <a:latin typeface="Verdena"/>
              </a:rPr>
              <a:t>Mit jelent a nettó jövedelem?</a:t>
            </a:r>
          </a:p>
          <a:p>
            <a:r>
              <a:rPr lang="hu-HU" dirty="0">
                <a:latin typeface="Verdena"/>
              </a:rPr>
              <a:t>A biztosítók, a MABISZ és a két szakmai kamara közös álláspontja szerint társas vállalkozás esetén nettó árbevétel, egyéni vállalkozó esetén a nettó jövedelem (bevétel).</a:t>
            </a:r>
          </a:p>
          <a:p>
            <a:r>
              <a:rPr lang="hu-HU" dirty="0">
                <a:latin typeface="Verdena"/>
              </a:rPr>
              <a:t>Ez nem jogszabály-értelmezés, s a kamarának nincs ráhatása arra, ha egy biztosító másként értelmezi a jogszabályt.</a:t>
            </a:r>
          </a:p>
          <a:p>
            <a:r>
              <a:rPr lang="hu-HU" b="1" dirty="0">
                <a:latin typeface="Verdena"/>
              </a:rPr>
              <a:t>A vállalkozás teljes árbevétele vagy az építőiparból származó árbevétele a vetítési alap?</a:t>
            </a:r>
          </a:p>
          <a:p>
            <a:r>
              <a:rPr lang="hu-HU" dirty="0">
                <a:latin typeface="Verdena"/>
              </a:rPr>
              <a:t>A biztosítók ezzel kapcsolatban arról tájékoztatták az MKIK-t – más biztosítási termék gyakorlata alapján –, hogy az adott tevékenységből származó árbevételt veszik alapul. </a:t>
            </a:r>
            <a:r>
              <a:rPr lang="hu-HU" b="1" dirty="0">
                <a:latin typeface="Verdena"/>
              </a:rPr>
              <a:t>De fontos, hogy ez a biztosító és az ügyfél közötti megállapodás része, az MKIK „csupán” a nyilvántartást vezeti</a:t>
            </a:r>
            <a:r>
              <a:rPr lang="hu-HU" dirty="0">
                <a:latin typeface="Verdena"/>
              </a:rPr>
              <a:t>. A kamarák ellenőrzési feladatai közé nem tartozik az árbevétel/jövedelem ellenőrzése, a biztosítók pedig szerződéskötéskor nem ellenőrzik ezeket az adatokat, elfogadják a nyilatkozatot</a:t>
            </a:r>
            <a:r>
              <a:rPr lang="hu-HU" dirty="0" smtClean="0">
                <a:latin typeface="Verdena"/>
              </a:rPr>
              <a:t>.</a:t>
            </a:r>
          </a:p>
          <a:p>
            <a:endParaRPr lang="hu-HU" dirty="0">
              <a:latin typeface="Verdena"/>
            </a:endParaRPr>
          </a:p>
          <a:p>
            <a:endParaRPr lang="hu-HU" dirty="0">
              <a:latin typeface="Verdena"/>
            </a:endParaRPr>
          </a:p>
        </p:txBody>
      </p:sp>
    </p:spTree>
    <p:extLst>
      <p:ext uri="{BB962C8B-B14F-4D97-AF65-F5344CB8AC3E}">
        <p14:creationId xmlns:p14="http://schemas.microsoft.com/office/powerpoint/2010/main" val="3270655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</TotalTime>
  <Words>698</Words>
  <Application>Microsoft Office PowerPoint</Application>
  <PresentationFormat>Szélesvásznú</PresentationFormat>
  <Paragraphs>96</Paragraphs>
  <Slides>13</Slides>
  <Notes>13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DengXian</vt:lpstr>
      <vt:lpstr>Times New Roman</vt:lpstr>
      <vt:lpstr>Verdana</vt:lpstr>
      <vt:lpstr>Verdena</vt:lpstr>
      <vt:lpstr>Office Theme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Eszter Salamon</dc:creator>
  <cp:lastModifiedBy>Pesthy Zsuzsanna</cp:lastModifiedBy>
  <cp:revision>29</cp:revision>
  <cp:lastPrinted>2025-01-07T07:34:58Z</cp:lastPrinted>
  <dcterms:created xsi:type="dcterms:W3CDTF">2024-05-24T12:00:46Z</dcterms:created>
  <dcterms:modified xsi:type="dcterms:W3CDTF">2025-01-08T07:27:28Z</dcterms:modified>
</cp:coreProperties>
</file>