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handoutMasterIdLst>
    <p:handoutMasterId r:id="rId14"/>
  </p:handoutMasterIdLst>
  <p:sldIdLst>
    <p:sldId id="256" r:id="rId2"/>
    <p:sldId id="260" r:id="rId3"/>
    <p:sldId id="267" r:id="rId4"/>
    <p:sldId id="261" r:id="rId5"/>
    <p:sldId id="271" r:id="rId6"/>
    <p:sldId id="272" r:id="rId7"/>
    <p:sldId id="273" r:id="rId8"/>
    <p:sldId id="270" r:id="rId9"/>
    <p:sldId id="262" r:id="rId10"/>
    <p:sldId id="268" r:id="rId11"/>
    <p:sldId id="269" r:id="rId12"/>
    <p:sldId id="264" r:id="rId1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Világos stílus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34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>
              <a:defRPr sz="1200"/>
            </a:lvl1pPr>
          </a:lstStyle>
          <a:p>
            <a:fld id="{2B7B39AC-8E57-429E-A0FC-7D9BBFC3DB32}" type="datetimeFigureOut">
              <a:rPr lang="hu-HU" smtClean="0"/>
              <a:t>2020.02.27.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>
              <a:defRPr sz="1200"/>
            </a:lvl1pPr>
          </a:lstStyle>
          <a:p>
            <a:fld id="{075CF11D-EA80-42E6-8B8A-98122E85761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68782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967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91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84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2/27/2020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94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877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33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696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423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dirty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787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55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8188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87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2926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448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25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801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662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felnottkepzes@uni-pannon.hu" TargetMode="External"/><Relationship Id="rId2" Type="http://schemas.openxmlformats.org/officeDocument/2006/relationships/hyperlink" Target="mailto:muszaki@georgikon.hu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5972" y="1558256"/>
            <a:ext cx="6880230" cy="4425488"/>
          </a:xfrm>
        </p:spPr>
        <p:txBody>
          <a:bodyPr anchor="ctr"/>
          <a:lstStyle/>
          <a:p>
            <a:pPr algn="ctr"/>
            <a:r>
              <a:rPr lang="hu-HU" sz="3200" dirty="0"/>
              <a:t>REBE II PROJEKT</a:t>
            </a:r>
            <a:br>
              <a:rPr lang="hu-HU" sz="3200" dirty="0"/>
            </a:br>
            <a:r>
              <a:rPr lang="hu-HU" sz="3200" dirty="0"/>
              <a:t>Fenntartható Energiarendszer Gépészeti Energetikus képzés</a:t>
            </a:r>
            <a:br>
              <a:rPr lang="hu-HU" sz="3200" dirty="0"/>
            </a:br>
            <a:r>
              <a:rPr lang="hu-HU" sz="3200" dirty="0"/>
              <a:t> </a:t>
            </a:r>
            <a:br>
              <a:rPr lang="hu-HU" sz="3200" dirty="0"/>
            </a:br>
            <a:r>
              <a:rPr lang="hu-HU" sz="3200" dirty="0"/>
              <a:t>FELVÉTELI TÁJÉKOZTATÓ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B6DD816-8064-41D1-9C4E-CBAB2346CF8F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69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5972" y="1357362"/>
            <a:ext cx="6880230" cy="576000"/>
          </a:xfrm>
        </p:spPr>
        <p:txBody>
          <a:bodyPr anchor="t" anchorCtr="0"/>
          <a:lstStyle/>
          <a:p>
            <a:pPr algn="l"/>
            <a:r>
              <a:rPr lang="hu-HU" sz="2800" dirty="0"/>
              <a:t>A képzés céljai:</a:t>
            </a:r>
            <a:br>
              <a:rPr lang="hu-HU" sz="28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85972" y="2030724"/>
            <a:ext cx="48824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2000" dirty="0"/>
              <a:t>Magyarország – Ausztria határrégióiban a szakemberek tudásának és ismereteinek növelése, a modern és fenntartható energiarendszerek területén, egy határon átnyúló együttműködésen alapuló képzés révén.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2000" dirty="0"/>
              <a:t>Vállalatok, cégek igényeihez erősebben igazodó képzés biztosítása.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u-H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2000" dirty="0"/>
              <a:t>Határon átnyúló tudás és ismeretek kölcsönös átadásának erősítése a fenntartható energiarendszerek terén.</a:t>
            </a:r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850" y="2030724"/>
            <a:ext cx="3048000" cy="2030506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9850" y="4396031"/>
            <a:ext cx="3049200" cy="203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5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675619" y="2712348"/>
            <a:ext cx="40936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Korszerű bilaterális képzési terv.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u-HU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2400" dirty="0"/>
              <a:t>Gyakorlatorientált modell.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u-H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Modern oktatási módszerek, eszközök és berendezések használata.</a:t>
            </a:r>
          </a:p>
        </p:txBody>
      </p:sp>
      <p:sp>
        <p:nvSpPr>
          <p:cNvPr id="12" name="Cím 1"/>
          <p:cNvSpPr>
            <a:spLocks noGrp="1"/>
          </p:cNvSpPr>
          <p:nvPr>
            <p:ph type="ctrTitle"/>
          </p:nvPr>
        </p:nvSpPr>
        <p:spPr>
          <a:xfrm>
            <a:off x="585972" y="1409128"/>
            <a:ext cx="6880230" cy="1007144"/>
          </a:xfrm>
        </p:spPr>
        <p:txBody>
          <a:bodyPr anchor="t" anchorCtr="0"/>
          <a:lstStyle/>
          <a:p>
            <a:pPr algn="l"/>
            <a:r>
              <a:rPr lang="hu-HU" sz="2800" dirty="0"/>
              <a:t>A Fenntartható Energiarendszer Gépészeti Energetikus képzés módszere: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446" y="2490836"/>
            <a:ext cx="3600000" cy="2025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446" y="4581394"/>
            <a:ext cx="3600000" cy="202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5972" y="1350000"/>
            <a:ext cx="7025442" cy="1007144"/>
          </a:xfrm>
        </p:spPr>
        <p:txBody>
          <a:bodyPr anchor="t" anchorCtr="0"/>
          <a:lstStyle/>
          <a:p>
            <a:pPr algn="l"/>
            <a:r>
              <a:rPr lang="hu-HU" sz="2400" dirty="0"/>
              <a:t>Jelentkezés feltétele:</a:t>
            </a:r>
            <a:br>
              <a:rPr lang="hu-HU" sz="24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652440" y="2671431"/>
            <a:ext cx="68925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hu-HU" sz="2000" dirty="0"/>
              <a:t>Iskolai előképzettség: </a:t>
            </a:r>
          </a:p>
          <a:p>
            <a:pPr marL="449263" indent="-449263" algn="just"/>
            <a:r>
              <a:rPr lang="hu-HU" sz="2000" dirty="0"/>
              <a:t>	</a:t>
            </a:r>
            <a:r>
              <a:rPr lang="hu-HU" sz="2000" dirty="0" smtClean="0"/>
              <a:t>Érettségi vizsga, valamint a képzési programban szereplő szakmai előképzettség (OKJ szerinti szakképesítések).</a:t>
            </a:r>
            <a:endParaRPr lang="hu-HU" sz="2000" dirty="0"/>
          </a:p>
          <a:p>
            <a:pPr marL="449263" indent="-449263" algn="just"/>
            <a:endParaRPr lang="hu-HU" sz="2000" dirty="0"/>
          </a:p>
          <a:p>
            <a:pPr marL="457200" indent="-457200" algn="just">
              <a:buFont typeface="+mj-lt"/>
              <a:buAutoNum type="arabicPeriod" startAt="2"/>
            </a:pPr>
            <a:r>
              <a:rPr lang="hu-HU" sz="2000" dirty="0"/>
              <a:t>Egészségügyi alkalmassági követelményeknek megfelelés a hatályos jogszabályok és az ágazati követelmények alapján.</a:t>
            </a:r>
            <a:endParaRPr lang="hu-HU" sz="19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8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79834" y="1735905"/>
            <a:ext cx="68925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u-HU" sz="1600" dirty="0"/>
              <a:t>Alternatív gépjárműhajtási technikus OKJ 55 525 03</a:t>
            </a:r>
          </a:p>
          <a:p>
            <a:pPr lvl="0"/>
            <a:r>
              <a:rPr lang="hu-HU" sz="1600" dirty="0"/>
              <a:t>Autóelektronikai műszerész OKJ 54 525 01</a:t>
            </a:r>
          </a:p>
          <a:p>
            <a:pPr lvl="0"/>
            <a:r>
              <a:rPr lang="hu-HU" sz="1600" dirty="0"/>
              <a:t>Automatikai technikus OKJ 54 523 01</a:t>
            </a:r>
          </a:p>
          <a:p>
            <a:pPr lvl="0"/>
            <a:r>
              <a:rPr lang="hu-HU" sz="1600" dirty="0"/>
              <a:t>Autószerelő OKJ 54 525 02</a:t>
            </a:r>
          </a:p>
          <a:p>
            <a:pPr lvl="0"/>
            <a:r>
              <a:rPr lang="hu-HU" sz="1600" dirty="0" err="1"/>
              <a:t>Autótechnikus</a:t>
            </a:r>
            <a:r>
              <a:rPr lang="hu-HU" sz="1600" dirty="0"/>
              <a:t> OKJ 55 525 01</a:t>
            </a:r>
          </a:p>
          <a:p>
            <a:pPr lvl="0"/>
            <a:r>
              <a:rPr lang="hu-HU" sz="1600" dirty="0"/>
              <a:t>CAD-CAM informatikus OKJ 54 481 01</a:t>
            </a:r>
          </a:p>
          <a:p>
            <a:pPr lvl="0"/>
            <a:r>
              <a:rPr lang="hu-HU" sz="1600" dirty="0"/>
              <a:t>Elektronikai technikus OKJ 54 523 02</a:t>
            </a:r>
          </a:p>
          <a:p>
            <a:pPr lvl="0"/>
            <a:r>
              <a:rPr lang="hu-HU" sz="1600" dirty="0"/>
              <a:t>Élelmiszeripari gépésztechnikus OKJ 54 521 01</a:t>
            </a:r>
          </a:p>
          <a:p>
            <a:pPr lvl="0"/>
            <a:r>
              <a:rPr lang="hu-HU" sz="1600" dirty="0"/>
              <a:t>Épületgépész technikus OKJ 54 582 01</a:t>
            </a:r>
          </a:p>
          <a:p>
            <a:pPr lvl="0"/>
            <a:r>
              <a:rPr lang="hu-HU" sz="1600" dirty="0"/>
              <a:t>Épületgépészeti előkészítő OKJ 52 582 02</a:t>
            </a:r>
          </a:p>
          <a:p>
            <a:pPr lvl="0"/>
            <a:r>
              <a:rPr lang="hu-HU" sz="1600" dirty="0"/>
              <a:t>Erdészeti gépésztechnikus OKJ 54 521 02</a:t>
            </a:r>
          </a:p>
          <a:p>
            <a:pPr lvl="0"/>
            <a:r>
              <a:rPr lang="hu-HU" sz="1600" dirty="0"/>
              <a:t>Erősáramú elektrotechnikus OKJ 54 522 01</a:t>
            </a:r>
          </a:p>
          <a:p>
            <a:pPr lvl="0"/>
            <a:r>
              <a:rPr lang="hu-HU" sz="1600" dirty="0"/>
              <a:t>Faipari technikus OKJ 54 543 01</a:t>
            </a:r>
          </a:p>
          <a:p>
            <a:pPr lvl="0"/>
            <a:r>
              <a:rPr lang="hu-HU" sz="1600" dirty="0"/>
              <a:t>Gazdasági informatikus OKJ 54 481 02</a:t>
            </a:r>
          </a:p>
          <a:p>
            <a:pPr lvl="0"/>
            <a:r>
              <a:rPr lang="hu-HU" sz="1600" dirty="0"/>
              <a:t>Gázipari technikus OKJ 54 544 03</a:t>
            </a:r>
          </a:p>
          <a:p>
            <a:pPr lvl="0"/>
            <a:r>
              <a:rPr lang="hu-HU" sz="1600" dirty="0"/>
              <a:t>Gázturbina gépész OKJ 52 522 02</a:t>
            </a:r>
          </a:p>
          <a:p>
            <a:pPr lvl="0"/>
            <a:r>
              <a:rPr lang="hu-HU" sz="1600" dirty="0"/>
              <a:t>Gépgyártás-technológiai technikus OKJ 54 521 03</a:t>
            </a:r>
          </a:p>
          <a:p>
            <a:endParaRPr lang="hu-HU" sz="1600" dirty="0"/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109" y="1224000"/>
            <a:ext cx="6880230" cy="1007144"/>
          </a:xfrm>
        </p:spPr>
        <p:txBody>
          <a:bodyPr anchor="t" anchorCtr="0">
            <a:noAutofit/>
          </a:bodyPr>
          <a:lstStyle/>
          <a:p>
            <a:pPr algn="l"/>
            <a:r>
              <a:rPr lang="hu-HU" sz="2400" dirty="0"/>
              <a:t>Elfogadott OKJ végzettségek:</a:t>
            </a:r>
            <a:br>
              <a:rPr lang="hu-HU" sz="2400" dirty="0"/>
            </a:br>
            <a:r>
              <a:rPr lang="hu-HU" sz="2400" dirty="0"/>
              <a:t/>
            </a:r>
            <a:br>
              <a:rPr lang="hu-HU" sz="2400" dirty="0"/>
            </a:br>
            <a:endParaRPr lang="hu-HU" sz="24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7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79834" y="1735905"/>
            <a:ext cx="689250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u-HU" sz="1600" dirty="0"/>
              <a:t>Infokommunikációs hálózatépítő és üzemeltető OKJ 54 481 03</a:t>
            </a:r>
          </a:p>
          <a:p>
            <a:pPr lvl="0"/>
            <a:r>
              <a:rPr lang="hu-HU" sz="1600" dirty="0"/>
              <a:t>Informatikai rendszergazda OKJ 54 481 04</a:t>
            </a:r>
          </a:p>
          <a:p>
            <a:pPr lvl="0"/>
            <a:r>
              <a:rPr lang="hu-HU" sz="1600" dirty="0"/>
              <a:t>Informatikai rendszerüzemeltető OKJ 54 481 06</a:t>
            </a:r>
          </a:p>
          <a:p>
            <a:pPr lvl="0"/>
            <a:r>
              <a:rPr lang="hu-HU" sz="1600" dirty="0"/>
              <a:t>Irodai informatikus OKJ 52 481 02</a:t>
            </a:r>
          </a:p>
          <a:p>
            <a:pPr lvl="0"/>
            <a:r>
              <a:rPr lang="hu-HU" sz="1600" dirty="0"/>
              <a:t>Járműipari karbantartó technikus OKJ 55 523 07</a:t>
            </a:r>
          </a:p>
          <a:p>
            <a:pPr lvl="0"/>
            <a:r>
              <a:rPr lang="hu-HU" sz="1600" dirty="0"/>
              <a:t>Könnyűipari gyártástervező OKJ 52 542 01 </a:t>
            </a:r>
          </a:p>
          <a:p>
            <a:pPr lvl="0"/>
            <a:r>
              <a:rPr lang="hu-HU" sz="1600" dirty="0"/>
              <a:t>Közlekedésautomatikai műszerész OKJ 54 523 03</a:t>
            </a:r>
          </a:p>
          <a:p>
            <a:pPr lvl="0"/>
            <a:r>
              <a:rPr lang="hu-HU" sz="1600" dirty="0"/>
              <a:t>Közúti </a:t>
            </a:r>
            <a:r>
              <a:rPr lang="hu-HU" sz="1600" dirty="0" err="1"/>
              <a:t>közlekedésüzemvitel-ellátó</a:t>
            </a:r>
            <a:r>
              <a:rPr lang="hu-HU" sz="1600" dirty="0"/>
              <a:t> OKJ 54 841 02</a:t>
            </a:r>
          </a:p>
          <a:p>
            <a:pPr lvl="0"/>
            <a:r>
              <a:rPr lang="hu-HU" sz="1600" dirty="0"/>
              <a:t>Logisztikai is és szállítmányozási ügyintéző OKJ 54 841 11</a:t>
            </a:r>
          </a:p>
          <a:p>
            <a:pPr lvl="0"/>
            <a:r>
              <a:rPr lang="hu-HU" sz="1600" dirty="0"/>
              <a:t>Logisztikai ügyintéző OKJ 54 345 01</a:t>
            </a:r>
          </a:p>
          <a:p>
            <a:pPr lvl="0"/>
            <a:r>
              <a:rPr lang="hu-HU" sz="1600" dirty="0"/>
              <a:t>Magasépítő technikus OKJ 54 582 03</a:t>
            </a:r>
          </a:p>
          <a:p>
            <a:pPr lvl="0"/>
            <a:r>
              <a:rPr lang="hu-HU" sz="1600" dirty="0"/>
              <a:t>Mechatronikai technikus OKJ54 523 04</a:t>
            </a:r>
          </a:p>
          <a:p>
            <a:pPr lvl="0"/>
            <a:r>
              <a:rPr lang="hu-HU" sz="1600" dirty="0"/>
              <a:t>Mélyépítő technikus OKJ 54 582 04</a:t>
            </a:r>
          </a:p>
          <a:p>
            <a:pPr lvl="0"/>
            <a:r>
              <a:rPr lang="hu-HU" sz="1600" dirty="0"/>
              <a:t>Mezőgazdasági gépésztechnikus OKJ 54 521 05</a:t>
            </a:r>
          </a:p>
          <a:p>
            <a:pPr lvl="0"/>
            <a:r>
              <a:rPr lang="hu-HU" sz="1600" dirty="0"/>
              <a:t>Szoftverfejlesztő OKJ 54 213 05</a:t>
            </a:r>
          </a:p>
          <a:p>
            <a:pPr lvl="0"/>
            <a:r>
              <a:rPr lang="hu-HU" sz="1600" dirty="0"/>
              <a:t>Társasházkezelő OKJ 52 841 01 </a:t>
            </a:r>
          </a:p>
          <a:p>
            <a:pPr lvl="0"/>
            <a:r>
              <a:rPr lang="hu-HU" sz="1600" dirty="0"/>
              <a:t>Vízépítő </a:t>
            </a:r>
            <a:r>
              <a:rPr lang="hu-HU" sz="1600" dirty="0" err="1"/>
              <a:t>szaktechnikus</a:t>
            </a:r>
            <a:r>
              <a:rPr lang="hu-HU" sz="1600" dirty="0"/>
              <a:t> OKJ 55 583 01</a:t>
            </a:r>
          </a:p>
          <a:p>
            <a:pPr lvl="0"/>
            <a:r>
              <a:rPr lang="hu-HU" sz="1600" dirty="0"/>
              <a:t>Vízgépészeti technikus OKJ 54 853 03</a:t>
            </a:r>
          </a:p>
          <a:p>
            <a:endParaRPr lang="hu-HU" sz="1600" dirty="0"/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109" y="1224000"/>
            <a:ext cx="6880230" cy="1007144"/>
          </a:xfrm>
        </p:spPr>
        <p:txBody>
          <a:bodyPr anchor="t" anchorCtr="0">
            <a:noAutofit/>
          </a:bodyPr>
          <a:lstStyle/>
          <a:p>
            <a:pPr algn="l"/>
            <a:r>
              <a:rPr lang="hu-HU" sz="2400" dirty="0"/>
              <a:t>Elfogadott OKJ végzettségek (folytatás):</a:t>
            </a:r>
            <a:br>
              <a:rPr lang="hu-HU" sz="2400" dirty="0"/>
            </a:br>
            <a:r>
              <a:rPr lang="hu-HU" sz="2400" dirty="0"/>
              <a:t/>
            </a:r>
            <a:br>
              <a:rPr lang="hu-HU" sz="2400" dirty="0"/>
            </a:br>
            <a:endParaRPr lang="hu-HU" sz="24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8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696808" y="2358000"/>
            <a:ext cx="689250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u-HU" sz="2800" dirty="0" smtClean="0"/>
              <a:t>OKJ-s végzettség hiányában egyedi elbírálás alapján elfogadható bemeneti végzettségek:</a:t>
            </a:r>
          </a:p>
          <a:p>
            <a:pPr lvl="0"/>
            <a:r>
              <a:rPr lang="hu-HU" sz="2800" dirty="0" smtClean="0"/>
              <a:t>Gépészmérnök </a:t>
            </a:r>
            <a:r>
              <a:rPr lang="hu-HU" sz="2800" dirty="0" err="1"/>
              <a:t>BSc</a:t>
            </a:r>
            <a:endParaRPr lang="hu-HU" sz="2800" dirty="0"/>
          </a:p>
          <a:p>
            <a:pPr lvl="0"/>
            <a:r>
              <a:rPr lang="hu-HU" sz="2800" dirty="0"/>
              <a:t>Gépészmérnök </a:t>
            </a:r>
            <a:r>
              <a:rPr lang="hu-HU" sz="2800" dirty="0" err="1"/>
              <a:t>MSc</a:t>
            </a:r>
            <a:endParaRPr lang="hu-HU" sz="2800" dirty="0"/>
          </a:p>
          <a:p>
            <a:pPr lvl="0"/>
            <a:r>
              <a:rPr lang="hu-HU" sz="2800" dirty="0"/>
              <a:t>Informatikus </a:t>
            </a:r>
            <a:r>
              <a:rPr lang="hu-HU" sz="2800" dirty="0" err="1"/>
              <a:t>BSc</a:t>
            </a:r>
            <a:r>
              <a:rPr lang="hu-HU" sz="2800" dirty="0"/>
              <a:t/>
            </a:r>
            <a:br>
              <a:rPr lang="hu-HU" sz="2800" dirty="0"/>
            </a:br>
            <a:r>
              <a:rPr lang="hu-HU" sz="2800" dirty="0" err="1"/>
              <a:t>Informatikus</a:t>
            </a:r>
            <a:r>
              <a:rPr lang="hu-HU" sz="2800" dirty="0"/>
              <a:t> </a:t>
            </a:r>
            <a:r>
              <a:rPr lang="hu-HU" sz="2800" dirty="0" err="1"/>
              <a:t>MSc</a:t>
            </a:r>
            <a:endParaRPr lang="hu-HU" sz="2800" dirty="0"/>
          </a:p>
          <a:p>
            <a:endParaRPr lang="hu-HU" sz="1600" dirty="0"/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109" y="1224000"/>
            <a:ext cx="6880230" cy="1007144"/>
          </a:xfrm>
        </p:spPr>
        <p:txBody>
          <a:bodyPr anchor="t" anchorCtr="0">
            <a:noAutofit/>
          </a:bodyPr>
          <a:lstStyle/>
          <a:p>
            <a:pPr algn="l"/>
            <a:r>
              <a:rPr lang="hu-HU" sz="2400" dirty="0"/>
              <a:t>Elfogadott felsőfokú szakmai végzettség:</a:t>
            </a:r>
            <a:br>
              <a:rPr lang="hu-HU" sz="2400" dirty="0"/>
            </a:br>
            <a:r>
              <a:rPr lang="hu-HU" sz="2400" dirty="0"/>
              <a:t/>
            </a:r>
            <a:br>
              <a:rPr lang="hu-HU" sz="2400" dirty="0"/>
            </a:br>
            <a:endParaRPr lang="hu-HU" sz="24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1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5972" y="1350000"/>
            <a:ext cx="7025442" cy="1007144"/>
          </a:xfrm>
        </p:spPr>
        <p:txBody>
          <a:bodyPr anchor="t" anchorCtr="0"/>
          <a:lstStyle/>
          <a:p>
            <a:pPr algn="l"/>
            <a:r>
              <a:rPr lang="hu-HU" sz="2400" dirty="0"/>
              <a:t>A képzés jellege:</a:t>
            </a:r>
            <a:r>
              <a:rPr lang="hu-HU" sz="2800" dirty="0"/>
              <a:t/>
            </a:r>
            <a:br>
              <a:rPr lang="hu-HU" sz="28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85972" y="2192157"/>
            <a:ext cx="6944888" cy="4054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100" dirty="0"/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hu-HU" sz="1900" b="1" dirty="0"/>
              <a:t>INGYENES KÉPZÉS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hu-HU" sz="1900" dirty="0"/>
              <a:t>TOVÁBBTANULÁSI LEHETŐSÉGET ÉS KREDITBESZÁMÍTÁST BIZTOSÍT A </a:t>
            </a:r>
            <a:r>
              <a:rPr lang="hu-HU" sz="1900" b="1" dirty="0" smtClean="0"/>
              <a:t>PANNON </a:t>
            </a:r>
            <a:r>
              <a:rPr lang="hu-HU" sz="1900" b="1" dirty="0"/>
              <a:t>EGYETEM </a:t>
            </a:r>
            <a:r>
              <a:rPr lang="hu-HU" sz="1900" dirty="0"/>
              <a:t>EGYES SZAKJAIRA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hu-HU" sz="1900" dirty="0"/>
              <a:t>3 féléves (368 óra), modulrendszerű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hu-HU" sz="1900" dirty="0"/>
              <a:t>Iskolarendszeren kívüli, engedélyezett egyéb szakmai képzés (nem ad OKJ végzettséget)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hu-HU" sz="1900" dirty="0"/>
              <a:t>Oktatás időpontjai: péntek és szombat 8-8 tanóra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hu-HU" sz="1900" dirty="0" smtClean="0"/>
              <a:t>Becsatlakozási lehetőség 2020. 03.06-tól (jelentkezési határidő: 2020. 03. 05.)</a:t>
            </a:r>
            <a:endParaRPr lang="hu-HU" sz="19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3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85972" y="2684762"/>
            <a:ext cx="689250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Modulrendszer (</a:t>
            </a:r>
            <a:r>
              <a:rPr lang="hu-HU" dirty="0" smtClean="0"/>
              <a:t>félévente </a:t>
            </a:r>
            <a:r>
              <a:rPr lang="hu-HU" dirty="0"/>
              <a:t>egy modulcsoport):</a:t>
            </a:r>
          </a:p>
          <a:p>
            <a:endParaRPr lang="hu-HU" dirty="0"/>
          </a:p>
          <a:p>
            <a:pPr marL="457200" indent="-457200">
              <a:buAutoNum type="arabicPeriod"/>
            </a:pPr>
            <a:r>
              <a:rPr lang="hu-HU" dirty="0"/>
              <a:t>Félév – Áramlástani, energetikai gépek és rendszerek a fenntartható energiarendszerekben (8 tantárgy)</a:t>
            </a:r>
          </a:p>
          <a:p>
            <a:endParaRPr lang="hu-HU" dirty="0"/>
          </a:p>
          <a:p>
            <a:r>
              <a:rPr lang="hu-HU" dirty="0"/>
              <a:t>- A környezettechnika alapjai</a:t>
            </a:r>
          </a:p>
          <a:p>
            <a:r>
              <a:rPr lang="hu-HU" dirty="0"/>
              <a:t>- Levegőtisztaság-védelem</a:t>
            </a:r>
          </a:p>
          <a:p>
            <a:r>
              <a:rPr lang="hu-HU" dirty="0"/>
              <a:t>- Épületek energiahatékonysága</a:t>
            </a:r>
          </a:p>
          <a:p>
            <a:r>
              <a:rPr lang="hu-HU" dirty="0"/>
              <a:t>- Műszaki hőtan</a:t>
            </a:r>
          </a:p>
          <a:p>
            <a:r>
              <a:rPr lang="hu-HU" dirty="0"/>
              <a:t>- Áramlástan</a:t>
            </a:r>
          </a:p>
          <a:p>
            <a:r>
              <a:rPr lang="hu-HU" dirty="0"/>
              <a:t>- Hőtechnikai berendezések I.</a:t>
            </a:r>
          </a:p>
          <a:p>
            <a:r>
              <a:rPr lang="hu-HU" dirty="0"/>
              <a:t>- Hőtechnikai berendezések II.</a:t>
            </a:r>
          </a:p>
          <a:p>
            <a:r>
              <a:rPr lang="hu-HU" dirty="0"/>
              <a:t>- Mérés- és szabályozástechnika alapjai</a:t>
            </a:r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72" y="1558256"/>
            <a:ext cx="6880230" cy="1007144"/>
          </a:xfrm>
        </p:spPr>
        <p:txBody>
          <a:bodyPr anchor="t" anchorCtr="0">
            <a:normAutofit/>
          </a:bodyPr>
          <a:lstStyle/>
          <a:p>
            <a:pPr algn="l"/>
            <a:r>
              <a:rPr lang="hu-HU" sz="2800" dirty="0"/>
              <a:t>Oktatott tantárgyak:</a:t>
            </a:r>
            <a:br>
              <a:rPr lang="hu-HU" sz="2800" dirty="0"/>
            </a:br>
            <a:endParaRPr lang="hu-HU" sz="28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0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79834" y="2565400"/>
            <a:ext cx="68925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hu-HU" dirty="0"/>
              <a:t>Félév – Alternatív és innovatív energiarendszerek üzemeltetése, ökonómiai, jogi és környezetvédelmi szempontjai (8 tantárgy)</a:t>
            </a:r>
          </a:p>
          <a:p>
            <a:endParaRPr lang="hu-HU" dirty="0"/>
          </a:p>
          <a:p>
            <a:r>
              <a:rPr lang="hu-HU" dirty="0"/>
              <a:t>- Energiagazdálkodás</a:t>
            </a:r>
          </a:p>
          <a:p>
            <a:r>
              <a:rPr lang="hu-HU" dirty="0"/>
              <a:t>- Energiainnováció/Alternatív energiaformák</a:t>
            </a:r>
          </a:p>
          <a:p>
            <a:r>
              <a:rPr lang="hu-HU" dirty="0"/>
              <a:t>- Az Európai Unió energia- és klímapolitikája</a:t>
            </a:r>
          </a:p>
          <a:p>
            <a:r>
              <a:rPr lang="hu-HU" dirty="0"/>
              <a:t>- Költségszámítás/Kalkuláció</a:t>
            </a:r>
          </a:p>
          <a:p>
            <a:r>
              <a:rPr lang="hu-HU" dirty="0"/>
              <a:t>- Projektmenedzsment</a:t>
            </a:r>
          </a:p>
          <a:p>
            <a:r>
              <a:rPr lang="hu-HU" dirty="0"/>
              <a:t>- Energia könyvvitel</a:t>
            </a:r>
          </a:p>
          <a:p>
            <a:r>
              <a:rPr lang="hu-HU" dirty="0"/>
              <a:t>- Labor 1.: Környezeti méréstechnika</a:t>
            </a:r>
          </a:p>
          <a:p>
            <a:r>
              <a:rPr lang="hu-HU" dirty="0"/>
              <a:t>- Labor 2.: Hőtechnikai berendezések</a:t>
            </a:r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72" y="1558256"/>
            <a:ext cx="6880230" cy="1007144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hu-HU" sz="3100" dirty="0"/>
              <a:t>Oktatott tantárgyak:</a:t>
            </a:r>
            <a:br>
              <a:rPr lang="hu-HU" sz="31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1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79834" y="2564580"/>
            <a:ext cx="689250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hu-HU" sz="2000" dirty="0"/>
              <a:t>Félév – Fenntartható energiarendszerek az ipari és mezőgazdasági termelésben (7 tantárgy)</a:t>
            </a:r>
          </a:p>
          <a:p>
            <a:pPr marL="457200" indent="-457200">
              <a:buFont typeface="+mj-lt"/>
              <a:buAutoNum type="arabicPeriod" startAt="3"/>
            </a:pPr>
            <a:endParaRPr lang="hu-HU" sz="2000" dirty="0"/>
          </a:p>
          <a:p>
            <a:r>
              <a:rPr lang="hu-HU" sz="2000" dirty="0"/>
              <a:t>- Mikrokontroller</a:t>
            </a:r>
          </a:p>
          <a:p>
            <a:r>
              <a:rPr lang="hu-HU" sz="2000" dirty="0"/>
              <a:t>- Minőségmenedzsment</a:t>
            </a:r>
          </a:p>
          <a:p>
            <a:r>
              <a:rPr lang="hu-HU" sz="2000" dirty="0"/>
              <a:t>- Anyagismeret és szilárdságtan</a:t>
            </a:r>
          </a:p>
          <a:p>
            <a:r>
              <a:rPr lang="hu-HU" sz="2000" dirty="0"/>
              <a:t>- Mezőgazdasági energiamenedzsment</a:t>
            </a:r>
          </a:p>
          <a:p>
            <a:r>
              <a:rPr lang="hu-HU" sz="2000" dirty="0"/>
              <a:t>- Épületautomatizálás</a:t>
            </a:r>
          </a:p>
          <a:p>
            <a:r>
              <a:rPr lang="hu-HU" sz="2000" dirty="0"/>
              <a:t>- Konstrukció CAD 1. </a:t>
            </a:r>
          </a:p>
          <a:p>
            <a:r>
              <a:rPr lang="hu-HU" sz="2000" dirty="0"/>
              <a:t>- Konstrukció CAD 2. </a:t>
            </a:r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72" y="1558256"/>
            <a:ext cx="6880230" cy="1007144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hu-HU" sz="3100" dirty="0"/>
              <a:t>Oktatott tantárgyak:</a:t>
            </a:r>
            <a:br>
              <a:rPr lang="hu-HU" sz="31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27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5140C415-BFED-4260-888B-A5C036807A45}"/>
              </a:ext>
            </a:extLst>
          </p:cNvPr>
          <p:cNvSpPr txBox="1"/>
          <p:nvPr/>
        </p:nvSpPr>
        <p:spPr>
          <a:xfrm>
            <a:off x="0" y="0"/>
            <a:ext cx="9144000" cy="126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CF838A6-5885-4FEB-95A5-B36AFBB5368D}"/>
              </a:ext>
            </a:extLst>
          </p:cNvPr>
          <p:cNvSpPr txBox="1"/>
          <p:nvPr/>
        </p:nvSpPr>
        <p:spPr>
          <a:xfrm>
            <a:off x="585972" y="2276795"/>
            <a:ext cx="68925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Az érdeklődők számára e-mailben jelentkezési lapot küldünk, melynek visszaküldésével történik a jelentkezés tanfolyamunkra.</a:t>
            </a:r>
          </a:p>
          <a:p>
            <a:endParaRPr lang="hu-HU" sz="2000" dirty="0"/>
          </a:p>
          <a:p>
            <a:r>
              <a:rPr lang="hu-HU" sz="2000" dirty="0"/>
              <a:t>További információk kérhetők az alábbi elérhetőségeken:</a:t>
            </a:r>
          </a:p>
          <a:p>
            <a:pPr algn="ctr"/>
            <a:endParaRPr lang="hu-HU" sz="2000" dirty="0"/>
          </a:p>
          <a:p>
            <a:pPr algn="ctr"/>
            <a:r>
              <a:rPr lang="hu-HU" sz="2000" dirty="0"/>
              <a:t>Pannon Egyetem – Georgikon Kar – KESZTHELY</a:t>
            </a:r>
          </a:p>
          <a:p>
            <a:pPr algn="ctr"/>
            <a:r>
              <a:rPr lang="hu-HU" sz="2000" dirty="0"/>
              <a:t>Agrárműszaki Tanszék</a:t>
            </a:r>
          </a:p>
          <a:p>
            <a:pPr algn="ctr"/>
            <a:r>
              <a:rPr lang="hu-HU" sz="2000" dirty="0" smtClean="0"/>
              <a:t>8360 </a:t>
            </a:r>
            <a:r>
              <a:rPr lang="hu-HU" sz="2000" dirty="0"/>
              <a:t>Keszthely, Festetics </a:t>
            </a:r>
            <a:r>
              <a:rPr lang="hu-HU" sz="2000" dirty="0" err="1"/>
              <a:t>Gy</a:t>
            </a:r>
            <a:r>
              <a:rPr lang="hu-HU" sz="2000" dirty="0"/>
              <a:t>. u. 7.</a:t>
            </a:r>
            <a:br>
              <a:rPr lang="hu-HU" sz="2000" dirty="0"/>
            </a:br>
            <a:r>
              <a:rPr lang="hu-HU" sz="2000" dirty="0"/>
              <a:t>E-mail: </a:t>
            </a:r>
            <a:r>
              <a:rPr lang="hu-HU" sz="2000" dirty="0">
                <a:hlinkClick r:id="rId2"/>
              </a:rPr>
              <a:t>muszaki@georgikon.hu</a:t>
            </a:r>
            <a:endParaRPr lang="hu-HU" sz="2000" dirty="0"/>
          </a:p>
          <a:p>
            <a:pPr algn="ctr"/>
            <a:r>
              <a:rPr lang="hu-HU" sz="2000" dirty="0"/>
              <a:t>Tel.: (83) </a:t>
            </a:r>
            <a:r>
              <a:rPr lang="hu-HU" sz="2000" dirty="0" smtClean="0"/>
              <a:t>545-020</a:t>
            </a:r>
          </a:p>
          <a:p>
            <a:r>
              <a:rPr lang="hu-HU" sz="2000" dirty="0" smtClean="0"/>
              <a:t>Valamint:</a:t>
            </a:r>
          </a:p>
          <a:p>
            <a:pPr algn="ctr"/>
            <a:r>
              <a:rPr lang="hu-HU" sz="2000" dirty="0" smtClean="0"/>
              <a:t>Pannon Egyetem Felnőttképzési Intézet:</a:t>
            </a:r>
          </a:p>
          <a:p>
            <a:pPr algn="ctr"/>
            <a:r>
              <a:rPr lang="hu-HU" sz="2000" dirty="0" smtClean="0">
                <a:hlinkClick r:id="rId3"/>
              </a:rPr>
              <a:t>felnottkepzes@uni-pannon.hu</a:t>
            </a:r>
            <a:r>
              <a:rPr lang="hu-HU" sz="2000" dirty="0" smtClean="0"/>
              <a:t> </a:t>
            </a:r>
            <a:endParaRPr lang="hu-HU" sz="2000" dirty="0"/>
          </a:p>
        </p:txBody>
      </p:sp>
      <p:sp>
        <p:nvSpPr>
          <p:cNvPr id="12" name="Cím 1">
            <a:extLst>
              <a:ext uri="{FF2B5EF4-FFF2-40B4-BE49-F238E27FC236}">
                <a16:creationId xmlns:a16="http://schemas.microsoft.com/office/drawing/2014/main" id="{C0930ED1-260D-455A-960B-A20AB7D3F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72" y="1558256"/>
            <a:ext cx="6880230" cy="622969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hu-HU" sz="3100" dirty="0"/>
              <a:t>Jelentkezés:</a:t>
            </a:r>
            <a:br>
              <a:rPr lang="hu-HU" sz="3100" dirty="0"/>
            </a:b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D9362DF-BC25-4906-8C1B-195F99A434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" y="6498000"/>
            <a:ext cx="1169498" cy="360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0DDA0F9-481A-4932-86EF-3F47CD1A0B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311" y="90000"/>
            <a:ext cx="1370737" cy="10800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1927C550-0C59-470D-98C9-BDA073D4BB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3701" y="36000"/>
            <a:ext cx="3940299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ta">
  <a:themeElements>
    <a:clrScheme name="Fazet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2664</TotalTime>
  <Words>683</Words>
  <Application>Microsoft Office PowerPoint</Application>
  <PresentationFormat>Diavetítés a képernyőre (4:3 oldalarány)</PresentationFormat>
  <Paragraphs>114</Paragraphs>
  <Slides>12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Fazetta</vt:lpstr>
      <vt:lpstr>REBE II PROJEKT Fenntartható Energiarendszer Gépészeti Energetikus képzés   FELVÉTELI TÁJÉKOZTATÓ</vt:lpstr>
      <vt:lpstr>A képzés céljai:  </vt:lpstr>
      <vt:lpstr>A Fenntartható Energiarendszer Gépészeti Energetikus képzés módszere:</vt:lpstr>
      <vt:lpstr>Jelentkezés feltétele:  </vt:lpstr>
      <vt:lpstr>Elfogadott OKJ végzettségek:  </vt:lpstr>
      <vt:lpstr>Elfogadott OKJ végzettségek (folytatás):  </vt:lpstr>
      <vt:lpstr>Elfogadott felsőfokú szakmai végzettség:  </vt:lpstr>
      <vt:lpstr>A képzés jellege:  </vt:lpstr>
      <vt:lpstr>Oktatott tantárgyak: </vt:lpstr>
      <vt:lpstr>Oktatott tantárgyak:  </vt:lpstr>
      <vt:lpstr>Oktatott tantárgyak:  </vt:lpstr>
      <vt:lpstr>Jelentkezés:  </vt:lpstr>
    </vt:vector>
  </TitlesOfParts>
  <Company>Systems Alliance - N7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Sándor Tamás</dc:creator>
  <cp:lastModifiedBy>Béla Pályi</cp:lastModifiedBy>
  <cp:revision>305</cp:revision>
  <cp:lastPrinted>2020-02-20T10:07:26Z</cp:lastPrinted>
  <dcterms:created xsi:type="dcterms:W3CDTF">2013-05-18T08:59:27Z</dcterms:created>
  <dcterms:modified xsi:type="dcterms:W3CDTF">2020-02-27T18:56:39Z</dcterms:modified>
</cp:coreProperties>
</file>