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0.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theme/theme11.xml" ContentType="application/vnd.openxmlformats-officedocument.theme+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2.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3.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4.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 id="2147483649" r:id="rId2"/>
    <p:sldMasterId id="2147483650" r:id="rId3"/>
    <p:sldMasterId id="2147483651" r:id="rId4"/>
    <p:sldMasterId id="2147483652" r:id="rId5"/>
    <p:sldMasterId id="2147483653" r:id="rId6"/>
    <p:sldMasterId id="2147483654" r:id="rId7"/>
    <p:sldMasterId id="2147483655" r:id="rId8"/>
    <p:sldMasterId id="2147483656" r:id="rId9"/>
    <p:sldMasterId id="2147483657" r:id="rId10"/>
    <p:sldMasterId id="2147483658" r:id="rId11"/>
    <p:sldMasterId id="2147483659" r:id="rId12"/>
    <p:sldMasterId id="2147483660" r:id="rId13"/>
    <p:sldMasterId id="2147483661" r:id="rId14"/>
    <p:sldMasterId id="2147495385" r:id="rId15"/>
  </p:sldMasterIdLst>
  <p:notesMasterIdLst>
    <p:notesMasterId r:id="rId66"/>
  </p:notesMasterIdLst>
  <p:handoutMasterIdLst>
    <p:handoutMasterId r:id="rId67"/>
  </p:handoutMasterIdLst>
  <p:sldIdLst>
    <p:sldId id="256" r:id="rId16"/>
    <p:sldId id="412" r:id="rId17"/>
    <p:sldId id="467" r:id="rId18"/>
    <p:sldId id="410" r:id="rId19"/>
    <p:sldId id="507" r:id="rId20"/>
    <p:sldId id="513" r:id="rId21"/>
    <p:sldId id="509" r:id="rId22"/>
    <p:sldId id="510" r:id="rId23"/>
    <p:sldId id="438" r:id="rId24"/>
    <p:sldId id="453" r:id="rId25"/>
    <p:sldId id="512" r:id="rId26"/>
    <p:sldId id="511" r:id="rId27"/>
    <p:sldId id="465" r:id="rId28"/>
    <p:sldId id="517" r:id="rId29"/>
    <p:sldId id="518" r:id="rId30"/>
    <p:sldId id="519" r:id="rId31"/>
    <p:sldId id="445" r:id="rId32"/>
    <p:sldId id="461" r:id="rId33"/>
    <p:sldId id="463" r:id="rId34"/>
    <p:sldId id="476" r:id="rId35"/>
    <p:sldId id="477" r:id="rId36"/>
    <p:sldId id="479" r:id="rId37"/>
    <p:sldId id="478" r:id="rId38"/>
    <p:sldId id="514" r:id="rId39"/>
    <p:sldId id="471" r:id="rId40"/>
    <p:sldId id="475" r:id="rId41"/>
    <p:sldId id="488" r:id="rId42"/>
    <p:sldId id="508" r:id="rId43"/>
    <p:sldId id="462" r:id="rId44"/>
    <p:sldId id="489" r:id="rId45"/>
    <p:sldId id="490" r:id="rId46"/>
    <p:sldId id="491" r:id="rId47"/>
    <p:sldId id="492" r:id="rId48"/>
    <p:sldId id="493" r:id="rId49"/>
    <p:sldId id="494" r:id="rId50"/>
    <p:sldId id="496" r:id="rId51"/>
    <p:sldId id="497" r:id="rId52"/>
    <p:sldId id="499" r:id="rId53"/>
    <p:sldId id="501" r:id="rId54"/>
    <p:sldId id="500" r:id="rId55"/>
    <p:sldId id="505" r:id="rId56"/>
    <p:sldId id="506" r:id="rId57"/>
    <p:sldId id="502" r:id="rId58"/>
    <p:sldId id="503" r:id="rId59"/>
    <p:sldId id="504" r:id="rId60"/>
    <p:sldId id="430" r:id="rId61"/>
    <p:sldId id="516" r:id="rId62"/>
    <p:sldId id="515" r:id="rId63"/>
    <p:sldId id="520" r:id="rId64"/>
    <p:sldId id="287" r:id="rId65"/>
  </p:sldIdLst>
  <p:sldSz cx="10160000" cy="7620000"/>
  <p:notesSz cx="9928225" cy="6797675"/>
  <p:defaultTextStyle>
    <a:defPPr>
      <a:defRPr lang="en-US"/>
    </a:defPPr>
    <a:lvl1pPr algn="l" rtl="0" eaLnBrk="0" fontAlgn="base" hangingPunct="0">
      <a:spcBef>
        <a:spcPct val="0"/>
      </a:spcBef>
      <a:spcAft>
        <a:spcPct val="0"/>
      </a:spcAft>
      <a:defRPr sz="3200" kern="1200">
        <a:solidFill>
          <a:srgbClr val="000000"/>
        </a:solidFill>
        <a:latin typeface="Gill Sans"/>
        <a:ea typeface="+mn-ea"/>
        <a:cs typeface="+mn-cs"/>
        <a:sym typeface="Gill Sans"/>
      </a:defRPr>
    </a:lvl1pPr>
    <a:lvl2pPr marL="454025" indent="1588" algn="l" rtl="0" eaLnBrk="0" fontAlgn="base" hangingPunct="0">
      <a:spcBef>
        <a:spcPct val="0"/>
      </a:spcBef>
      <a:spcAft>
        <a:spcPct val="0"/>
      </a:spcAft>
      <a:defRPr sz="3200" kern="1200">
        <a:solidFill>
          <a:srgbClr val="000000"/>
        </a:solidFill>
        <a:latin typeface="Gill Sans"/>
        <a:ea typeface="+mn-ea"/>
        <a:cs typeface="+mn-cs"/>
        <a:sym typeface="Gill Sans"/>
      </a:defRPr>
    </a:lvl2pPr>
    <a:lvl3pPr marL="911225" indent="1588" algn="l" rtl="0" eaLnBrk="0" fontAlgn="base" hangingPunct="0">
      <a:spcBef>
        <a:spcPct val="0"/>
      </a:spcBef>
      <a:spcAft>
        <a:spcPct val="0"/>
      </a:spcAft>
      <a:defRPr sz="3200" kern="1200">
        <a:solidFill>
          <a:srgbClr val="000000"/>
        </a:solidFill>
        <a:latin typeface="Gill Sans"/>
        <a:ea typeface="+mn-ea"/>
        <a:cs typeface="+mn-cs"/>
        <a:sym typeface="Gill Sans"/>
      </a:defRPr>
    </a:lvl3pPr>
    <a:lvl4pPr marL="1368425" indent="1588" algn="l" rtl="0" eaLnBrk="0" fontAlgn="base" hangingPunct="0">
      <a:spcBef>
        <a:spcPct val="0"/>
      </a:spcBef>
      <a:spcAft>
        <a:spcPct val="0"/>
      </a:spcAft>
      <a:defRPr sz="3200" kern="1200">
        <a:solidFill>
          <a:srgbClr val="000000"/>
        </a:solidFill>
        <a:latin typeface="Gill Sans"/>
        <a:ea typeface="+mn-ea"/>
        <a:cs typeface="+mn-cs"/>
        <a:sym typeface="Gill Sans"/>
      </a:defRPr>
    </a:lvl4pPr>
    <a:lvl5pPr marL="1825625" indent="1588" algn="l" rtl="0" eaLnBrk="0" fontAlgn="base" hangingPunct="0">
      <a:spcBef>
        <a:spcPct val="0"/>
      </a:spcBef>
      <a:spcAft>
        <a:spcPct val="0"/>
      </a:spcAft>
      <a:defRPr sz="3200" kern="1200">
        <a:solidFill>
          <a:srgbClr val="000000"/>
        </a:solidFill>
        <a:latin typeface="Gill Sans"/>
        <a:ea typeface="+mn-ea"/>
        <a:cs typeface="+mn-cs"/>
        <a:sym typeface="Gill Sans"/>
      </a:defRPr>
    </a:lvl5pPr>
    <a:lvl6pPr marL="2286000" algn="l" defTabSz="914400" rtl="0" eaLnBrk="1" latinLnBrk="0" hangingPunct="1">
      <a:defRPr sz="3200" kern="1200">
        <a:solidFill>
          <a:srgbClr val="000000"/>
        </a:solidFill>
        <a:latin typeface="Gill Sans"/>
        <a:ea typeface="+mn-ea"/>
        <a:cs typeface="+mn-cs"/>
        <a:sym typeface="Gill Sans"/>
      </a:defRPr>
    </a:lvl6pPr>
    <a:lvl7pPr marL="2743200" algn="l" defTabSz="914400" rtl="0" eaLnBrk="1" latinLnBrk="0" hangingPunct="1">
      <a:defRPr sz="3200" kern="1200">
        <a:solidFill>
          <a:srgbClr val="000000"/>
        </a:solidFill>
        <a:latin typeface="Gill Sans"/>
        <a:ea typeface="+mn-ea"/>
        <a:cs typeface="+mn-cs"/>
        <a:sym typeface="Gill Sans"/>
      </a:defRPr>
    </a:lvl7pPr>
    <a:lvl8pPr marL="3200400" algn="l" defTabSz="914400" rtl="0" eaLnBrk="1" latinLnBrk="0" hangingPunct="1">
      <a:defRPr sz="3200" kern="1200">
        <a:solidFill>
          <a:srgbClr val="000000"/>
        </a:solidFill>
        <a:latin typeface="Gill Sans"/>
        <a:ea typeface="+mn-ea"/>
        <a:cs typeface="+mn-cs"/>
        <a:sym typeface="Gill Sans"/>
      </a:defRPr>
    </a:lvl8pPr>
    <a:lvl9pPr marL="3657600" algn="l" defTabSz="914400" rtl="0" eaLnBrk="1" latinLnBrk="0" hangingPunct="1">
      <a:defRPr sz="3200" kern="1200">
        <a:solidFill>
          <a:srgbClr val="000000"/>
        </a:solidFill>
        <a:latin typeface="Gill Sans"/>
        <a:ea typeface="+mn-ea"/>
        <a:cs typeface="+mn-cs"/>
        <a:sym typeface="Gill Sans"/>
      </a:defRPr>
    </a:lvl9pPr>
  </p:defaultTextStyle>
  <p:extLst>
    <p:ext uri="{EFAFB233-063F-42B5-8137-9DF3F51BA10A}">
      <p15:sldGuideLst xmlns:p15="http://schemas.microsoft.com/office/powerpoint/2012/main">
        <p15:guide id="1" orient="horz" pos="2400">
          <p15:clr>
            <a:srgbClr val="A4A3A4"/>
          </p15:clr>
        </p15:guide>
        <p15:guide id="2" pos="3200">
          <p15:clr>
            <a:srgbClr val="A4A3A4"/>
          </p15:clr>
        </p15:guide>
      </p15:sldGuideLst>
    </p:ext>
    <p:ext uri="{2D200454-40CA-4A62-9FC3-DE9A4176ACB9}">
      <p15:notesGuideLst xmlns:p15="http://schemas.microsoft.com/office/powerpoint/2012/main">
        <p15:guide id="1" orient="horz" pos="2142">
          <p15:clr>
            <a:srgbClr val="A4A3A4"/>
          </p15:clr>
        </p15:guide>
        <p15:guide id="2" pos="312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41"/>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3300"/>
    <a:srgbClr val="FFFF99"/>
    <a:srgbClr val="FF99CC"/>
    <a:srgbClr val="D6EC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Közepesen sötét stílus 2 – 2.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Közepesen sötét stílu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138" autoAdjust="0"/>
    <p:restoredTop sz="82857" autoAdjust="0"/>
  </p:normalViewPr>
  <p:slideViewPr>
    <p:cSldViewPr>
      <p:cViewPr varScale="1">
        <p:scale>
          <a:sx n="91" d="100"/>
          <a:sy n="91" d="100"/>
        </p:scale>
        <p:origin x="1404" y="84"/>
      </p:cViewPr>
      <p:guideLst>
        <p:guide orient="horz" pos="2400"/>
        <p:guide pos="320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5" d="100"/>
          <a:sy n="65" d="100"/>
        </p:scale>
        <p:origin x="-3384" y="-126"/>
      </p:cViewPr>
      <p:guideLst>
        <p:guide orient="horz" pos="2142"/>
        <p:guide pos="3128"/>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1.xml"/><Relationship Id="rId21" Type="http://schemas.openxmlformats.org/officeDocument/2006/relationships/slide" Target="slides/slide6.xml"/><Relationship Id="rId42" Type="http://schemas.openxmlformats.org/officeDocument/2006/relationships/slide" Target="slides/slide27.xml"/><Relationship Id="rId47" Type="http://schemas.openxmlformats.org/officeDocument/2006/relationships/slide" Target="slides/slide32.xml"/><Relationship Id="rId63" Type="http://schemas.openxmlformats.org/officeDocument/2006/relationships/slide" Target="slides/slide48.xml"/><Relationship Id="rId68"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xml"/><Relationship Id="rId29" Type="http://schemas.openxmlformats.org/officeDocument/2006/relationships/slide" Target="slides/slide14.xml"/><Relationship Id="rId11" Type="http://schemas.openxmlformats.org/officeDocument/2006/relationships/slideMaster" Target="slideMasters/slideMaster11.xml"/><Relationship Id="rId24" Type="http://schemas.openxmlformats.org/officeDocument/2006/relationships/slide" Target="slides/slide9.xml"/><Relationship Id="rId32" Type="http://schemas.openxmlformats.org/officeDocument/2006/relationships/slide" Target="slides/slide17.xml"/><Relationship Id="rId37" Type="http://schemas.openxmlformats.org/officeDocument/2006/relationships/slide" Target="slides/slide22.xml"/><Relationship Id="rId40" Type="http://schemas.openxmlformats.org/officeDocument/2006/relationships/slide" Target="slides/slide25.xml"/><Relationship Id="rId45" Type="http://schemas.openxmlformats.org/officeDocument/2006/relationships/slide" Target="slides/slide30.xml"/><Relationship Id="rId53" Type="http://schemas.openxmlformats.org/officeDocument/2006/relationships/slide" Target="slides/slide38.xml"/><Relationship Id="rId58" Type="http://schemas.openxmlformats.org/officeDocument/2006/relationships/slide" Target="slides/slide43.xml"/><Relationship Id="rId66"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46.xml"/><Relationship Id="rId19" Type="http://schemas.openxmlformats.org/officeDocument/2006/relationships/slide" Target="slides/slide4.xml"/><Relationship Id="rId14" Type="http://schemas.openxmlformats.org/officeDocument/2006/relationships/slideMaster" Target="slideMasters/slideMaster14.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slide" Target="slides/slide20.xml"/><Relationship Id="rId43" Type="http://schemas.openxmlformats.org/officeDocument/2006/relationships/slide" Target="slides/slide28.xml"/><Relationship Id="rId48" Type="http://schemas.openxmlformats.org/officeDocument/2006/relationships/slide" Target="slides/slide33.xml"/><Relationship Id="rId56" Type="http://schemas.openxmlformats.org/officeDocument/2006/relationships/slide" Target="slides/slide41.xml"/><Relationship Id="rId64" Type="http://schemas.openxmlformats.org/officeDocument/2006/relationships/slide" Target="slides/slide49.xml"/><Relationship Id="rId69"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6.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slide" Target="slides/slide18.xml"/><Relationship Id="rId38" Type="http://schemas.openxmlformats.org/officeDocument/2006/relationships/slide" Target="slides/slide23.xml"/><Relationship Id="rId46" Type="http://schemas.openxmlformats.org/officeDocument/2006/relationships/slide" Target="slides/slide31.xml"/><Relationship Id="rId59" Type="http://schemas.openxmlformats.org/officeDocument/2006/relationships/slide" Target="slides/slide44.xml"/><Relationship Id="rId67" Type="http://schemas.openxmlformats.org/officeDocument/2006/relationships/handoutMaster" Target="handoutMasters/handoutMaster1.xml"/><Relationship Id="rId20" Type="http://schemas.openxmlformats.org/officeDocument/2006/relationships/slide" Target="slides/slide5.xml"/><Relationship Id="rId41" Type="http://schemas.openxmlformats.org/officeDocument/2006/relationships/slide" Target="slides/slide26.xml"/><Relationship Id="rId54" Type="http://schemas.openxmlformats.org/officeDocument/2006/relationships/slide" Target="slides/slide39.xml"/><Relationship Id="rId62" Type="http://schemas.openxmlformats.org/officeDocument/2006/relationships/slide" Target="slides/slide47.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slide" Target="slides/slide21.xml"/><Relationship Id="rId49" Type="http://schemas.openxmlformats.org/officeDocument/2006/relationships/slide" Target="slides/slide34.xml"/><Relationship Id="rId57" Type="http://schemas.openxmlformats.org/officeDocument/2006/relationships/slide" Target="slides/slide42.xml"/><Relationship Id="rId10" Type="http://schemas.openxmlformats.org/officeDocument/2006/relationships/slideMaster" Target="slideMasters/slideMaster10.xml"/><Relationship Id="rId31" Type="http://schemas.openxmlformats.org/officeDocument/2006/relationships/slide" Target="slides/slide16.xml"/><Relationship Id="rId44" Type="http://schemas.openxmlformats.org/officeDocument/2006/relationships/slide" Target="slides/slide29.xml"/><Relationship Id="rId52" Type="http://schemas.openxmlformats.org/officeDocument/2006/relationships/slide" Target="slides/slide37.xml"/><Relationship Id="rId60" Type="http://schemas.openxmlformats.org/officeDocument/2006/relationships/slide" Target="slides/slide45.xml"/><Relationship Id="rId65" Type="http://schemas.openxmlformats.org/officeDocument/2006/relationships/slide" Target="slides/slide50.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 Target="slides/slide3.xml"/><Relationship Id="rId39" Type="http://schemas.openxmlformats.org/officeDocument/2006/relationships/slide" Target="slides/slide24.xml"/><Relationship Id="rId34" Type="http://schemas.openxmlformats.org/officeDocument/2006/relationships/slide" Target="slides/slide19.xml"/><Relationship Id="rId50" Type="http://schemas.openxmlformats.org/officeDocument/2006/relationships/slide" Target="slides/slide35.xml"/><Relationship Id="rId55"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4303713" cy="339725"/>
          </a:xfrm>
          <a:prstGeom prst="rect">
            <a:avLst/>
          </a:prstGeom>
        </p:spPr>
        <p:txBody>
          <a:bodyPr vert="horz" lIns="92117" tIns="46058" rIns="92117" bIns="46058" rtlCol="0"/>
          <a:lstStyle>
            <a:lvl1pPr algn="l" eaLnBrk="1" hangingPunct="1">
              <a:defRPr sz="1200">
                <a:latin typeface="Gill Sans" charset="0"/>
                <a:sym typeface="Gill Sans" charset="0"/>
              </a:defRPr>
            </a:lvl1pPr>
          </a:lstStyle>
          <a:p>
            <a:pPr>
              <a:defRPr/>
            </a:pPr>
            <a:endParaRPr lang="hu-HU"/>
          </a:p>
        </p:txBody>
      </p:sp>
      <p:sp>
        <p:nvSpPr>
          <p:cNvPr id="3" name="Dátum helye 2"/>
          <p:cNvSpPr>
            <a:spLocks noGrp="1"/>
          </p:cNvSpPr>
          <p:nvPr>
            <p:ph type="dt" sz="quarter" idx="1"/>
          </p:nvPr>
        </p:nvSpPr>
        <p:spPr>
          <a:xfrm>
            <a:off x="5624513" y="0"/>
            <a:ext cx="4302125" cy="339725"/>
          </a:xfrm>
          <a:prstGeom prst="rect">
            <a:avLst/>
          </a:prstGeom>
        </p:spPr>
        <p:txBody>
          <a:bodyPr vert="horz" lIns="92117" tIns="46058" rIns="92117" bIns="46058" rtlCol="0"/>
          <a:lstStyle>
            <a:lvl1pPr algn="r" eaLnBrk="1" hangingPunct="1">
              <a:defRPr sz="1200">
                <a:latin typeface="Gill Sans" charset="0"/>
                <a:sym typeface="Gill Sans" charset="0"/>
              </a:defRPr>
            </a:lvl1pPr>
          </a:lstStyle>
          <a:p>
            <a:pPr>
              <a:defRPr/>
            </a:pPr>
            <a:fld id="{4B444FFE-9919-4378-AC9C-C75C70145E84}" type="datetimeFigureOut">
              <a:rPr lang="hu-HU"/>
              <a:pPr>
                <a:defRPr/>
              </a:pPr>
              <a:t>2021.01.27.</a:t>
            </a:fld>
            <a:endParaRPr lang="hu-HU"/>
          </a:p>
        </p:txBody>
      </p:sp>
      <p:sp>
        <p:nvSpPr>
          <p:cNvPr id="4" name="Élőláb helye 3"/>
          <p:cNvSpPr>
            <a:spLocks noGrp="1"/>
          </p:cNvSpPr>
          <p:nvPr>
            <p:ph type="ftr" sz="quarter" idx="2"/>
          </p:nvPr>
        </p:nvSpPr>
        <p:spPr>
          <a:xfrm>
            <a:off x="0" y="6456363"/>
            <a:ext cx="4303713" cy="339725"/>
          </a:xfrm>
          <a:prstGeom prst="rect">
            <a:avLst/>
          </a:prstGeom>
        </p:spPr>
        <p:txBody>
          <a:bodyPr vert="horz" lIns="92117" tIns="46058" rIns="92117" bIns="46058" rtlCol="0" anchor="b"/>
          <a:lstStyle>
            <a:lvl1pPr algn="l" eaLnBrk="1" hangingPunct="1">
              <a:defRPr sz="1200">
                <a:latin typeface="Gill Sans" charset="0"/>
                <a:sym typeface="Gill Sans" charset="0"/>
              </a:defRPr>
            </a:lvl1pPr>
          </a:lstStyle>
          <a:p>
            <a:pPr>
              <a:defRPr/>
            </a:pPr>
            <a:endParaRPr lang="hu-HU"/>
          </a:p>
        </p:txBody>
      </p:sp>
      <p:sp>
        <p:nvSpPr>
          <p:cNvPr id="5" name="Dia számának helye 4"/>
          <p:cNvSpPr>
            <a:spLocks noGrp="1"/>
          </p:cNvSpPr>
          <p:nvPr>
            <p:ph type="sldNum" sz="quarter" idx="3"/>
          </p:nvPr>
        </p:nvSpPr>
        <p:spPr>
          <a:xfrm>
            <a:off x="5624513" y="6456363"/>
            <a:ext cx="4302125" cy="339725"/>
          </a:xfrm>
          <a:prstGeom prst="rect">
            <a:avLst/>
          </a:prstGeom>
        </p:spPr>
        <p:txBody>
          <a:bodyPr vert="horz" wrap="square" lIns="92117" tIns="46058" rIns="92117" bIns="46058" numCol="1" anchor="b" anchorCtr="0" compatLnSpc="1">
            <a:prstTxWarp prst="textNoShape">
              <a:avLst/>
            </a:prstTxWarp>
          </a:bodyPr>
          <a:lstStyle>
            <a:lvl1pPr algn="r" eaLnBrk="1" hangingPunct="1">
              <a:defRPr sz="1200" smtClean="0"/>
            </a:lvl1pPr>
          </a:lstStyle>
          <a:p>
            <a:pPr>
              <a:defRPr/>
            </a:pPr>
            <a:fld id="{FF298DF1-26C3-4E39-8087-5A56159F10CC}" type="slidenum">
              <a:rPr lang="hu-HU" altLang="hu-HU"/>
              <a:pPr>
                <a:defRPr/>
              </a:pPr>
              <a:t>‹#›</a:t>
            </a:fld>
            <a:endParaRPr lang="hu-HU" altLang="hu-HU"/>
          </a:p>
        </p:txBody>
      </p:sp>
    </p:spTree>
    <p:extLst>
      <p:ext uri="{BB962C8B-B14F-4D97-AF65-F5344CB8AC3E}">
        <p14:creationId xmlns:p14="http://schemas.microsoft.com/office/powerpoint/2010/main" val="21913035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0" y="0"/>
            <a:ext cx="4303713"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6" tIns="46588" rIns="93176" bIns="46588" numCol="1" anchor="t" anchorCtr="0" compatLnSpc="1">
            <a:prstTxWarp prst="textNoShape">
              <a:avLst/>
            </a:prstTxWarp>
          </a:bodyPr>
          <a:lstStyle>
            <a:lvl1pPr algn="l" eaLnBrk="1" hangingPunct="1">
              <a:defRPr sz="1200">
                <a:solidFill>
                  <a:schemeClr val="tx1"/>
                </a:solidFill>
                <a:latin typeface="Gill Sans" charset="0"/>
                <a:sym typeface="Gill Sans" charset="0"/>
              </a:defRPr>
            </a:lvl1pPr>
          </a:lstStyle>
          <a:p>
            <a:pPr>
              <a:defRPr/>
            </a:pPr>
            <a:endParaRPr lang="hu-HU"/>
          </a:p>
        </p:txBody>
      </p:sp>
      <p:sp>
        <p:nvSpPr>
          <p:cNvPr id="49155" name="Rectangle 3"/>
          <p:cNvSpPr>
            <a:spLocks noGrp="1" noChangeArrowheads="1"/>
          </p:cNvSpPr>
          <p:nvPr>
            <p:ph type="dt" idx="1"/>
          </p:nvPr>
        </p:nvSpPr>
        <p:spPr bwMode="auto">
          <a:xfrm>
            <a:off x="5624513" y="0"/>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6" tIns="46588" rIns="93176" bIns="46588" numCol="1" anchor="t" anchorCtr="0" compatLnSpc="1">
            <a:prstTxWarp prst="textNoShape">
              <a:avLst/>
            </a:prstTxWarp>
          </a:bodyPr>
          <a:lstStyle>
            <a:lvl1pPr algn="r" eaLnBrk="1" hangingPunct="1">
              <a:defRPr sz="1200">
                <a:solidFill>
                  <a:schemeClr val="tx1"/>
                </a:solidFill>
                <a:latin typeface="Gill Sans" charset="0"/>
                <a:sym typeface="Gill Sans" charset="0"/>
              </a:defRPr>
            </a:lvl1pPr>
          </a:lstStyle>
          <a:p>
            <a:pPr>
              <a:defRPr/>
            </a:pPr>
            <a:endParaRPr lang="hu-HU"/>
          </a:p>
        </p:txBody>
      </p:sp>
      <p:sp>
        <p:nvSpPr>
          <p:cNvPr id="26628" name="Rectangle 4"/>
          <p:cNvSpPr>
            <a:spLocks noGrp="1" noRot="1" noChangeAspect="1" noChangeArrowheads="1" noTextEdit="1"/>
          </p:cNvSpPr>
          <p:nvPr>
            <p:ph type="sldImg" idx="2"/>
          </p:nvPr>
        </p:nvSpPr>
        <p:spPr bwMode="auto">
          <a:xfrm>
            <a:off x="3263900" y="509588"/>
            <a:ext cx="3400425" cy="2551112"/>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9157" name="Rectangle 5"/>
          <p:cNvSpPr>
            <a:spLocks noGrp="1" noChangeArrowheads="1"/>
          </p:cNvSpPr>
          <p:nvPr>
            <p:ph type="body" sz="quarter" idx="3"/>
          </p:nvPr>
        </p:nvSpPr>
        <p:spPr bwMode="auto">
          <a:xfrm>
            <a:off x="992188" y="3230563"/>
            <a:ext cx="7943850" cy="305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6" tIns="46588" rIns="93176" bIns="46588" numCol="1" anchor="t" anchorCtr="0" compatLnSpc="1">
            <a:prstTxWarp prst="textNoShape">
              <a:avLst/>
            </a:prstTxWarp>
          </a:bodyPr>
          <a:lstStyle/>
          <a:p>
            <a:pPr lvl="0"/>
            <a:r>
              <a:rPr lang="hu-HU" noProof="0" smtClean="0"/>
              <a:t>Mintaszöveg szerkesztése</a:t>
            </a:r>
          </a:p>
          <a:p>
            <a:pPr lvl="1"/>
            <a:r>
              <a:rPr lang="hu-HU" noProof="0" smtClean="0"/>
              <a:t>Második szint</a:t>
            </a:r>
          </a:p>
          <a:p>
            <a:pPr lvl="2"/>
            <a:r>
              <a:rPr lang="hu-HU" noProof="0" smtClean="0"/>
              <a:t>Harmadik szint</a:t>
            </a:r>
          </a:p>
          <a:p>
            <a:pPr lvl="3"/>
            <a:r>
              <a:rPr lang="hu-HU" noProof="0" smtClean="0"/>
              <a:t>Negyedik szint</a:t>
            </a:r>
          </a:p>
          <a:p>
            <a:pPr lvl="4"/>
            <a:r>
              <a:rPr lang="hu-HU" noProof="0" smtClean="0"/>
              <a:t>Ötödik szint</a:t>
            </a:r>
          </a:p>
        </p:txBody>
      </p:sp>
      <p:sp>
        <p:nvSpPr>
          <p:cNvPr id="49158" name="Rectangle 6"/>
          <p:cNvSpPr>
            <a:spLocks noGrp="1" noChangeArrowheads="1"/>
          </p:cNvSpPr>
          <p:nvPr>
            <p:ph type="ftr" sz="quarter" idx="4"/>
          </p:nvPr>
        </p:nvSpPr>
        <p:spPr bwMode="auto">
          <a:xfrm>
            <a:off x="0" y="6456363"/>
            <a:ext cx="4303713"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6" tIns="46588" rIns="93176" bIns="46588" numCol="1" anchor="b" anchorCtr="0" compatLnSpc="1">
            <a:prstTxWarp prst="textNoShape">
              <a:avLst/>
            </a:prstTxWarp>
          </a:bodyPr>
          <a:lstStyle>
            <a:lvl1pPr algn="l" eaLnBrk="1" hangingPunct="1">
              <a:defRPr sz="1200">
                <a:solidFill>
                  <a:schemeClr val="tx1"/>
                </a:solidFill>
                <a:latin typeface="Gill Sans" charset="0"/>
                <a:sym typeface="Gill Sans" charset="0"/>
              </a:defRPr>
            </a:lvl1pPr>
          </a:lstStyle>
          <a:p>
            <a:pPr>
              <a:defRPr/>
            </a:pPr>
            <a:endParaRPr lang="hu-HU"/>
          </a:p>
        </p:txBody>
      </p:sp>
      <p:sp>
        <p:nvSpPr>
          <p:cNvPr id="49159" name="Rectangle 7"/>
          <p:cNvSpPr>
            <a:spLocks noGrp="1" noChangeArrowheads="1"/>
          </p:cNvSpPr>
          <p:nvPr>
            <p:ph type="sldNum" sz="quarter" idx="5"/>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176" tIns="46588" rIns="93176" bIns="46588" numCol="1" anchor="b" anchorCtr="0" compatLnSpc="1">
            <a:prstTxWarp prst="textNoShape">
              <a:avLst/>
            </a:prstTxWarp>
          </a:bodyPr>
          <a:lstStyle>
            <a:lvl1pPr algn="r" eaLnBrk="1" hangingPunct="1">
              <a:defRPr sz="1200" smtClean="0">
                <a:solidFill>
                  <a:schemeClr val="tx1"/>
                </a:solidFill>
              </a:defRPr>
            </a:lvl1pPr>
          </a:lstStyle>
          <a:p>
            <a:pPr>
              <a:defRPr/>
            </a:pPr>
            <a:fld id="{394F2484-01F6-40BB-ADEF-0E0D0F0BB71D}" type="slidenum">
              <a:rPr lang="hu-HU" altLang="hu-HU"/>
              <a:pPr>
                <a:defRPr/>
              </a:pPr>
              <a:t>‹#›</a:t>
            </a:fld>
            <a:endParaRPr lang="hu-HU" altLang="hu-HU"/>
          </a:p>
        </p:txBody>
      </p:sp>
    </p:spTree>
    <p:extLst>
      <p:ext uri="{BB962C8B-B14F-4D97-AF65-F5344CB8AC3E}">
        <p14:creationId xmlns:p14="http://schemas.microsoft.com/office/powerpoint/2010/main" val="421171443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Gill Sans" charset="0"/>
        <a:ea typeface="+mn-ea"/>
        <a:cs typeface="+mn-cs"/>
      </a:defRPr>
    </a:lvl1pPr>
    <a:lvl2pPr marL="454025" algn="l" rtl="0" eaLnBrk="0" fontAlgn="base" hangingPunct="0">
      <a:spcBef>
        <a:spcPct val="0"/>
      </a:spcBef>
      <a:spcAft>
        <a:spcPct val="0"/>
      </a:spcAft>
      <a:defRPr sz="1200" kern="1200">
        <a:solidFill>
          <a:schemeClr val="tx1"/>
        </a:solidFill>
        <a:latin typeface="Gill Sans" charset="0"/>
        <a:ea typeface="+mn-ea"/>
        <a:cs typeface="+mn-cs"/>
      </a:defRPr>
    </a:lvl2pPr>
    <a:lvl3pPr marL="911225" algn="l" rtl="0" eaLnBrk="0" fontAlgn="base" hangingPunct="0">
      <a:spcBef>
        <a:spcPct val="0"/>
      </a:spcBef>
      <a:spcAft>
        <a:spcPct val="0"/>
      </a:spcAft>
      <a:defRPr sz="1200" kern="1200">
        <a:solidFill>
          <a:schemeClr val="tx1"/>
        </a:solidFill>
        <a:latin typeface="Gill Sans" charset="0"/>
        <a:ea typeface="+mn-ea"/>
        <a:cs typeface="+mn-cs"/>
      </a:defRPr>
    </a:lvl3pPr>
    <a:lvl4pPr marL="1368425" algn="l" rtl="0" eaLnBrk="0" fontAlgn="base" hangingPunct="0">
      <a:spcBef>
        <a:spcPct val="0"/>
      </a:spcBef>
      <a:spcAft>
        <a:spcPct val="0"/>
      </a:spcAft>
      <a:defRPr sz="1200" kern="1200">
        <a:solidFill>
          <a:schemeClr val="tx1"/>
        </a:solidFill>
        <a:latin typeface="Gill Sans" charset="0"/>
        <a:ea typeface="+mn-ea"/>
        <a:cs typeface="+mn-cs"/>
      </a:defRPr>
    </a:lvl4pPr>
    <a:lvl5pPr marL="1825625" algn="l" rtl="0" eaLnBrk="0" fontAlgn="base" hangingPunct="0">
      <a:spcBef>
        <a:spcPct val="0"/>
      </a:spcBef>
      <a:spcAft>
        <a:spcPct val="0"/>
      </a:spcAft>
      <a:defRPr sz="1200" kern="1200">
        <a:solidFill>
          <a:schemeClr val="tx1"/>
        </a:solidFill>
        <a:latin typeface="Gill Sans" charset="0"/>
        <a:ea typeface="+mn-ea"/>
        <a:cs typeface="+mn-cs"/>
      </a:defRPr>
    </a:lvl5pPr>
    <a:lvl6pPr marL="2285589" algn="l" defTabSz="914226" rtl="0" eaLnBrk="1" latinLnBrk="0" hangingPunct="1">
      <a:defRPr sz="1200" kern="1200">
        <a:solidFill>
          <a:schemeClr val="tx1"/>
        </a:solidFill>
        <a:latin typeface="+mn-lt"/>
        <a:ea typeface="+mn-ea"/>
        <a:cs typeface="+mn-cs"/>
      </a:defRPr>
    </a:lvl6pPr>
    <a:lvl7pPr marL="2742706" algn="l" defTabSz="914226" rtl="0" eaLnBrk="1" latinLnBrk="0" hangingPunct="1">
      <a:defRPr sz="1200" kern="1200">
        <a:solidFill>
          <a:schemeClr val="tx1"/>
        </a:solidFill>
        <a:latin typeface="+mn-lt"/>
        <a:ea typeface="+mn-ea"/>
        <a:cs typeface="+mn-cs"/>
      </a:defRPr>
    </a:lvl7pPr>
    <a:lvl8pPr marL="3199824" algn="l" defTabSz="914226" rtl="0" eaLnBrk="1" latinLnBrk="0" hangingPunct="1">
      <a:defRPr sz="1200" kern="1200">
        <a:solidFill>
          <a:schemeClr val="tx1"/>
        </a:solidFill>
        <a:latin typeface="+mn-lt"/>
        <a:ea typeface="+mn-ea"/>
        <a:cs typeface="+mn-cs"/>
      </a:defRPr>
    </a:lvl8pPr>
    <a:lvl9pPr marL="3656940" algn="l" defTabSz="914226"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a:defRPr sz="1200">
                <a:solidFill>
                  <a:schemeClr val="tx1"/>
                </a:solidFill>
                <a:latin typeface="Gill Sans"/>
              </a:defRPr>
            </a:lvl1pPr>
            <a:lvl2pPr marL="747713" indent="-287338">
              <a:defRPr sz="1200">
                <a:solidFill>
                  <a:schemeClr val="tx1"/>
                </a:solidFill>
                <a:latin typeface="Gill Sans"/>
              </a:defRPr>
            </a:lvl2pPr>
            <a:lvl3pPr marL="1150938" indent="-230188">
              <a:defRPr sz="1200">
                <a:solidFill>
                  <a:schemeClr val="tx1"/>
                </a:solidFill>
                <a:latin typeface="Gill Sans"/>
              </a:defRPr>
            </a:lvl3pPr>
            <a:lvl4pPr marL="1611313" indent="-230188">
              <a:defRPr sz="1200">
                <a:solidFill>
                  <a:schemeClr val="tx1"/>
                </a:solidFill>
                <a:latin typeface="Gill Sans"/>
              </a:defRPr>
            </a:lvl4pPr>
            <a:lvl5pPr marL="2071688" indent="-230188">
              <a:defRPr sz="1200">
                <a:solidFill>
                  <a:schemeClr val="tx1"/>
                </a:solidFill>
                <a:latin typeface="Gill Sans"/>
              </a:defRPr>
            </a:lvl5pPr>
            <a:lvl6pPr marL="2528888" indent="-230188" eaLnBrk="0" fontAlgn="base" hangingPunct="0">
              <a:spcBef>
                <a:spcPct val="0"/>
              </a:spcBef>
              <a:spcAft>
                <a:spcPct val="0"/>
              </a:spcAft>
              <a:defRPr sz="1200">
                <a:solidFill>
                  <a:schemeClr val="tx1"/>
                </a:solidFill>
                <a:latin typeface="Gill Sans"/>
              </a:defRPr>
            </a:lvl6pPr>
            <a:lvl7pPr marL="2986088" indent="-230188" eaLnBrk="0" fontAlgn="base" hangingPunct="0">
              <a:spcBef>
                <a:spcPct val="0"/>
              </a:spcBef>
              <a:spcAft>
                <a:spcPct val="0"/>
              </a:spcAft>
              <a:defRPr sz="1200">
                <a:solidFill>
                  <a:schemeClr val="tx1"/>
                </a:solidFill>
                <a:latin typeface="Gill Sans"/>
              </a:defRPr>
            </a:lvl7pPr>
            <a:lvl8pPr marL="3443288" indent="-230188" eaLnBrk="0" fontAlgn="base" hangingPunct="0">
              <a:spcBef>
                <a:spcPct val="0"/>
              </a:spcBef>
              <a:spcAft>
                <a:spcPct val="0"/>
              </a:spcAft>
              <a:defRPr sz="1200">
                <a:solidFill>
                  <a:schemeClr val="tx1"/>
                </a:solidFill>
                <a:latin typeface="Gill Sans"/>
              </a:defRPr>
            </a:lvl8pPr>
            <a:lvl9pPr marL="3900488" indent="-230188" eaLnBrk="0" fontAlgn="base" hangingPunct="0">
              <a:spcBef>
                <a:spcPct val="0"/>
              </a:spcBef>
              <a:spcAft>
                <a:spcPct val="0"/>
              </a:spcAft>
              <a:defRPr sz="1200">
                <a:solidFill>
                  <a:schemeClr val="tx1"/>
                </a:solidFill>
                <a:latin typeface="Gill Sans"/>
              </a:defRPr>
            </a:lvl9pPr>
          </a:lstStyle>
          <a:p>
            <a:fld id="{2428AF96-C264-44B3-9AAE-946ECF8614E5}" type="slidenum">
              <a:rPr lang="hu-HU" altLang="hu-HU"/>
              <a:pPr/>
              <a:t>1</a:t>
            </a:fld>
            <a:endParaRPr lang="hu-HU" altLang="hu-HU"/>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endParaRPr lang="hu-HU" altLang="hu-HU" dirty="0" smtClean="0">
              <a:latin typeface="Gill Sans"/>
            </a:endParaRPr>
          </a:p>
        </p:txBody>
      </p:sp>
    </p:spTree>
    <p:extLst>
      <p:ext uri="{BB962C8B-B14F-4D97-AF65-F5344CB8AC3E}">
        <p14:creationId xmlns:p14="http://schemas.microsoft.com/office/powerpoint/2010/main" val="6093658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04A4A76B-8B8A-40F5-8677-AFF4AA3AE493}" type="slidenum">
              <a:rPr lang="hu-HU" altLang="hu-HU">
                <a:solidFill>
                  <a:srgbClr val="000000"/>
                </a:solidFill>
              </a:rPr>
              <a:pPr algn="r" eaLnBrk="1" hangingPunct="1"/>
              <a:t>2</a:t>
            </a:fld>
            <a:endParaRPr lang="hu-HU" altLang="hu-HU">
              <a:solidFill>
                <a:srgbClr val="000000"/>
              </a:solidFill>
            </a:endParaRPr>
          </a:p>
        </p:txBody>
      </p:sp>
      <p:sp>
        <p:nvSpPr>
          <p:cNvPr id="31747" name="Rectangle 2"/>
          <p:cNvSpPr>
            <a:spLocks noGrp="1" noRot="1" noChangeAspect="1" noChangeArrowheads="1" noTextEdit="1"/>
          </p:cNvSpPr>
          <p:nvPr>
            <p:ph type="sldImg"/>
          </p:nvPr>
        </p:nvSpPr>
        <p:spPr>
          <a:ln/>
        </p:spPr>
      </p:sp>
      <p:sp>
        <p:nvSpPr>
          <p:cNvPr id="31748"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31749"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820251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04A4A76B-8B8A-40F5-8677-AFF4AA3AE493}" type="slidenum">
              <a:rPr lang="hu-HU" altLang="hu-HU">
                <a:solidFill>
                  <a:srgbClr val="000000"/>
                </a:solidFill>
              </a:rPr>
              <a:pPr algn="r" eaLnBrk="1" hangingPunct="1"/>
              <a:t>3</a:t>
            </a:fld>
            <a:endParaRPr lang="hu-HU" altLang="hu-HU">
              <a:solidFill>
                <a:srgbClr val="000000"/>
              </a:solidFill>
            </a:endParaRPr>
          </a:p>
        </p:txBody>
      </p:sp>
      <p:sp>
        <p:nvSpPr>
          <p:cNvPr id="31747" name="Rectangle 2"/>
          <p:cNvSpPr>
            <a:spLocks noGrp="1" noRot="1" noChangeAspect="1" noChangeArrowheads="1" noTextEdit="1"/>
          </p:cNvSpPr>
          <p:nvPr>
            <p:ph type="sldImg"/>
          </p:nvPr>
        </p:nvSpPr>
        <p:spPr>
          <a:ln/>
        </p:spPr>
      </p:sp>
      <p:sp>
        <p:nvSpPr>
          <p:cNvPr id="31748"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31749"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956946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E5208B42-9168-4C08-AC9E-B66E32C3115E}" type="slidenum">
              <a:rPr lang="hu-HU" altLang="hu-HU"/>
              <a:pPr algn="r" eaLnBrk="1" hangingPunct="1"/>
              <a:t>4</a:t>
            </a:fld>
            <a:endParaRPr lang="hu-HU" altLang="hu-HU"/>
          </a:p>
        </p:txBody>
      </p:sp>
      <p:sp>
        <p:nvSpPr>
          <p:cNvPr id="35843" name="Rectangle 2"/>
          <p:cNvSpPr>
            <a:spLocks noGrp="1" noRot="1" noChangeAspect="1" noChangeArrowheads="1" noTextEdit="1"/>
          </p:cNvSpPr>
          <p:nvPr>
            <p:ph type="sldImg"/>
          </p:nvPr>
        </p:nvSpPr>
        <p:spPr>
          <a:ln/>
        </p:spPr>
      </p:sp>
      <p:sp>
        <p:nvSpPr>
          <p:cNvPr id="35844"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p>
        </p:txBody>
      </p:sp>
      <p:sp>
        <p:nvSpPr>
          <p:cNvPr id="35845" name="Jegyzetek helye 1"/>
          <p:cNvSpPr>
            <a:spLocks noGrp="1"/>
          </p:cNvSpPr>
          <p:nvPr>
            <p:ph type="body" idx="1"/>
          </p:nvPr>
        </p:nvSpPr>
        <p:spPr>
          <a:noFill/>
        </p:spPr>
        <p:txBody>
          <a:bodyPr/>
          <a:lstStyle/>
          <a:p>
            <a:endParaRPr lang="hu-HU" altLang="hu-HU" dirty="0" smtClean="0">
              <a:latin typeface="Gill Sans"/>
            </a:endParaRPr>
          </a:p>
        </p:txBody>
      </p:sp>
    </p:spTree>
    <p:extLst>
      <p:ext uri="{BB962C8B-B14F-4D97-AF65-F5344CB8AC3E}">
        <p14:creationId xmlns:p14="http://schemas.microsoft.com/office/powerpoint/2010/main" val="1194447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A 2021. január 1-jén hatályba lépő törvényi szabályok a Magyarország 2021. évi központi költségvetésének megalapozásáról szóló 2020. évi LXXVI. törvényben kerültek kihirdetésre, a törvényi szintű rendelkezések az Art-</a:t>
            </a:r>
            <a:r>
              <a:rPr lang="hu-HU" sz="1200" kern="1200" dirty="0" err="1">
                <a:solidFill>
                  <a:schemeClr val="tx1"/>
                </a:solidFill>
                <a:effectLst/>
                <a:latin typeface="+mn-lt"/>
                <a:ea typeface="+mn-ea"/>
                <a:cs typeface="+mn-cs"/>
              </a:rPr>
              <a:t>ben</a:t>
            </a:r>
            <a:r>
              <a:rPr lang="hu-HU" sz="1200" kern="1200" dirty="0">
                <a:solidFill>
                  <a:schemeClr val="tx1"/>
                </a:solidFill>
                <a:effectLst/>
                <a:latin typeface="+mn-lt"/>
                <a:ea typeface="+mn-ea"/>
                <a:cs typeface="+mn-cs"/>
              </a:rPr>
              <a:t> maradnak.</a:t>
            </a:r>
          </a:p>
          <a:p>
            <a:endParaRPr lang="hu-HU" dirty="0"/>
          </a:p>
          <a:p>
            <a:r>
              <a:rPr lang="hu-HU" sz="1200" b="1" u="sng" kern="1200" dirty="0">
                <a:solidFill>
                  <a:schemeClr val="tx1"/>
                </a:solidFill>
                <a:effectLst/>
                <a:latin typeface="+mn-lt"/>
                <a:ea typeface="+mn-ea"/>
                <a:cs typeface="+mn-cs"/>
              </a:rPr>
              <a:t>Fontos változás:</a:t>
            </a:r>
            <a:endParaRPr lang="hu-HU"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hu-HU" sz="1200" kern="1200" dirty="0">
                <a:solidFill>
                  <a:schemeClr val="tx1"/>
                </a:solidFill>
                <a:effectLst/>
                <a:latin typeface="+mn-lt"/>
                <a:ea typeface="+mn-ea"/>
                <a:cs typeface="+mn-cs"/>
              </a:rPr>
              <a:t>valamennyi gépjárművel végzett közúti fuvarozás</a:t>
            </a:r>
          </a:p>
          <a:p>
            <a:pPr marL="171450" lvl="0" indent="-171450">
              <a:buFont typeface="Arial" panose="020B0604020202020204" pitchFamily="34" charset="0"/>
              <a:buChar char="•"/>
            </a:pPr>
            <a:r>
              <a:rPr lang="hu-HU" sz="1200" kern="1200" dirty="0">
                <a:solidFill>
                  <a:schemeClr val="tx1"/>
                </a:solidFill>
                <a:effectLst/>
                <a:latin typeface="+mn-lt"/>
                <a:ea typeface="+mn-ea"/>
                <a:cs typeface="+mn-cs"/>
              </a:rPr>
              <a:t>csak a végrehajtási rendeletben meghatározott termékkörökre terjed ki az EKAER hatálya (Bizottság által támasztott elvárás)</a:t>
            </a:r>
          </a:p>
          <a:p>
            <a:r>
              <a:rPr lang="hu-HU" sz="1200" kern="1200" dirty="0">
                <a:solidFill>
                  <a:schemeClr val="tx1"/>
                </a:solidFill>
                <a:effectLst/>
                <a:latin typeface="+mn-lt"/>
                <a:ea typeface="+mn-ea"/>
                <a:cs typeface="+mn-cs"/>
              </a:rPr>
              <a:t> </a:t>
            </a:r>
            <a:endParaRPr lang="hu-HU" dirty="0">
              <a:effectLst/>
            </a:endParaRPr>
          </a:p>
          <a:p>
            <a:r>
              <a:rPr lang="hu-HU" sz="1200" kern="1200" dirty="0">
                <a:solidFill>
                  <a:schemeClr val="tx1"/>
                </a:solidFill>
                <a:effectLst/>
                <a:latin typeface="+mn-lt"/>
                <a:ea typeface="+mn-ea"/>
                <a:cs typeface="+mn-cs"/>
              </a:rPr>
              <a:t>A kockázatos termékek köre nem változik, maradnak az Elektronikus Közúti Áruforgalom Ellenőrző Rendszer működésével összefüggésben a kockázatos termékek meghatározásáról szóló 51/2014. (XII. 31.) NGM rendelet (továbbiakban: NGM rendelet) 1. és 2. számú mellékletében felsorolt termékkörök.</a:t>
            </a:r>
            <a:endParaRPr lang="hu-HU" dirty="0">
              <a:effectLst/>
            </a:endParaRPr>
          </a:p>
          <a:p>
            <a:endParaRPr lang="hu-HU" dirty="0"/>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Megszűnik a kockázatos és nem kockázatos termék közötti megkülönböztetés, az EKAER hatálya csak a rendeletben meghatározott termékekre terjed majd ki.</a:t>
            </a:r>
          </a:p>
          <a:p>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Az új kötelezetti státuszra vonatkozó szabályozás továbbra is megmarad. </a:t>
            </a:r>
          </a:p>
          <a:p>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Új rendelkezés:</a:t>
            </a:r>
          </a:p>
          <a:p>
            <a:r>
              <a:rPr lang="hu-HU" sz="1200" kern="1200" dirty="0">
                <a:solidFill>
                  <a:schemeClr val="tx1"/>
                </a:solidFill>
                <a:effectLst/>
                <a:latin typeface="+mn-lt"/>
                <a:ea typeface="+mn-ea"/>
                <a:cs typeface="+mn-cs"/>
              </a:rPr>
              <a:t>EKAER elektronikus felületen rögzített bejelentésnek minősül a közvetlen számítógépes adatkapcsolaton keresztül küldött EKAER bejelentés is</a:t>
            </a:r>
          </a:p>
        </p:txBody>
      </p:sp>
      <p:sp>
        <p:nvSpPr>
          <p:cNvPr id="4" name="Dia számának helye 3"/>
          <p:cNvSpPr>
            <a:spLocks noGrp="1"/>
          </p:cNvSpPr>
          <p:nvPr>
            <p:ph type="sldNum" sz="quarter" idx="10"/>
          </p:nvPr>
        </p:nvSpPr>
        <p:spPr/>
        <p:txBody>
          <a:bodyPr/>
          <a:lstStyle/>
          <a:p>
            <a:fld id="{B985962C-1BA8-40EF-8A35-DB29B9049028}" type="slidenum">
              <a:rPr lang="hu-HU" smtClean="0"/>
              <a:t>5</a:t>
            </a:fld>
            <a:endParaRPr lang="hu-HU"/>
          </a:p>
        </p:txBody>
      </p:sp>
    </p:spTree>
    <p:extLst>
      <p:ext uri="{BB962C8B-B14F-4D97-AF65-F5344CB8AC3E}">
        <p14:creationId xmlns:p14="http://schemas.microsoft.com/office/powerpoint/2010/main" val="2778788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6"/>
        <p:cNvGrpSpPr/>
        <p:nvPr/>
      </p:nvGrpSpPr>
      <p:grpSpPr>
        <a:xfrm>
          <a:off x="0" y="0"/>
          <a:ext cx="0" cy="0"/>
          <a:chOff x="0" y="0"/>
          <a:chExt cx="0" cy="0"/>
        </a:xfrm>
      </p:grpSpPr>
      <p:sp>
        <p:nvSpPr>
          <p:cNvPr id="1147" name="Google Shape;1147;gac1689e583_0_886:notes"/>
          <p:cNvSpPr>
            <a:spLocks noGrp="1" noRot="1" noChangeAspect="1"/>
          </p:cNvSpPr>
          <p:nvPr>
            <p:ph type="sldImg" idx="2"/>
          </p:nvPr>
        </p:nvSpPr>
        <p:spPr>
          <a:xfrm>
            <a:off x="900113" y="739775"/>
            <a:ext cx="4935537"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8" name="Google Shape;1148;gac1689e583_0_886: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hu-HU" sz="1200" kern="1200" dirty="0">
                <a:solidFill>
                  <a:schemeClr val="tx1"/>
                </a:solidFill>
                <a:effectLst/>
                <a:latin typeface="+mn-lt"/>
                <a:ea typeface="+mn-ea"/>
                <a:cs typeface="+mn-cs"/>
              </a:rPr>
              <a:t>Fontos szabály, hogy a </a:t>
            </a:r>
            <a:r>
              <a:rPr lang="hu-HU" sz="1200" b="1" kern="1200" dirty="0">
                <a:solidFill>
                  <a:schemeClr val="tx1"/>
                </a:solidFill>
                <a:effectLst/>
                <a:latin typeface="+mn-lt"/>
                <a:ea typeface="+mn-ea"/>
                <a:cs typeface="+mn-cs"/>
              </a:rPr>
              <a:t>2021. január 1-jét megelőzően tett bejelentések </a:t>
            </a:r>
            <a:r>
              <a:rPr lang="hu-HU" sz="1200" kern="1200" dirty="0">
                <a:solidFill>
                  <a:schemeClr val="tx1"/>
                </a:solidFill>
                <a:effectLst/>
                <a:latin typeface="+mn-lt"/>
                <a:ea typeface="+mn-ea"/>
                <a:cs typeface="+mn-cs"/>
              </a:rPr>
              <a:t>tekintetében az 5/2015. NGM rendelet 2020. december 31-én hatályos szabályait kell alkalmazni, míg a 2021. január 1-jén és azt követően tett bejelentések esetében az új PM rendelet szabályait. Ez a 15 napos érvényességi időt és az utólagos módosítási lehetőségeket is figyelembe véve azt eredményezi, hogy a kezdeti időszakban az EKAER párhuzamos működését biztosítani kell.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hu-HU" sz="1200" b="1" kern="1200" dirty="0">
                <a:solidFill>
                  <a:schemeClr val="tx1"/>
                </a:solidFill>
                <a:effectLst/>
                <a:latin typeface="+mn-lt"/>
                <a:ea typeface="+mn-ea"/>
                <a:cs typeface="+mn-cs"/>
              </a:rPr>
              <a:t>Útszakasz- mentesítés</a:t>
            </a:r>
            <a:r>
              <a:rPr lang="hu-HU" sz="1200" kern="1200" dirty="0">
                <a:solidFill>
                  <a:schemeClr val="tx1"/>
                </a:solidFill>
                <a:effectLst/>
                <a:latin typeface="+mn-lt"/>
                <a:ea typeface="+mn-ea"/>
                <a:cs typeface="+mn-cs"/>
              </a:rPr>
              <a:t> (a jelenlegi belföld-belföld reláció helyett valamennyi forgalmi irányra kérhető lesz, továbbá az engedély érvényessége már nem egy év lesz, hanem visszavonásig lesznek érvényesek az engedélyek. Kialakításra került e körben átmeneti rendelkezés, miszerint a </a:t>
            </a:r>
            <a:r>
              <a:rPr lang="hu-HU" dirty="0">
                <a:effectLst/>
              </a:rPr>
              <a:t>2021. január 1-je előtt benyújtott útszakasz-mentesítés kérelmek, valamint a 2021. január 1-jét megelőzően véglegessé vált útszakasz-mentesítést engedélyező határozatok esetében már az új PM rendeleti szabályok lesznek alkalmazandók)</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hu-HU" sz="1200" kern="1200" dirty="0">
                <a:solidFill>
                  <a:schemeClr val="tx1"/>
                </a:solidFill>
                <a:effectLst/>
                <a:latin typeface="+mn-lt"/>
                <a:ea typeface="+mn-ea"/>
                <a:cs typeface="+mn-cs"/>
              </a:rPr>
              <a:t>A 2021. január 1-je előtt rendelkezése bocsátott </a:t>
            </a:r>
            <a:r>
              <a:rPr lang="hu-HU" sz="1200" b="1" kern="1200" dirty="0">
                <a:solidFill>
                  <a:schemeClr val="tx1"/>
                </a:solidFill>
                <a:effectLst/>
                <a:latin typeface="+mn-lt"/>
                <a:ea typeface="+mn-ea"/>
                <a:cs typeface="+mn-cs"/>
              </a:rPr>
              <a:t>kockázati biztosítékok visszautalására, illetve a garanciavállalás felmondásához </a:t>
            </a:r>
            <a:r>
              <a:rPr lang="hu-HU" sz="1200" kern="1200" dirty="0">
                <a:solidFill>
                  <a:schemeClr val="tx1"/>
                </a:solidFill>
                <a:effectLst/>
                <a:latin typeface="+mn-lt"/>
                <a:ea typeface="+mn-ea"/>
                <a:cs typeface="+mn-cs"/>
              </a:rPr>
              <a:t>történő hozzájárulásra már az új PM rendelet szabályai lesznek alkalmazandók.</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hu-HU" sz="1200" kern="1200" dirty="0">
                <a:solidFill>
                  <a:schemeClr val="tx1"/>
                </a:solidFill>
                <a:effectLst/>
                <a:latin typeface="+mn-lt"/>
                <a:ea typeface="+mn-ea"/>
                <a:cs typeface="+mn-cs"/>
              </a:rPr>
              <a:t>A 2021. január 1-jén, illetve a 2020. negyedik negyedévére vonatkozó minősítés alapján </a:t>
            </a:r>
            <a:r>
              <a:rPr lang="hu-HU" sz="1200" b="1" kern="1200" dirty="0">
                <a:solidFill>
                  <a:schemeClr val="tx1"/>
                </a:solidFill>
                <a:effectLst/>
                <a:latin typeface="+mn-lt"/>
                <a:ea typeface="+mn-ea"/>
                <a:cs typeface="+mn-cs"/>
              </a:rPr>
              <a:t>megbízható adózónak</a:t>
            </a:r>
            <a:r>
              <a:rPr lang="hu-HU" sz="1200" kern="1200" dirty="0">
                <a:solidFill>
                  <a:schemeClr val="tx1"/>
                </a:solidFill>
                <a:effectLst/>
                <a:latin typeface="+mn-lt"/>
                <a:ea typeface="+mn-ea"/>
                <a:cs typeface="+mn-cs"/>
              </a:rPr>
              <a:t> minősülő adózó esetén az állami adó- és vámhatóság haladéktalanul, hivatalból intézkedik az új rendelet hatálybalépését megelőzően az elkülönített letéti számlára befizetett </a:t>
            </a:r>
            <a:r>
              <a:rPr lang="hu-HU" sz="1200" b="1" kern="1200" dirty="0">
                <a:solidFill>
                  <a:schemeClr val="tx1"/>
                </a:solidFill>
                <a:effectLst/>
                <a:latin typeface="+mn-lt"/>
                <a:ea typeface="+mn-ea"/>
                <a:cs typeface="+mn-cs"/>
              </a:rPr>
              <a:t>kockázati biztosíték </a:t>
            </a:r>
            <a:r>
              <a:rPr lang="hu-HU" sz="1200" kern="1200" dirty="0">
                <a:solidFill>
                  <a:schemeClr val="tx1"/>
                </a:solidFill>
                <a:effectLst/>
                <a:latin typeface="+mn-lt"/>
                <a:ea typeface="+mn-ea"/>
                <a:cs typeface="+mn-cs"/>
              </a:rPr>
              <a:t>összegének az adózó </a:t>
            </a:r>
            <a:r>
              <a:rPr lang="hu-HU" sz="1200" b="0" kern="1200" dirty="0">
                <a:solidFill>
                  <a:schemeClr val="tx1"/>
                </a:solidFill>
                <a:effectLst/>
                <a:latin typeface="+mn-lt"/>
                <a:ea typeface="+mn-ea"/>
                <a:cs typeface="+mn-cs"/>
              </a:rPr>
              <a:t>részére történő </a:t>
            </a:r>
            <a:r>
              <a:rPr lang="hu-HU" sz="1200" b="1" kern="1200" dirty="0">
                <a:solidFill>
                  <a:schemeClr val="tx1"/>
                </a:solidFill>
                <a:effectLst/>
                <a:latin typeface="+mn-lt"/>
                <a:ea typeface="+mn-ea"/>
                <a:cs typeface="+mn-cs"/>
              </a:rPr>
              <a:t>visszautalása</a:t>
            </a:r>
            <a:r>
              <a:rPr lang="hu-HU" sz="1200" kern="1200" dirty="0">
                <a:solidFill>
                  <a:schemeClr val="tx1"/>
                </a:solidFill>
                <a:effectLst/>
                <a:latin typeface="+mn-lt"/>
                <a:ea typeface="+mn-ea"/>
                <a:cs typeface="+mn-cs"/>
              </a:rPr>
              <a:t>, illetve a vállalt garancia felmondásához szükséges hozzájárulásának a pénzintézet részére történő továbbítása iránt.</a:t>
            </a:r>
          </a:p>
        </p:txBody>
      </p:sp>
    </p:spTree>
    <p:extLst>
      <p:ext uri="{BB962C8B-B14F-4D97-AF65-F5344CB8AC3E}">
        <p14:creationId xmlns:p14="http://schemas.microsoft.com/office/powerpoint/2010/main" val="26939426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5"/>
          </p:nvPr>
        </p:nvSpPr>
        <p:spPr/>
        <p:txBody>
          <a:bodyPr/>
          <a:lstStyle/>
          <a:p>
            <a:fld id="{B985962C-1BA8-40EF-8A35-DB29B9049028}" type="slidenum">
              <a:rPr lang="hu-HU" smtClean="0"/>
              <a:t>7</a:t>
            </a:fld>
            <a:endParaRPr lang="hu-HU"/>
          </a:p>
        </p:txBody>
      </p:sp>
    </p:spTree>
    <p:extLst>
      <p:ext uri="{BB962C8B-B14F-4D97-AF65-F5344CB8AC3E}">
        <p14:creationId xmlns:p14="http://schemas.microsoft.com/office/powerpoint/2010/main" val="5528220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u="sng" kern="1200" dirty="0">
                <a:solidFill>
                  <a:schemeClr val="tx1"/>
                </a:solidFill>
                <a:effectLst/>
                <a:latin typeface="+mn-lt"/>
                <a:ea typeface="+mn-ea"/>
                <a:cs typeface="+mn-cs"/>
              </a:rPr>
              <a:t>A Magyar Kormány a rendszer működését alapvetően érintő, alábbi pontokon vállalt felülvizsgálatot, átalakítást:</a:t>
            </a:r>
          </a:p>
          <a:p>
            <a:pPr marL="171450" lvl="0" indent="-171450">
              <a:buFont typeface="Arial" panose="020B0604020202020204" pitchFamily="34" charset="0"/>
              <a:buChar char="•"/>
            </a:pPr>
            <a:r>
              <a:rPr lang="hu-HU" sz="1200" kern="1200" dirty="0">
                <a:solidFill>
                  <a:schemeClr val="tx1"/>
                </a:solidFill>
                <a:effectLst/>
                <a:latin typeface="+mn-lt"/>
                <a:ea typeface="+mn-ea"/>
                <a:cs typeface="+mn-cs"/>
              </a:rPr>
              <a:t>az EKAER-</a:t>
            </a:r>
            <a:r>
              <a:rPr lang="hu-HU" sz="1200" kern="1200" dirty="0" err="1">
                <a:solidFill>
                  <a:schemeClr val="tx1"/>
                </a:solidFill>
                <a:effectLst/>
                <a:latin typeface="+mn-lt"/>
                <a:ea typeface="+mn-ea"/>
                <a:cs typeface="+mn-cs"/>
              </a:rPr>
              <a:t>hez</a:t>
            </a:r>
            <a:r>
              <a:rPr lang="hu-HU" sz="1200" kern="1200" dirty="0">
                <a:solidFill>
                  <a:schemeClr val="tx1"/>
                </a:solidFill>
                <a:effectLst/>
                <a:latin typeface="+mn-lt"/>
                <a:ea typeface="+mn-ea"/>
                <a:cs typeface="+mn-cs"/>
              </a:rPr>
              <a:t> kapcsolódó kötelezettségnek kizárólag a kockázatos termékekre történő alkalmazása;</a:t>
            </a:r>
          </a:p>
          <a:p>
            <a:pPr marL="171450" lvl="0" indent="-171450">
              <a:buFont typeface="Arial" panose="020B0604020202020204" pitchFamily="34" charset="0"/>
              <a:buChar char="•"/>
            </a:pPr>
            <a:r>
              <a:rPr lang="hu-HU" sz="1200" kern="1200" dirty="0">
                <a:solidFill>
                  <a:schemeClr val="tx1"/>
                </a:solidFill>
                <a:effectLst/>
                <a:latin typeface="+mn-lt"/>
                <a:ea typeface="+mn-ea"/>
                <a:cs typeface="+mn-cs"/>
              </a:rPr>
              <a:t>a kockázati biztosíték összegének leszállítása az 5%-</a:t>
            </a:r>
            <a:r>
              <a:rPr lang="hu-HU" sz="1200" kern="1200" dirty="0" err="1">
                <a:solidFill>
                  <a:schemeClr val="tx1"/>
                </a:solidFill>
                <a:effectLst/>
                <a:latin typeface="+mn-lt"/>
                <a:ea typeface="+mn-ea"/>
                <a:cs typeface="+mn-cs"/>
              </a:rPr>
              <a:t>os</a:t>
            </a:r>
            <a:r>
              <a:rPr lang="hu-HU" sz="1200" kern="1200" dirty="0">
                <a:solidFill>
                  <a:schemeClr val="tx1"/>
                </a:solidFill>
                <a:effectLst/>
                <a:latin typeface="+mn-lt"/>
                <a:ea typeface="+mn-ea"/>
                <a:cs typeface="+mn-cs"/>
              </a:rPr>
              <a:t> áfa-kulcs alá eső termékek esetén;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hu-HU" sz="1200" kern="1200" dirty="0">
                <a:solidFill>
                  <a:schemeClr val="tx1"/>
                </a:solidFill>
                <a:effectLst/>
                <a:latin typeface="+mn-lt"/>
                <a:ea typeface="+mn-ea"/>
                <a:cs typeface="+mn-cs"/>
              </a:rPr>
              <a:t>a kockázati biztosítékadási kötelezettségnek kizárólag a kockázatos adózókra történő korlátozása, vagy adott esetben a megbízható adózók mentesítése a kockázati biztosíték nyújtása alól;</a:t>
            </a:r>
          </a:p>
          <a:p>
            <a:pPr marL="171450" lvl="0" indent="-171450">
              <a:buFont typeface="Arial" panose="020B0604020202020204" pitchFamily="34" charset="0"/>
              <a:buChar char="•"/>
            </a:pPr>
            <a:r>
              <a:rPr lang="hu-HU" sz="1200" kern="1200" dirty="0">
                <a:solidFill>
                  <a:schemeClr val="tx1"/>
                </a:solidFill>
                <a:effectLst/>
                <a:latin typeface="+mn-lt"/>
                <a:ea typeface="+mn-ea"/>
                <a:cs typeface="+mn-cs"/>
              </a:rPr>
              <a:t>az EKAER-</a:t>
            </a:r>
            <a:r>
              <a:rPr lang="hu-HU" sz="1200" kern="1200" dirty="0" err="1">
                <a:solidFill>
                  <a:schemeClr val="tx1"/>
                </a:solidFill>
                <a:effectLst/>
                <a:latin typeface="+mn-lt"/>
                <a:ea typeface="+mn-ea"/>
                <a:cs typeface="+mn-cs"/>
              </a:rPr>
              <a:t>hez</a:t>
            </a:r>
            <a:r>
              <a:rPr lang="hu-HU" sz="1200" kern="1200" dirty="0">
                <a:solidFill>
                  <a:schemeClr val="tx1"/>
                </a:solidFill>
                <a:effectLst/>
                <a:latin typeface="+mn-lt"/>
                <a:ea typeface="+mn-ea"/>
                <a:cs typeface="+mn-cs"/>
              </a:rPr>
              <a:t> kapcsolódó kötelezettség alóli egyedi mentesítés lehetőségének kiterjesztése a külföld-belföld relációra is.</a:t>
            </a:r>
          </a:p>
          <a:p>
            <a:endParaRPr lang="hu-HU" dirty="0"/>
          </a:p>
          <a:p>
            <a:r>
              <a:rPr lang="hu-HU" sz="1200" kern="1200" dirty="0">
                <a:solidFill>
                  <a:schemeClr val="tx1"/>
                </a:solidFill>
                <a:effectLst/>
                <a:latin typeface="+mn-lt"/>
                <a:ea typeface="+mn-ea"/>
                <a:cs typeface="+mn-cs"/>
              </a:rPr>
              <a:t>Az önkéntes bejelentés önálló kategóriaként jelenik majd meg az új EKAER rendeletben.</a:t>
            </a:r>
          </a:p>
          <a:p>
            <a:r>
              <a:rPr lang="hu-HU" sz="1200" b="1" kern="1200" dirty="0">
                <a:solidFill>
                  <a:schemeClr val="tx1"/>
                </a:solidFill>
                <a:effectLst/>
                <a:latin typeface="+mn-lt"/>
                <a:ea typeface="+mn-ea"/>
                <a:cs typeface="+mn-cs"/>
              </a:rPr>
              <a:t>Önkéntes bejelentés:</a:t>
            </a:r>
            <a:r>
              <a:rPr lang="hu-HU" sz="1200" kern="1200" dirty="0">
                <a:solidFill>
                  <a:schemeClr val="tx1"/>
                </a:solidFill>
                <a:effectLst/>
                <a:latin typeface="+mn-lt"/>
                <a:ea typeface="+mn-ea"/>
                <a:cs typeface="+mn-cs"/>
              </a:rPr>
              <a:t> az állami adó- és vámhatóság az adózót nyilvántartásba veszi és EKAER számot állapít meg a számára abban az esetben is, </a:t>
            </a:r>
            <a:r>
              <a:rPr lang="hu-HU" sz="1200" i="1" kern="1200" dirty="0">
                <a:solidFill>
                  <a:schemeClr val="tx1"/>
                </a:solidFill>
                <a:effectLst/>
                <a:latin typeface="+mn-lt"/>
                <a:ea typeface="+mn-ea"/>
                <a:cs typeface="+mn-cs"/>
              </a:rPr>
              <a:t>ha az adózót nem terheli bejelentési kötelezettség, azonban a PM rendelet szerinti adatokat bejelenti.</a:t>
            </a:r>
            <a:endParaRPr lang="hu-HU" sz="1200" kern="1200" dirty="0">
              <a:solidFill>
                <a:schemeClr val="tx1"/>
              </a:solidFill>
              <a:effectLst/>
              <a:latin typeface="+mn-lt"/>
              <a:ea typeface="+mn-ea"/>
              <a:cs typeface="+mn-cs"/>
            </a:endParaRPr>
          </a:p>
          <a:p>
            <a:endParaRPr lang="hu-HU" dirty="0"/>
          </a:p>
        </p:txBody>
      </p:sp>
      <p:sp>
        <p:nvSpPr>
          <p:cNvPr id="4" name="Dia számának helye 3"/>
          <p:cNvSpPr>
            <a:spLocks noGrp="1"/>
          </p:cNvSpPr>
          <p:nvPr>
            <p:ph type="sldNum" sz="quarter" idx="10"/>
          </p:nvPr>
        </p:nvSpPr>
        <p:spPr/>
        <p:txBody>
          <a:bodyPr/>
          <a:lstStyle/>
          <a:p>
            <a:fld id="{B985962C-1BA8-40EF-8A35-DB29B9049028}" type="slidenum">
              <a:rPr lang="hu-HU" smtClean="0"/>
              <a:t>8</a:t>
            </a:fld>
            <a:endParaRPr lang="hu-HU"/>
          </a:p>
        </p:txBody>
      </p:sp>
    </p:spTree>
    <p:extLst>
      <p:ext uri="{BB962C8B-B14F-4D97-AF65-F5344CB8AC3E}">
        <p14:creationId xmlns:p14="http://schemas.microsoft.com/office/powerpoint/2010/main" val="750102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2BA53747-24DA-4A1C-8AC4-E2553A1A1E95}" type="slidenum">
              <a:rPr lang="hu-HU" altLang="hu-HU"/>
              <a:pPr algn="r" eaLnBrk="1" hangingPunct="1"/>
              <a:t>9</a:t>
            </a:fld>
            <a:endParaRPr lang="hu-HU" altLang="hu-HU"/>
          </a:p>
        </p:txBody>
      </p:sp>
      <p:sp>
        <p:nvSpPr>
          <p:cNvPr id="41987" name="Rectangle 2"/>
          <p:cNvSpPr>
            <a:spLocks noGrp="1" noRot="1" noChangeAspect="1" noChangeArrowheads="1" noTextEdit="1"/>
          </p:cNvSpPr>
          <p:nvPr>
            <p:ph type="sldImg"/>
          </p:nvPr>
        </p:nvSpPr>
        <p:spPr>
          <a:ln/>
        </p:spPr>
      </p:sp>
      <p:sp>
        <p:nvSpPr>
          <p:cNvPr id="41988"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p>
        </p:txBody>
      </p:sp>
      <p:sp>
        <p:nvSpPr>
          <p:cNvPr id="41989" name="Jegyzetek helye 1"/>
          <p:cNvSpPr>
            <a:spLocks noGrp="1"/>
          </p:cNvSpPr>
          <p:nvPr>
            <p:ph type="body" idx="1"/>
          </p:nvPr>
        </p:nvSpPr>
        <p:spPr>
          <a:noFill/>
        </p:spPr>
        <p:txBody>
          <a:bodyPr/>
          <a:lstStyle/>
          <a:p>
            <a:endParaRPr lang="hu-HU" altLang="hu-HU" smtClean="0">
              <a:latin typeface="Gill Sans"/>
            </a:endParaRPr>
          </a:p>
        </p:txBody>
      </p:sp>
    </p:spTree>
    <p:extLst>
      <p:ext uri="{BB962C8B-B14F-4D97-AF65-F5344CB8AC3E}">
        <p14:creationId xmlns:p14="http://schemas.microsoft.com/office/powerpoint/2010/main" val="337957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010F99C9-E94B-434F-9D99-D8259E158F62}" type="slidenum">
              <a:rPr lang="hu-HU" altLang="hu-HU"/>
              <a:pPr algn="r" eaLnBrk="1" hangingPunct="1"/>
              <a:t>10</a:t>
            </a:fld>
            <a:endParaRPr lang="hu-HU" altLang="hu-HU"/>
          </a:p>
        </p:txBody>
      </p:sp>
      <p:sp>
        <p:nvSpPr>
          <p:cNvPr id="39939" name="Rectangle 2"/>
          <p:cNvSpPr>
            <a:spLocks noGrp="1" noRot="1" noChangeAspect="1" noChangeArrowheads="1" noTextEdit="1"/>
          </p:cNvSpPr>
          <p:nvPr>
            <p:ph type="sldImg"/>
          </p:nvPr>
        </p:nvSpPr>
        <p:spPr>
          <a:ln/>
        </p:spPr>
      </p:sp>
      <p:sp>
        <p:nvSpPr>
          <p:cNvPr id="39940"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p>
        </p:txBody>
      </p:sp>
      <p:sp>
        <p:nvSpPr>
          <p:cNvPr id="39941" name="Jegyzetek helye 1"/>
          <p:cNvSpPr>
            <a:spLocks noGrp="1"/>
          </p:cNvSpPr>
          <p:nvPr>
            <p:ph type="body" idx="1"/>
          </p:nvPr>
        </p:nvSpPr>
        <p:spPr>
          <a:noFill/>
        </p:spPr>
        <p:txBody>
          <a:bodyPr/>
          <a:lstStyle/>
          <a:p>
            <a:endParaRPr lang="hu-HU" altLang="hu-HU" smtClean="0">
              <a:latin typeface="Gill Sans"/>
            </a:endParaRPr>
          </a:p>
        </p:txBody>
      </p:sp>
    </p:spTree>
    <p:extLst>
      <p:ext uri="{BB962C8B-B14F-4D97-AF65-F5344CB8AC3E}">
        <p14:creationId xmlns:p14="http://schemas.microsoft.com/office/powerpoint/2010/main" val="21413223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kern="1200" dirty="0">
                <a:solidFill>
                  <a:schemeClr val="tx1"/>
                </a:solidFill>
                <a:effectLst/>
                <a:latin typeface="+mn-lt"/>
                <a:ea typeface="+mn-ea"/>
                <a:cs typeface="+mn-cs"/>
              </a:rPr>
              <a:t>Az EKAER hatálya alá tartozó termékekre </a:t>
            </a:r>
            <a:r>
              <a:rPr lang="hu-HU" sz="1200" kern="1200" dirty="0" err="1">
                <a:solidFill>
                  <a:schemeClr val="tx1"/>
                </a:solidFill>
                <a:effectLst/>
                <a:latin typeface="+mn-lt"/>
                <a:ea typeface="+mn-ea"/>
                <a:cs typeface="+mn-cs"/>
              </a:rPr>
              <a:t>főszabály</a:t>
            </a:r>
            <a:r>
              <a:rPr lang="hu-HU" sz="1200" kern="1200" dirty="0">
                <a:solidFill>
                  <a:schemeClr val="tx1"/>
                </a:solidFill>
                <a:effectLst/>
                <a:latin typeface="+mn-lt"/>
                <a:ea typeface="+mn-ea"/>
                <a:cs typeface="+mn-cs"/>
              </a:rPr>
              <a:t> szerint kockázati biztosítékot kell nyújtani. (az 5%-os áfatételű termékek esetében nem kell biztosítékot fizetni, egyéb esetben 15%) </a:t>
            </a:r>
          </a:p>
          <a:p>
            <a:r>
              <a:rPr lang="hu-HU" sz="1200" kern="1200" dirty="0">
                <a:solidFill>
                  <a:schemeClr val="tx1"/>
                </a:solidFill>
                <a:effectLst/>
                <a:latin typeface="+mn-lt"/>
                <a:ea typeface="+mn-ea"/>
                <a:cs typeface="+mn-cs"/>
              </a:rPr>
              <a:t>(Bizottság által támasztott elvárás),</a:t>
            </a:r>
          </a:p>
          <a:p>
            <a:r>
              <a:rPr lang="hu-HU" sz="1200" kern="1200" dirty="0">
                <a:solidFill>
                  <a:schemeClr val="tx1"/>
                </a:solidFill>
                <a:effectLst/>
                <a:latin typeface="+mn-lt"/>
                <a:ea typeface="+mn-ea"/>
                <a:cs typeface="+mn-cs"/>
              </a:rPr>
              <a:t> </a:t>
            </a:r>
            <a:endParaRPr lang="hu-HU" dirty="0">
              <a:effectLst/>
            </a:endParaRPr>
          </a:p>
          <a:p>
            <a:r>
              <a:rPr lang="hu-HU" sz="1200" kern="1200" dirty="0">
                <a:solidFill>
                  <a:schemeClr val="tx1"/>
                </a:solidFill>
                <a:effectLst/>
                <a:latin typeface="+mn-lt"/>
                <a:ea typeface="+mn-ea"/>
                <a:cs typeface="+mn-cs"/>
              </a:rPr>
              <a:t>Mentesül a biztosítéknyújtási kötelezettség alól az, aki nem minősül az Art. szerinti új kötelezettnek és</a:t>
            </a:r>
            <a:endParaRPr lang="hu-HU" dirty="0">
              <a:effectLst/>
            </a:endParaRPr>
          </a:p>
          <a:p>
            <a:r>
              <a:rPr lang="hu-HU" sz="1200" i="1" kern="1200" dirty="0">
                <a:solidFill>
                  <a:schemeClr val="tx1"/>
                </a:solidFill>
                <a:effectLst/>
                <a:latin typeface="+mn-lt"/>
                <a:ea typeface="+mn-ea"/>
                <a:cs typeface="+mn-cs"/>
              </a:rPr>
              <a:t>a)</a:t>
            </a:r>
            <a:r>
              <a:rPr lang="hu-HU" sz="1200" kern="1200" dirty="0">
                <a:solidFill>
                  <a:schemeClr val="tx1"/>
                </a:solidFill>
                <a:effectLst/>
                <a:latin typeface="+mn-lt"/>
                <a:ea typeface="+mn-ea"/>
                <a:cs typeface="+mn-cs"/>
              </a:rPr>
              <a:t> megbízható adózó, </a:t>
            </a:r>
            <a:endParaRPr lang="hu-HU" dirty="0">
              <a:effectLst/>
            </a:endParaRPr>
          </a:p>
          <a:p>
            <a:r>
              <a:rPr lang="hu-HU" sz="1200" i="1" kern="1200" dirty="0">
                <a:solidFill>
                  <a:schemeClr val="tx1"/>
                </a:solidFill>
                <a:effectLst/>
                <a:latin typeface="+mn-lt"/>
                <a:ea typeface="+mn-ea"/>
                <a:cs typeface="+mn-cs"/>
              </a:rPr>
              <a:t>b)</a:t>
            </a:r>
            <a:r>
              <a:rPr lang="hu-HU" sz="1200" kern="1200" dirty="0">
                <a:solidFill>
                  <a:schemeClr val="tx1"/>
                </a:solidFill>
                <a:effectLst/>
                <a:latin typeface="+mn-lt"/>
                <a:ea typeface="+mn-ea"/>
                <a:cs typeface="+mn-cs"/>
              </a:rPr>
              <a:t> legalább két éve működik, és szerepel az állami adó- és vámhatóság által vezetett köztartozásmentes adózói adatbázisban, vagy</a:t>
            </a:r>
          </a:p>
          <a:p>
            <a:r>
              <a:rPr lang="hu-HU" sz="1200" i="1" kern="1200" dirty="0">
                <a:solidFill>
                  <a:schemeClr val="tx1"/>
                </a:solidFill>
                <a:effectLst/>
                <a:latin typeface="+mn-lt"/>
                <a:ea typeface="+mn-ea"/>
                <a:cs typeface="+mn-cs"/>
              </a:rPr>
              <a:t>c) </a:t>
            </a:r>
            <a:r>
              <a:rPr lang="hu-HU" sz="1200" kern="1200" dirty="0" err="1">
                <a:solidFill>
                  <a:schemeClr val="tx1"/>
                </a:solidFill>
                <a:effectLst/>
                <a:latin typeface="+mn-lt"/>
                <a:ea typeface="+mn-ea"/>
                <a:cs typeface="+mn-cs"/>
              </a:rPr>
              <a:t>stratégiailag</a:t>
            </a:r>
            <a:r>
              <a:rPr lang="hu-HU" sz="1200" kern="1200" dirty="0">
                <a:solidFill>
                  <a:schemeClr val="tx1"/>
                </a:solidFill>
                <a:effectLst/>
                <a:latin typeface="+mn-lt"/>
                <a:ea typeface="+mn-ea"/>
                <a:cs typeface="+mn-cs"/>
              </a:rPr>
              <a:t> kiemelt jelentőségű gazdálkodó szervezetként csőd-, vagy felszámolási eljárás alatt gazdasági tevékenységet folytat, és egyedi kérelme alapján az állami adó- és vámhatóság vezetője a biztosítékadási kötelezettség alóli mentességét engedélyezte.</a:t>
            </a:r>
          </a:p>
          <a:p>
            <a:r>
              <a:rPr lang="hu-HU" sz="1200" kern="1200" dirty="0">
                <a:solidFill>
                  <a:schemeClr val="tx1"/>
                </a:solidFill>
                <a:effectLst/>
                <a:latin typeface="+mn-lt"/>
                <a:ea typeface="+mn-ea"/>
                <a:cs typeface="+mn-cs"/>
              </a:rPr>
              <a:t>+ önkéntes bejelentés</a:t>
            </a:r>
          </a:p>
          <a:p>
            <a:endParaRPr lang="hu-HU" sz="1200" kern="1200" dirty="0">
              <a:solidFill>
                <a:schemeClr val="tx1"/>
              </a:solidFill>
              <a:effectLst/>
              <a:latin typeface="+mn-lt"/>
              <a:ea typeface="+mn-ea"/>
              <a:cs typeface="+mn-cs"/>
            </a:endParaRPr>
          </a:p>
        </p:txBody>
      </p:sp>
      <p:sp>
        <p:nvSpPr>
          <p:cNvPr id="4" name="Dia számának hely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85962C-1BA8-40EF-8A35-DB29B9049028}" type="slidenum">
              <a:rPr kumimoji="0" lang="hu-H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hu-H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9513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sz="1200" u="sng" kern="1200" dirty="0">
                <a:solidFill>
                  <a:schemeClr val="tx1"/>
                </a:solidFill>
                <a:effectLst/>
                <a:latin typeface="+mn-lt"/>
                <a:ea typeface="+mn-ea"/>
                <a:cs typeface="+mn-cs"/>
              </a:rPr>
              <a:t>PM rendelet </a:t>
            </a:r>
            <a:r>
              <a:rPr lang="hu-HU" sz="1200" i="0" u="sng" kern="1200" dirty="0">
                <a:solidFill>
                  <a:schemeClr val="tx1"/>
                </a:solidFill>
                <a:effectLst/>
                <a:latin typeface="+mn-lt"/>
                <a:ea typeface="+mn-ea"/>
                <a:cs typeface="+mn-cs"/>
              </a:rPr>
              <a:t>17. § </a:t>
            </a:r>
          </a:p>
          <a:p>
            <a:pPr lvl="0"/>
            <a:r>
              <a:rPr lang="hu-HU" sz="1200" i="1" kern="1200" dirty="0">
                <a:solidFill>
                  <a:schemeClr val="tx1"/>
                </a:solidFill>
                <a:effectLst/>
                <a:latin typeface="+mn-lt"/>
                <a:ea typeface="+mn-ea"/>
                <a:cs typeface="+mn-cs"/>
              </a:rPr>
              <a:t>Biztosítékot köteles nyújtani a belföldi kirakodási (átvételi) címre irányuló közúti fuvarozás esetén a Közösségen belüli termékbeszerzést, illetve az első belföldi általános forgalmi adóköteles – nem közvetlenül végfelhasználó részére történő – termékértékesítést megvalósító adózó. </a:t>
            </a:r>
            <a:r>
              <a:rPr lang="hu-HU" sz="1200" i="1" u="sng" kern="1200" dirty="0">
                <a:solidFill>
                  <a:schemeClr val="tx1"/>
                </a:solidFill>
                <a:effectLst/>
                <a:latin typeface="+mn-lt"/>
                <a:ea typeface="+mn-ea"/>
                <a:cs typeface="+mn-cs"/>
              </a:rPr>
              <a:t>Az e bekezdés szerinti biztosítéknyújtási kötelezettség nem áll fenn az általános forgalmi adóról szóló 2007. évi CXXVII. törvény 3. számú mellékletében felsorolt termékek esetén.</a:t>
            </a:r>
            <a:endParaRPr lang="hu-HU" sz="1200" kern="1200" dirty="0">
              <a:solidFill>
                <a:schemeClr val="tx1"/>
              </a:solidFill>
              <a:effectLst/>
              <a:latin typeface="+mn-lt"/>
              <a:ea typeface="+mn-ea"/>
              <a:cs typeface="+mn-cs"/>
            </a:endParaRPr>
          </a:p>
          <a:p>
            <a:endParaRPr lang="hu-HU" dirty="0"/>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A vizsgálat a 2018. évi Kombinált Nómenklatúra alapján történt.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Megállapítottuk, hogy egyes esetekben egyértelműen be lehet azonosítani azon vámtarifaszámokat, melyek esetében a biztosítéknyújtási kötelezettség 2021. január 1-jétől nem áll fenn, azonban vannak olyan esetek, ahol ez az egyértelmű beazonosítás nem lehetséges, mert nincsen az ÁFA tv. 3. számú mellékletében megadott </a:t>
            </a:r>
            <a:r>
              <a:rPr lang="hu-HU" sz="1200" kern="1200" dirty="0" err="1">
                <a:solidFill>
                  <a:schemeClr val="tx1"/>
                </a:solidFill>
                <a:effectLst/>
                <a:latin typeface="+mn-lt"/>
                <a:ea typeface="+mn-ea"/>
                <a:cs typeface="+mn-cs"/>
              </a:rPr>
              <a:t>árumegnevezésnek</a:t>
            </a:r>
            <a:r>
              <a:rPr lang="hu-HU" sz="1200" kern="1200" dirty="0">
                <a:solidFill>
                  <a:schemeClr val="tx1"/>
                </a:solidFill>
                <a:effectLst/>
                <a:latin typeface="+mn-lt"/>
                <a:ea typeface="+mn-ea"/>
                <a:cs typeface="+mn-cs"/>
              </a:rPr>
              <a:t> megfeleltethető külön, kifejezett alszám. Ezen utóbbi esetkörre pár példán keresztül kívánok rámutatni:</a:t>
            </a:r>
          </a:p>
          <a:p>
            <a:pPr marL="171450" lvl="0" indent="-171450">
              <a:buFont typeface="Wingdings" panose="05000000000000000000" pitchFamily="2" charset="2"/>
              <a:buChar char="q"/>
            </a:pPr>
            <a:r>
              <a:rPr lang="hu-HU" sz="1200" kern="1200" dirty="0">
                <a:solidFill>
                  <a:schemeClr val="tx1"/>
                </a:solidFill>
                <a:effectLst/>
                <a:latin typeface="+mn-lt"/>
                <a:ea typeface="+mn-ea"/>
                <a:cs typeface="+mn-cs"/>
              </a:rPr>
              <a:t>a 0201 </a:t>
            </a:r>
            <a:r>
              <a:rPr lang="hu-HU" sz="1200" kern="1200" dirty="0" err="1">
                <a:solidFill>
                  <a:schemeClr val="tx1"/>
                </a:solidFill>
                <a:effectLst/>
                <a:latin typeface="+mn-lt"/>
                <a:ea typeface="+mn-ea"/>
                <a:cs typeface="+mn-cs"/>
              </a:rPr>
              <a:t>vtsz</a:t>
            </a:r>
            <a:r>
              <a:rPr lang="hu-HU" sz="1200" kern="1200" dirty="0">
                <a:solidFill>
                  <a:schemeClr val="tx1"/>
                </a:solidFill>
                <a:effectLst/>
                <a:latin typeface="+mn-lt"/>
                <a:ea typeface="+mn-ea"/>
                <a:cs typeface="+mn-cs"/>
              </a:rPr>
              <a:t>. esetében a Kombinált Nómenklatúra nem tartalmaz </a:t>
            </a:r>
            <a:r>
              <a:rPr lang="hu-HU" sz="1200" kern="1200" dirty="0" err="1">
                <a:solidFill>
                  <a:schemeClr val="tx1"/>
                </a:solidFill>
                <a:effectLst/>
                <a:latin typeface="+mn-lt"/>
                <a:ea typeface="+mn-ea"/>
                <a:cs typeface="+mn-cs"/>
              </a:rPr>
              <a:t>alszámos</a:t>
            </a:r>
            <a:r>
              <a:rPr lang="hu-HU" sz="1200" kern="1200" dirty="0">
                <a:solidFill>
                  <a:schemeClr val="tx1"/>
                </a:solidFill>
                <a:effectLst/>
                <a:latin typeface="+mn-lt"/>
                <a:ea typeface="+mn-ea"/>
                <a:cs typeface="+mn-cs"/>
              </a:rPr>
              <a:t> bontást a "háziasított" fajtákra vonatkozóan, így kizárólag az ÁFA </a:t>
            </a:r>
            <a:r>
              <a:rPr lang="hu-HU" sz="1200" kern="1200" dirty="0" err="1">
                <a:solidFill>
                  <a:schemeClr val="tx1"/>
                </a:solidFill>
                <a:effectLst/>
                <a:latin typeface="+mn-lt"/>
                <a:ea typeface="+mn-ea"/>
                <a:cs typeface="+mn-cs"/>
              </a:rPr>
              <a:t>tv-nek</a:t>
            </a:r>
            <a:r>
              <a:rPr lang="hu-HU" sz="1200" kern="1200" dirty="0">
                <a:solidFill>
                  <a:schemeClr val="tx1"/>
                </a:solidFill>
                <a:effectLst/>
                <a:latin typeface="+mn-lt"/>
                <a:ea typeface="+mn-ea"/>
                <a:cs typeface="+mn-cs"/>
              </a:rPr>
              <a:t> megfelelő KN-kódokat meghatározni nem lehet;</a:t>
            </a:r>
          </a:p>
          <a:p>
            <a:pPr marL="171450" lvl="0" indent="-171450">
              <a:buFont typeface="Wingdings" panose="05000000000000000000" pitchFamily="2" charset="2"/>
              <a:buChar char="q"/>
            </a:pPr>
            <a:r>
              <a:rPr lang="hu-HU" sz="1200" kern="1200" dirty="0">
                <a:solidFill>
                  <a:schemeClr val="tx1"/>
                </a:solidFill>
                <a:effectLst/>
                <a:latin typeface="+mn-lt"/>
                <a:ea typeface="+mn-ea"/>
                <a:cs typeface="+mn-cs"/>
              </a:rPr>
              <a:t>a 0204 </a:t>
            </a:r>
            <a:r>
              <a:rPr lang="hu-HU" sz="1200" kern="1200" dirty="0" err="1">
                <a:solidFill>
                  <a:schemeClr val="tx1"/>
                </a:solidFill>
                <a:effectLst/>
                <a:latin typeface="+mn-lt"/>
                <a:ea typeface="+mn-ea"/>
                <a:cs typeface="+mn-cs"/>
              </a:rPr>
              <a:t>vtsz</a:t>
            </a:r>
            <a:r>
              <a:rPr lang="hu-HU" sz="1200" kern="1200" dirty="0">
                <a:solidFill>
                  <a:schemeClr val="tx1"/>
                </a:solidFill>
                <a:effectLst/>
                <a:latin typeface="+mn-lt"/>
                <a:ea typeface="+mn-ea"/>
                <a:cs typeface="+mn-cs"/>
              </a:rPr>
              <a:t>. esetében a Kombinált Nómenklatúra nem tartalmaz </a:t>
            </a:r>
            <a:r>
              <a:rPr lang="hu-HU" sz="1200" kern="1200" dirty="0" err="1">
                <a:solidFill>
                  <a:schemeClr val="tx1"/>
                </a:solidFill>
                <a:effectLst/>
                <a:latin typeface="+mn-lt"/>
                <a:ea typeface="+mn-ea"/>
                <a:cs typeface="+mn-cs"/>
              </a:rPr>
              <a:t>alszámos</a:t>
            </a:r>
            <a:r>
              <a:rPr lang="hu-HU" sz="1200" kern="1200" dirty="0">
                <a:solidFill>
                  <a:schemeClr val="tx1"/>
                </a:solidFill>
                <a:effectLst/>
                <a:latin typeface="+mn-lt"/>
                <a:ea typeface="+mn-ea"/>
                <a:cs typeface="+mn-cs"/>
              </a:rPr>
              <a:t> bontást a "háziasított" fajtákra vonatkozóan, így kizárólag az ÁFA </a:t>
            </a:r>
            <a:r>
              <a:rPr lang="hu-HU" sz="1200" kern="1200" dirty="0" err="1">
                <a:solidFill>
                  <a:schemeClr val="tx1"/>
                </a:solidFill>
                <a:effectLst/>
                <a:latin typeface="+mn-lt"/>
                <a:ea typeface="+mn-ea"/>
                <a:cs typeface="+mn-cs"/>
              </a:rPr>
              <a:t>tv-nek</a:t>
            </a:r>
            <a:r>
              <a:rPr lang="hu-HU" sz="1200" kern="1200" dirty="0">
                <a:solidFill>
                  <a:schemeClr val="tx1"/>
                </a:solidFill>
                <a:effectLst/>
                <a:latin typeface="+mn-lt"/>
                <a:ea typeface="+mn-ea"/>
                <a:cs typeface="+mn-cs"/>
              </a:rPr>
              <a:t> megfelelő KN-kódokat meghatározni nem lehet.</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Megállapítottuk továbbá, hogy összesen 32 db 8 számjegyig megadott olyan érintett vámtarifaszám van, melyhez több áfamérték is tartozik, így ezek esetében szükséges volt egyedi informatikai megoldásban gondolkodni. </a:t>
            </a:r>
          </a:p>
          <a:p>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A felmerült megoldások közül azon megoldást tartjuk kivitelezhetőnek, miszerint egy jelölő kerüljön kialakításra, melyben az adózó az EKAER bejelentése során tudná azt jelölni, hogy az általa bejelentett termék az Áfa tv. 3. számú mellékletében szereplő termék-e (ez esetben biztosítéknyújtási kötelezettsége nem áll fenn, biztosítékot nem köt le az EKAER), vagy sem (ez esetben kockázati biztosítékot kell fizetni, nem vizsgálva most a mentesülés egyéb feltételeit).</a:t>
            </a:r>
          </a:p>
          <a:p>
            <a:r>
              <a:rPr lang="hu-HU" sz="1200" kern="1200" dirty="0">
                <a:solidFill>
                  <a:schemeClr val="tx1"/>
                </a:solidFill>
                <a:effectLst/>
                <a:latin typeface="+mn-lt"/>
                <a:ea typeface="+mn-ea"/>
                <a:cs typeface="+mn-cs"/>
              </a:rPr>
              <a:t> </a:t>
            </a:r>
          </a:p>
          <a:p>
            <a:r>
              <a:rPr lang="hu-HU" sz="1200" kern="1200" dirty="0">
                <a:solidFill>
                  <a:schemeClr val="tx1"/>
                </a:solidFill>
                <a:effectLst/>
                <a:latin typeface="+mn-lt"/>
                <a:ea typeface="+mn-ea"/>
                <a:cs typeface="+mn-cs"/>
              </a:rPr>
              <a:t>A jelölő az EKAER webes felületén a 32 érintett vámtarifaszám esetében jelenne meg.</a:t>
            </a:r>
          </a:p>
          <a:p>
            <a:r>
              <a:rPr lang="hu-HU" sz="1200" kern="1200" dirty="0">
                <a:solidFill>
                  <a:schemeClr val="tx1"/>
                </a:solidFill>
                <a:effectLst/>
                <a:latin typeface="+mn-lt"/>
                <a:ea typeface="+mn-ea"/>
                <a:cs typeface="+mn-cs"/>
              </a:rPr>
              <a:t> </a:t>
            </a:r>
          </a:p>
          <a:p>
            <a:r>
              <a:rPr lang="hu-HU" sz="1200" kern="1200" dirty="0">
                <a:solidFill>
                  <a:schemeClr val="tx1"/>
                </a:solidFill>
                <a:effectLst/>
                <a:latin typeface="+mn-lt"/>
                <a:ea typeface="+mn-ea"/>
                <a:cs typeface="+mn-cs"/>
              </a:rPr>
              <a:t>Az interfészen keresztül teljesített EKAER bejelentések esetében a jelölő egy opcionálisan kitölthető mező lenne, mely segítségével az adott termékhez kötődő 5%-</a:t>
            </a:r>
            <a:r>
              <a:rPr lang="hu-HU" sz="1200" kern="1200" dirty="0" err="1">
                <a:solidFill>
                  <a:schemeClr val="tx1"/>
                </a:solidFill>
                <a:effectLst/>
                <a:latin typeface="+mn-lt"/>
                <a:ea typeface="+mn-ea"/>
                <a:cs typeface="+mn-cs"/>
              </a:rPr>
              <a:t>os</a:t>
            </a:r>
            <a:r>
              <a:rPr lang="hu-HU" sz="1200" kern="1200" dirty="0">
                <a:solidFill>
                  <a:schemeClr val="tx1"/>
                </a:solidFill>
                <a:effectLst/>
                <a:latin typeface="+mn-lt"/>
                <a:ea typeface="+mn-ea"/>
                <a:cs typeface="+mn-cs"/>
              </a:rPr>
              <a:t> áfamértékről nyilatkozik az adózó, melyet azonban akár minden 5%-</a:t>
            </a:r>
            <a:r>
              <a:rPr lang="hu-HU" sz="1200" kern="1200" dirty="0" err="1">
                <a:solidFill>
                  <a:schemeClr val="tx1"/>
                </a:solidFill>
                <a:effectLst/>
                <a:latin typeface="+mn-lt"/>
                <a:ea typeface="+mn-ea"/>
                <a:cs typeface="+mn-cs"/>
              </a:rPr>
              <a:t>os</a:t>
            </a:r>
            <a:r>
              <a:rPr lang="hu-HU" sz="1200" kern="1200" dirty="0">
                <a:solidFill>
                  <a:schemeClr val="tx1"/>
                </a:solidFill>
                <a:effectLst/>
                <a:latin typeface="+mn-lt"/>
                <a:ea typeface="+mn-ea"/>
                <a:cs typeface="+mn-cs"/>
              </a:rPr>
              <a:t> áfamértékű termék esetében meg tud tenni (nem csak az érintett 32 vámtarifaszám esetében), ez egyértelműen az adózó döntése. Amennyiben a jelölő nem kerül kitöltésre az EKAER bejelentés teljesítésekor, akkor az egyértelműen beazonosítható és az ÁFA tv. 3. számú mellékletének megfeleltethető vámtarifaszámok esetében a rendszer nem fogja megkövetelni a biztosíték nyújtását. Amennyiben azon 32 kérdéses vámtarifaszám esetében nem kerül a jelölő kitöltésre, ahol az egyértelmű megfeleltetés a fenti részletezettek okán nem lehetséges, úgy a rendszer a bejelentést úgy értelmezi majd, hogy az adott termék áfamértéke nem 5%, vagyis a kockázati biztosíték lekötésre kerül. A jelölő „kipipálása” és kitöltése mögött – mind a webes felületen, mind az interfészen keresztül teljesített bejelentések esetében –egy háttér ellenőrzés természetesen beépítésre kerül a rendszerben, továbbá ezen jelölők alkalmazását választó adózók szűrésére is lesz lehetőség, mely a későbbi ellenőrzésre történő kiválasztás során akár külön szempont is lehet.</a:t>
            </a:r>
          </a:p>
          <a:p>
            <a:r>
              <a:rPr lang="hu-HU" sz="1200" kern="1200" dirty="0">
                <a:solidFill>
                  <a:schemeClr val="tx1"/>
                </a:solidFill>
                <a:effectLst/>
                <a:latin typeface="+mn-lt"/>
                <a:ea typeface="+mn-ea"/>
                <a:cs typeface="+mn-cs"/>
              </a:rPr>
              <a:t> </a:t>
            </a:r>
          </a:p>
          <a:p>
            <a:r>
              <a:rPr lang="hu-HU" sz="1200" kern="1200" dirty="0">
                <a:solidFill>
                  <a:schemeClr val="tx1"/>
                </a:solidFill>
                <a:effectLst/>
                <a:latin typeface="+mn-lt"/>
                <a:ea typeface="+mn-ea"/>
                <a:cs typeface="+mn-cs"/>
              </a:rPr>
              <a:t>Ezen megoldás előnye, hogy </a:t>
            </a:r>
            <a:r>
              <a:rPr lang="hu-HU" sz="1200" kern="1200" dirty="0" err="1">
                <a:solidFill>
                  <a:schemeClr val="tx1"/>
                </a:solidFill>
                <a:effectLst/>
                <a:latin typeface="+mn-lt"/>
                <a:ea typeface="+mn-ea"/>
                <a:cs typeface="+mn-cs"/>
              </a:rPr>
              <a:t>informatikailag</a:t>
            </a:r>
            <a:r>
              <a:rPr lang="hu-HU" sz="1200" kern="1200" dirty="0">
                <a:solidFill>
                  <a:schemeClr val="tx1"/>
                </a:solidFill>
                <a:effectLst/>
                <a:latin typeface="+mn-lt"/>
                <a:ea typeface="+mn-ea"/>
                <a:cs typeface="+mn-cs"/>
              </a:rPr>
              <a:t> egyértelmű helyzetet teremt, továbbá biztosítja az adózók részére, hogy a jelölő használatával biztosítékot nem kell nyújtaniuk, tehát a vonatkozó jogszabályi hely alkalmazhatóságának nem lesz akadálya.</a:t>
            </a:r>
          </a:p>
          <a:p>
            <a:r>
              <a:rPr lang="hu-HU" sz="1200" kern="1200" dirty="0">
                <a:solidFill>
                  <a:schemeClr val="tx1"/>
                </a:solidFill>
                <a:effectLst/>
                <a:latin typeface="+mn-lt"/>
                <a:ea typeface="+mn-ea"/>
                <a:cs typeface="+mn-cs"/>
              </a:rPr>
              <a:t> </a:t>
            </a:r>
          </a:p>
          <a:p>
            <a:r>
              <a:rPr lang="hu-HU" sz="1200" kern="1200" dirty="0">
                <a:solidFill>
                  <a:schemeClr val="tx1"/>
                </a:solidFill>
                <a:effectLst/>
                <a:latin typeface="+mn-lt"/>
                <a:ea typeface="+mn-ea"/>
                <a:cs typeface="+mn-cs"/>
              </a:rPr>
              <a:t>A jelölő  alkalmazására éppen azért van szükség, hogy az adózó az EKAER bejelentés megtétele időpontjában egyértelműen, a vámtarifaszám és az árumegnevezés megadása mellett jelölje azt is, hogy a bejelentett termék áfamértéke 5% vagy sem, amely az adózótól elvárható információ és magatartás. Fontos kiemelni, hogy a </a:t>
            </a:r>
            <a:r>
              <a:rPr lang="hu-HU" sz="1200" kern="1200" dirty="0" err="1">
                <a:solidFill>
                  <a:schemeClr val="tx1"/>
                </a:solidFill>
                <a:effectLst/>
                <a:latin typeface="+mn-lt"/>
                <a:ea typeface="+mn-ea"/>
                <a:cs typeface="+mn-cs"/>
              </a:rPr>
              <a:t>termékmegnevezés</a:t>
            </a:r>
            <a:r>
              <a:rPr lang="hu-HU" sz="1200" kern="1200" dirty="0">
                <a:solidFill>
                  <a:schemeClr val="tx1"/>
                </a:solidFill>
                <a:effectLst/>
                <a:latin typeface="+mn-lt"/>
                <a:ea typeface="+mn-ea"/>
                <a:cs typeface="+mn-cs"/>
              </a:rPr>
              <a:t> alapján az áfamértékre történő beállítás kivitelezhetetlen, hiszen a termék megnevezés egy szabad szöveges mezőben történő rögzítést jelent, így az egy szóra, szótöredékre történő szűrés nem tudná garantálni a jogszabálynak történő megfelelő rendszerműködést.  </a:t>
            </a:r>
          </a:p>
          <a:p>
            <a:endParaRPr lang="hu-HU" sz="1200" kern="1200" dirty="0">
              <a:solidFill>
                <a:schemeClr val="tx1"/>
              </a:solidFill>
              <a:effectLst/>
              <a:latin typeface="+mn-lt"/>
              <a:ea typeface="+mn-ea"/>
              <a:cs typeface="+mn-cs"/>
            </a:endParaRPr>
          </a:p>
          <a:p>
            <a:r>
              <a:rPr lang="hu-HU" sz="1200" kern="1200" dirty="0">
                <a:solidFill>
                  <a:schemeClr val="tx1"/>
                </a:solidFill>
                <a:effectLst/>
                <a:latin typeface="+mn-lt"/>
                <a:ea typeface="+mn-ea"/>
                <a:cs typeface="+mn-cs"/>
              </a:rPr>
              <a:t>A megoldás a webes felületet használó adózók számára 2021. január 1-jétől már működni fog, azonban az interfész kapcsolaton keresztül és az XML feltöltéssel EKAER bejelentést teljesítő adózók esetében szükséges lesz saját fejlesztés végrehajtására is. Ezen fejlesztések időigénye adózónként eltérő lehet.</a:t>
            </a:r>
          </a:p>
          <a:p>
            <a:r>
              <a:rPr lang="hu-HU" sz="1200" kern="1200" dirty="0">
                <a:solidFill>
                  <a:schemeClr val="tx1"/>
                </a:solidFill>
                <a:effectLst/>
                <a:latin typeface="+mn-lt"/>
                <a:ea typeface="+mn-ea"/>
                <a:cs typeface="+mn-cs"/>
              </a:rPr>
              <a:t> </a:t>
            </a:r>
          </a:p>
        </p:txBody>
      </p:sp>
      <p:sp>
        <p:nvSpPr>
          <p:cNvPr id="4" name="Dia számának hely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85962C-1BA8-40EF-8A35-DB29B9049028}" type="slidenum">
              <a:rPr kumimoji="0" lang="hu-H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hu-H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7649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13</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4020375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14</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13136432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15</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6147649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16</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5103029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17</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1036531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18</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dirty="0" smtClean="0">
                <a:latin typeface="Gill Sans"/>
              </a:rPr>
              <a:t> </a:t>
            </a:r>
          </a:p>
        </p:txBody>
      </p:sp>
    </p:spTree>
    <p:extLst>
      <p:ext uri="{BB962C8B-B14F-4D97-AF65-F5344CB8AC3E}">
        <p14:creationId xmlns:p14="http://schemas.microsoft.com/office/powerpoint/2010/main" val="3926428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19</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7108957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20</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5822421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21</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054861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22</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442753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23</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7145313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b="1" kern="1200" dirty="0">
                <a:solidFill>
                  <a:schemeClr val="tx1"/>
                </a:solidFill>
                <a:effectLst/>
                <a:latin typeface="+mn-lt"/>
                <a:ea typeface="+mn-ea"/>
                <a:cs typeface="+mn-cs"/>
              </a:rPr>
              <a:t>Útszakasz- mentesítés</a:t>
            </a:r>
            <a:endParaRPr lang="hu-HU"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kern="1200" dirty="0">
                <a:solidFill>
                  <a:schemeClr val="tx1"/>
                </a:solidFill>
                <a:effectLst/>
                <a:latin typeface="+mn-lt"/>
                <a:ea typeface="+mn-ea"/>
                <a:cs typeface="+mn-cs"/>
              </a:rPr>
              <a:t>A jelenlegi belföld-belföld reláció helyett valamennyi forgalmi irányra kérhető lesz, továbbá az engedély érvényessége már nem egy év lesz, hanem visszavonásig lesznek érvényesek az engedélyek. Kialakításra került e körben átmeneti rendelkezés, miszerint a </a:t>
            </a:r>
            <a:r>
              <a:rPr lang="hu-HU" dirty="0">
                <a:effectLst/>
              </a:rPr>
              <a:t>2021. január 1-je előtt benyújtott útszakasz-mentesítés kérelmek, valamint a 2021. január 1-jét megelőzően véglegessé vált útszakasz-mentesítést engedélyező határozatok esetében már az új PM rendeleti szabályok lesznek alkalmazandók.</a:t>
            </a:r>
          </a:p>
          <a:p>
            <a:endParaRPr lang="hu-HU" dirty="0"/>
          </a:p>
          <a:p>
            <a:endParaRPr lang="hu-HU" dirty="0"/>
          </a:p>
        </p:txBody>
      </p:sp>
      <p:sp>
        <p:nvSpPr>
          <p:cNvPr id="4" name="Dia számának helye 3"/>
          <p:cNvSpPr>
            <a:spLocks noGrp="1"/>
          </p:cNvSpPr>
          <p:nvPr>
            <p:ph type="sldNum" sz="quarter" idx="10"/>
          </p:nvPr>
        </p:nvSpPr>
        <p:spPr/>
        <p:txBody>
          <a:bodyPr/>
          <a:lstStyle/>
          <a:p>
            <a:fld id="{B985962C-1BA8-40EF-8A35-DB29B9049028}" type="slidenum">
              <a:rPr lang="hu-HU" smtClean="0"/>
              <a:t>24</a:t>
            </a:fld>
            <a:endParaRPr lang="hu-HU"/>
          </a:p>
        </p:txBody>
      </p:sp>
    </p:spTree>
    <p:extLst>
      <p:ext uri="{BB962C8B-B14F-4D97-AF65-F5344CB8AC3E}">
        <p14:creationId xmlns:p14="http://schemas.microsoft.com/office/powerpoint/2010/main" val="22695983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25</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25974759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22B4FE04-1EB4-42CD-82A5-6C52DAC16D6B}" type="slidenum">
              <a:rPr lang="hu-HU" altLang="hu-HU"/>
              <a:pPr algn="r" eaLnBrk="1" hangingPunct="1"/>
              <a:t>26</a:t>
            </a:fld>
            <a:endParaRPr lang="hu-HU" altLang="hu-HU"/>
          </a:p>
        </p:txBody>
      </p:sp>
      <p:sp>
        <p:nvSpPr>
          <p:cNvPr id="54275" name="Rectangle 2"/>
          <p:cNvSpPr>
            <a:spLocks noGrp="1" noRot="1" noChangeAspect="1" noChangeArrowheads="1" noTextEdit="1"/>
          </p:cNvSpPr>
          <p:nvPr>
            <p:ph type="sldImg"/>
          </p:nvPr>
        </p:nvSpPr>
        <p:spPr>
          <a:ln/>
        </p:spPr>
      </p:sp>
      <p:sp>
        <p:nvSpPr>
          <p:cNvPr id="54276"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p>
        </p:txBody>
      </p:sp>
    </p:spTree>
    <p:extLst>
      <p:ext uri="{BB962C8B-B14F-4D97-AF65-F5344CB8AC3E}">
        <p14:creationId xmlns:p14="http://schemas.microsoft.com/office/powerpoint/2010/main" val="21179391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27</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26786577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7"/>
        <p:cNvGrpSpPr/>
        <p:nvPr/>
      </p:nvGrpSpPr>
      <p:grpSpPr>
        <a:xfrm>
          <a:off x="0" y="0"/>
          <a:ext cx="0" cy="0"/>
          <a:chOff x="0" y="0"/>
          <a:chExt cx="0" cy="0"/>
        </a:xfrm>
      </p:grpSpPr>
      <p:sp>
        <p:nvSpPr>
          <p:cNvPr id="1318" name="Google Shape;1318;g8729d97241_0_969:notes"/>
          <p:cNvSpPr>
            <a:spLocks noGrp="1" noRot="1" noChangeAspect="1"/>
          </p:cNvSpPr>
          <p:nvPr>
            <p:ph type="sldImg" idx="2"/>
          </p:nvPr>
        </p:nvSpPr>
        <p:spPr>
          <a:xfrm>
            <a:off x="900113" y="739775"/>
            <a:ext cx="4935537" cy="3700463"/>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9" name="Google Shape;1319;g8729d97241_0_969:notes"/>
          <p:cNvSpPr txBox="1">
            <a:spLocks noGrp="1"/>
          </p:cNvSpPr>
          <p:nvPr>
            <p:ph type="body" idx="1"/>
          </p:nvPr>
        </p:nvSpPr>
        <p:spPr>
          <a:xfrm>
            <a:off x="673577" y="4686499"/>
            <a:ext cx="5388610" cy="4439841"/>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hu-HU" sz="1200" b="1" u="sng" cap="all" spc="-27" dirty="0">
                <a:solidFill>
                  <a:schemeClr val="bg1"/>
                </a:solidFill>
                <a:latin typeface="Century Gothic" panose="020B0502020202020204" pitchFamily="34" charset="0"/>
              </a:rPr>
              <a:t>Pontos, Arányos, a jogsértés súlyához igazodó, lépcsőzetes szankciórendszer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a:p>
            <a:pPr>
              <a:spcBef>
                <a:spcPts val="300"/>
              </a:spcBef>
              <a:spcAft>
                <a:spcPts val="300"/>
              </a:spcAft>
            </a:pPr>
            <a:r>
              <a:rPr lang="hu-HU" sz="1200" b="1" cap="all" dirty="0">
                <a:solidFill>
                  <a:schemeClr val="accent6">
                    <a:lumMod val="75000"/>
                  </a:schemeClr>
                </a:solidFill>
                <a:latin typeface="Century Gothic" panose="020B0502020202020204" pitchFamily="34" charset="0"/>
                <a:cs typeface="Arial" charset="0"/>
                <a:sym typeface="Theinhardt Pan Medium"/>
              </a:rPr>
              <a:t>Bejelentési kötelezettség elmulasztása</a:t>
            </a:r>
          </a:p>
          <a:p>
            <a:r>
              <a:rPr lang="hu-HU" sz="1200" dirty="0">
                <a:solidFill>
                  <a:schemeClr val="tx1">
                    <a:lumMod val="65000"/>
                    <a:lumOff val="35000"/>
                  </a:schemeClr>
                </a:solidFill>
                <a:latin typeface="Century Gothic" panose="020B0502020202020204" pitchFamily="34" charset="0"/>
                <a:cs typeface="Arial" charset="0"/>
                <a:sym typeface="Theinhardt Pan Medium"/>
              </a:rPr>
              <a:t>A be nem jelentett áru adó nélküli értékének negyven százalékáig terjedő mulasztási bírság.</a:t>
            </a:r>
          </a:p>
          <a:p>
            <a:pPr>
              <a:spcBef>
                <a:spcPts val="300"/>
              </a:spcBef>
              <a:spcAft>
                <a:spcPts val="300"/>
              </a:spcAft>
            </a:pPr>
            <a:r>
              <a:rPr lang="hu-HU" sz="1200" b="1" kern="0" cap="all" dirty="0">
                <a:solidFill>
                  <a:schemeClr val="accent6">
                    <a:lumMod val="75000"/>
                  </a:schemeClr>
                </a:solidFill>
                <a:latin typeface="Century Gothic" panose="020B0502020202020204" pitchFamily="34" charset="0"/>
                <a:cs typeface="Arial" charset="0"/>
                <a:sym typeface="Theinhardt Pan Medium"/>
              </a:rPr>
              <a:t>A bejelentett mennyiség eltér a ténylegesen fuvarozott mennyiségtől</a:t>
            </a:r>
          </a:p>
          <a:p>
            <a:pPr>
              <a:spcAft>
                <a:spcPts val="300"/>
              </a:spcAft>
            </a:pPr>
            <a:r>
              <a:rPr lang="hu-HU" sz="1200" kern="0" dirty="0">
                <a:solidFill>
                  <a:schemeClr val="tx1">
                    <a:lumMod val="65000"/>
                    <a:lumOff val="35000"/>
                  </a:schemeClr>
                </a:solidFill>
                <a:latin typeface="Century Gothic" panose="020B0502020202020204" pitchFamily="34" charset="0"/>
                <a:cs typeface="Arial" charset="0"/>
                <a:sym typeface="Theinhardt Pan Medium"/>
              </a:rPr>
              <a:t>A be nem jelentett mennyiség értékének 40 %-</a:t>
            </a:r>
            <a:r>
              <a:rPr lang="hu-HU" sz="1200" kern="0" dirty="0" err="1">
                <a:solidFill>
                  <a:schemeClr val="tx1">
                    <a:lumMod val="65000"/>
                    <a:lumOff val="35000"/>
                  </a:schemeClr>
                </a:solidFill>
                <a:latin typeface="Century Gothic" panose="020B0502020202020204" pitchFamily="34" charset="0"/>
                <a:cs typeface="Arial" charset="0"/>
                <a:sym typeface="Theinhardt Pan Medium"/>
              </a:rPr>
              <a:t>ig</a:t>
            </a:r>
            <a:r>
              <a:rPr lang="hu-HU" sz="1200" kern="0" dirty="0">
                <a:solidFill>
                  <a:schemeClr val="tx1">
                    <a:lumMod val="65000"/>
                    <a:lumOff val="35000"/>
                  </a:schemeClr>
                </a:solidFill>
                <a:latin typeface="Century Gothic" panose="020B0502020202020204" pitchFamily="34" charset="0"/>
                <a:cs typeface="Arial" charset="0"/>
                <a:sym typeface="Theinhardt Pan Medium"/>
              </a:rPr>
              <a:t>, illetve a bejelentett, de ténylegesen nem fuvarozott mennyiség értékének 40 %-</a:t>
            </a:r>
            <a:r>
              <a:rPr lang="hu-HU" sz="1200" kern="0" dirty="0" err="1">
                <a:solidFill>
                  <a:schemeClr val="tx1">
                    <a:lumMod val="65000"/>
                    <a:lumOff val="35000"/>
                  </a:schemeClr>
                </a:solidFill>
                <a:latin typeface="Century Gothic" panose="020B0502020202020204" pitchFamily="34" charset="0"/>
                <a:cs typeface="Arial" charset="0"/>
                <a:sym typeface="Theinhardt Pan Medium"/>
              </a:rPr>
              <a:t>ig</a:t>
            </a:r>
            <a:r>
              <a:rPr lang="hu-HU" sz="1200" kern="0" dirty="0">
                <a:solidFill>
                  <a:schemeClr val="tx1">
                    <a:lumMod val="65000"/>
                    <a:lumOff val="35000"/>
                  </a:schemeClr>
                </a:solidFill>
                <a:latin typeface="Century Gothic" panose="020B0502020202020204" pitchFamily="34" charset="0"/>
                <a:cs typeface="Arial" charset="0"/>
                <a:sym typeface="Theinhardt Pan Medium"/>
              </a:rPr>
              <a:t> terjedő mulasztási bírság.</a:t>
            </a:r>
          </a:p>
          <a:p>
            <a:pPr>
              <a:spcBef>
                <a:spcPts val="300"/>
              </a:spcBef>
              <a:spcAft>
                <a:spcPts val="300"/>
              </a:spcAft>
            </a:pPr>
            <a:r>
              <a:rPr lang="hu-HU" sz="1200" b="1" cap="all" dirty="0">
                <a:solidFill>
                  <a:schemeClr val="accent6">
                    <a:lumMod val="75000"/>
                  </a:schemeClr>
                </a:solidFill>
                <a:latin typeface="Century Gothic" panose="020B0502020202020204" pitchFamily="34" charset="0"/>
                <a:cs typeface="Arial" charset="0"/>
                <a:sym typeface="Theinhardt Pan Medium"/>
              </a:rPr>
              <a:t>Bejelentett  Érték eltér a fuvarozott termék tényleges értékétől</a:t>
            </a:r>
          </a:p>
          <a:p>
            <a:pPr>
              <a:spcBef>
                <a:spcPts val="300"/>
              </a:spcBef>
              <a:spcAft>
                <a:spcPts val="300"/>
              </a:spcAft>
            </a:pPr>
            <a:r>
              <a:rPr lang="hu-HU" sz="1200" kern="0" dirty="0">
                <a:solidFill>
                  <a:schemeClr val="tx1">
                    <a:lumMod val="65000"/>
                    <a:lumOff val="35000"/>
                  </a:schemeClr>
                </a:solidFill>
                <a:latin typeface="Century Gothic" panose="020B0502020202020204" pitchFamily="34" charset="0"/>
                <a:cs typeface="Arial" charset="0"/>
                <a:sym typeface="Theinhardt Pan Medium"/>
              </a:rPr>
              <a:t>A bejelentett és a tényleges termékérték különbözetének 40 %-</a:t>
            </a:r>
            <a:r>
              <a:rPr lang="hu-HU" sz="1200" kern="0" dirty="0" err="1">
                <a:solidFill>
                  <a:schemeClr val="tx1">
                    <a:lumMod val="65000"/>
                    <a:lumOff val="35000"/>
                  </a:schemeClr>
                </a:solidFill>
                <a:latin typeface="Century Gothic" panose="020B0502020202020204" pitchFamily="34" charset="0"/>
                <a:cs typeface="Arial" charset="0"/>
                <a:sym typeface="Theinhardt Pan Medium"/>
              </a:rPr>
              <a:t>ig</a:t>
            </a:r>
            <a:r>
              <a:rPr lang="hu-HU" sz="1200" kern="0" dirty="0">
                <a:solidFill>
                  <a:schemeClr val="tx1">
                    <a:lumMod val="65000"/>
                    <a:lumOff val="35000"/>
                  </a:schemeClr>
                </a:solidFill>
                <a:latin typeface="Century Gothic" panose="020B0502020202020204" pitchFamily="34" charset="0"/>
                <a:cs typeface="Arial" charset="0"/>
                <a:sym typeface="Theinhardt Pan Medium"/>
              </a:rPr>
              <a:t> terjedő mulasztási bírság.</a:t>
            </a:r>
          </a:p>
          <a:p>
            <a:pPr>
              <a:spcBef>
                <a:spcPts val="300"/>
              </a:spcBef>
              <a:spcAft>
                <a:spcPts val="300"/>
              </a:spcAft>
            </a:pPr>
            <a:r>
              <a:rPr lang="hu-HU" sz="1200" kern="0" dirty="0">
                <a:solidFill>
                  <a:schemeClr val="tx1">
                    <a:lumMod val="65000"/>
                    <a:lumOff val="35000"/>
                  </a:schemeClr>
                </a:solidFill>
                <a:latin typeface="Century Gothic" panose="020B0502020202020204" pitchFamily="34" charset="0"/>
                <a:cs typeface="Arial" charset="0"/>
                <a:sym typeface="Theinhardt Pan Medium"/>
              </a:rPr>
              <a:t>Ha a mennyiség és az érték is eltér, csak a </a:t>
            </a:r>
            <a:r>
              <a:rPr lang="hu-HU" sz="1200" kern="0" dirty="0" err="1">
                <a:solidFill>
                  <a:schemeClr val="tx1">
                    <a:lumMod val="65000"/>
                    <a:lumOff val="35000"/>
                  </a:schemeClr>
                </a:solidFill>
                <a:latin typeface="Century Gothic" panose="020B0502020202020204" pitchFamily="34" charset="0"/>
                <a:cs typeface="Arial" charset="0"/>
                <a:sym typeface="Theinhardt Pan Medium"/>
              </a:rPr>
              <a:t>mennyiségbeli</a:t>
            </a:r>
            <a:r>
              <a:rPr lang="hu-HU" sz="1200" kern="0" dirty="0">
                <a:solidFill>
                  <a:schemeClr val="tx1">
                    <a:lumMod val="65000"/>
                    <a:lumOff val="35000"/>
                  </a:schemeClr>
                </a:solidFill>
                <a:latin typeface="Century Gothic" panose="020B0502020202020204" pitchFamily="34" charset="0"/>
                <a:cs typeface="Arial" charset="0"/>
                <a:sym typeface="Theinhardt Pan Medium"/>
              </a:rPr>
              <a:t> eltérés szankcionálható.</a:t>
            </a:r>
          </a:p>
          <a:p>
            <a:pPr>
              <a:spcBef>
                <a:spcPts val="300"/>
              </a:spcBef>
              <a:spcAft>
                <a:spcPts val="300"/>
              </a:spcAft>
            </a:pPr>
            <a:r>
              <a:rPr lang="hu-HU" sz="1200" b="1" cap="all" dirty="0">
                <a:solidFill>
                  <a:schemeClr val="accent6">
                    <a:lumMod val="75000"/>
                  </a:schemeClr>
                </a:solidFill>
                <a:latin typeface="Century Gothic" panose="020B0502020202020204" pitchFamily="34" charset="0"/>
                <a:cs typeface="Arial" charset="0"/>
                <a:sym typeface="Theinhardt Pan Medium"/>
              </a:rPr>
              <a:t>Egyéb , </a:t>
            </a:r>
            <a:r>
              <a:rPr lang="hu-HU" sz="1200" b="1" cap="all" dirty="0" err="1">
                <a:solidFill>
                  <a:schemeClr val="accent6">
                    <a:lumMod val="75000"/>
                  </a:schemeClr>
                </a:solidFill>
                <a:latin typeface="Century Gothic" panose="020B0502020202020204" pitchFamily="34" charset="0"/>
                <a:cs typeface="Arial" charset="0"/>
                <a:sym typeface="Theinhardt Pan Medium"/>
              </a:rPr>
              <a:t>mennyiségbeli</a:t>
            </a:r>
            <a:r>
              <a:rPr lang="hu-HU" sz="1200" b="1" cap="all" dirty="0">
                <a:solidFill>
                  <a:schemeClr val="accent6">
                    <a:lumMod val="75000"/>
                  </a:schemeClr>
                </a:solidFill>
                <a:latin typeface="Century Gothic" panose="020B0502020202020204" pitchFamily="34" charset="0"/>
                <a:cs typeface="Arial" charset="0"/>
                <a:sym typeface="Theinhardt Pan Medium"/>
              </a:rPr>
              <a:t> vagy </a:t>
            </a:r>
            <a:r>
              <a:rPr lang="hu-HU" sz="1200" b="1" cap="all" dirty="0" err="1">
                <a:solidFill>
                  <a:schemeClr val="accent6">
                    <a:lumMod val="75000"/>
                  </a:schemeClr>
                </a:solidFill>
                <a:latin typeface="Century Gothic" panose="020B0502020202020204" pitchFamily="34" charset="0"/>
                <a:cs typeface="Arial" charset="0"/>
                <a:sym typeface="Theinhardt Pan Medium"/>
              </a:rPr>
              <a:t>értékbeli</a:t>
            </a:r>
            <a:r>
              <a:rPr lang="hu-HU" sz="1200" b="1" cap="all" dirty="0">
                <a:solidFill>
                  <a:schemeClr val="accent6">
                    <a:lumMod val="75000"/>
                  </a:schemeClr>
                </a:solidFill>
                <a:latin typeface="Century Gothic" panose="020B0502020202020204" pitchFamily="34" charset="0"/>
                <a:cs typeface="Arial" charset="0"/>
                <a:sym typeface="Theinhardt Pan Medium"/>
              </a:rPr>
              <a:t> eltérést nem okozó mulasztás</a:t>
            </a:r>
          </a:p>
          <a:p>
            <a:r>
              <a:rPr lang="hu-HU" sz="1200" dirty="0">
                <a:solidFill>
                  <a:schemeClr val="tx1">
                    <a:lumMod val="65000"/>
                    <a:lumOff val="35000"/>
                  </a:schemeClr>
                </a:solidFill>
                <a:latin typeface="Century Gothic" panose="020B0502020202020204" pitchFamily="34" charset="0"/>
                <a:cs typeface="Arial" charset="0"/>
                <a:sym typeface="Theinhardt Pan Medium"/>
              </a:rPr>
              <a:t>Az általános szabályok szerinti (természetes személy esetén 200 ezer forintig, jogi személy esetén 500 ezer forintig terjedő) mulasztási bírság </a:t>
            </a:r>
          </a:p>
          <a:p>
            <a:r>
              <a:rPr lang="hu-HU" sz="1200" b="1" cap="all" dirty="0">
                <a:solidFill>
                  <a:schemeClr val="accent6">
                    <a:lumMod val="75000"/>
                  </a:schemeClr>
                </a:solidFill>
                <a:latin typeface="Century Gothic" panose="020B0502020202020204" pitchFamily="34" charset="0"/>
                <a:cs typeface="Arial" charset="0"/>
              </a:rPr>
              <a:t>Mulasztási bírság korlátlanul enyhíthető</a:t>
            </a:r>
          </a:p>
          <a:p>
            <a:r>
              <a:rPr lang="hu-HU" sz="1200" dirty="0">
                <a:solidFill>
                  <a:schemeClr val="tx1">
                    <a:lumMod val="65000"/>
                    <a:lumOff val="35000"/>
                  </a:schemeClr>
                </a:solidFill>
                <a:latin typeface="Century Gothic" panose="020B0502020202020204" pitchFamily="34" charset="0"/>
                <a:cs typeface="Arial" charset="0"/>
              </a:rPr>
              <a:t>ha az adózó úgy járt el, ahogy általában elvárható</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hu-HU" sz="1200" u="none" dirty="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hu-HU" sz="1200" u="none" dirty="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u="none" dirty="0">
                <a:solidFill>
                  <a:schemeClr val="tx1"/>
                </a:solidFill>
              </a:rPr>
              <a:t>2020. december 31-ig </a:t>
            </a:r>
            <a:r>
              <a:rPr lang="hu-HU" sz="1200" dirty="0">
                <a:solidFill>
                  <a:schemeClr val="tx1"/>
                </a:solidFill>
              </a:rPr>
              <a:t>az Art. 226.</a:t>
            </a:r>
            <a:r>
              <a:rPr lang="hu-HU" sz="1200" baseline="0" dirty="0">
                <a:solidFill>
                  <a:schemeClr val="tx1"/>
                </a:solidFill>
              </a:rPr>
              <a:t> § </a:t>
            </a:r>
            <a:r>
              <a:rPr lang="hu-HU" sz="1200" baseline="0" dirty="0" err="1">
                <a:solidFill>
                  <a:schemeClr val="tx1"/>
                </a:solidFill>
              </a:rPr>
              <a:t>nevesíti</a:t>
            </a:r>
            <a:r>
              <a:rPr lang="hu-HU" sz="1200" baseline="0" dirty="0">
                <a:solidFill>
                  <a:schemeClr val="tx1"/>
                </a:solidFill>
              </a:rPr>
              <a:t> a </a:t>
            </a:r>
            <a:r>
              <a:rPr lang="hu-HU" dirty="0">
                <a:effectLst/>
              </a:rPr>
              <a:t>bejelentési kötelezettség hibás, valótlan vagy hiányos teljesítését</a:t>
            </a:r>
            <a:r>
              <a:rPr lang="hu-HU" baseline="0" dirty="0">
                <a:effectLst/>
              </a:rPr>
              <a:t>, valamint a bejelentés elmulasztását, melyhez az áru értékének 40%-</a:t>
            </a:r>
            <a:r>
              <a:rPr lang="hu-HU" baseline="0" dirty="0" err="1">
                <a:effectLst/>
              </a:rPr>
              <a:t>ig</a:t>
            </a:r>
            <a:r>
              <a:rPr lang="hu-HU" baseline="0" dirty="0">
                <a:effectLst/>
              </a:rPr>
              <a:t> terjedő bírság kiszabását rendeli a törvénysértő cselekményhez. Az Art. módosítása a konkrét </a:t>
            </a:r>
            <a:r>
              <a:rPr lang="hu-HU" baseline="0" dirty="0" err="1">
                <a:effectLst/>
              </a:rPr>
              <a:t>nevesítést</a:t>
            </a:r>
            <a:r>
              <a:rPr lang="hu-HU" baseline="0" dirty="0">
                <a:effectLst/>
              </a:rPr>
              <a:t> megszünteti, csak a bejelentés elmulasztása, valamint a helytelen mennyiség és helytelen érték bevallása esetén hagyja meg a 40%-</a:t>
            </a:r>
            <a:r>
              <a:rPr lang="hu-HU" baseline="0" dirty="0" err="1">
                <a:effectLst/>
              </a:rPr>
              <a:t>ig</a:t>
            </a:r>
            <a:r>
              <a:rPr lang="hu-HU" baseline="0" dirty="0">
                <a:effectLst/>
              </a:rPr>
              <a:t> terjedő bírságot úgy, hogy az alapot áru érték helyett adó nélküli értékben határozza meg.</a:t>
            </a:r>
          </a:p>
          <a:p>
            <a:pPr marL="0" marR="0" lvl="0" indent="0" algn="just" defTabSz="914400" rtl="0" eaLnBrk="1" fontAlgn="auto" latinLnBrk="0" hangingPunct="1">
              <a:lnSpc>
                <a:spcPct val="100000"/>
              </a:lnSpc>
              <a:spcBef>
                <a:spcPts val="0"/>
              </a:spcBef>
              <a:spcAft>
                <a:spcPts val="0"/>
              </a:spcAft>
              <a:buClrTx/>
              <a:buSzTx/>
              <a:buFontTx/>
              <a:buNone/>
              <a:tabLst/>
              <a:defRPr/>
            </a:pPr>
            <a:r>
              <a:rPr lang="hu-HU" baseline="0" dirty="0">
                <a:effectLst/>
              </a:rPr>
              <a:t>Egyéb nem megfelelő adattartalommal történő bejelentés esetén az Art. 220. § (1) bekezdés szerinti általános bírságszabály alkalmazását írja elő. </a:t>
            </a:r>
            <a:r>
              <a:rPr lang="hu-HU" sz="1200" b="1" dirty="0">
                <a:effectLst/>
              </a:rPr>
              <a:t>A bírságalap tekintetében a NAV</a:t>
            </a:r>
            <a:r>
              <a:rPr lang="hu-HU" sz="1200" b="1" baseline="0" dirty="0">
                <a:effectLst/>
              </a:rPr>
              <a:t> a jogszabályváltozást megelőzően, tehát jelenleg is az adó nélküli ellenértéket veszi alapul, mivel a bejelentés során az adó nélküli értéket kell feltüntetni. A jogszabályváltozás az adóhatósági gyakorlatot ülteti át az Art-be.</a:t>
            </a:r>
          </a:p>
          <a:p>
            <a:pPr marL="0" indent="0" algn="just">
              <a:buNone/>
            </a:pPr>
            <a:endParaRPr lang="hu-HU" sz="1200" dirty="0">
              <a:solidFill>
                <a:schemeClr val="tx1"/>
              </a:solidFill>
            </a:endParaRPr>
          </a:p>
          <a:p>
            <a:r>
              <a:rPr lang="hu-HU" sz="1200" b="1" dirty="0">
                <a:effectLst/>
              </a:rPr>
              <a:t>NEM VÁLTOZIK:</a:t>
            </a:r>
            <a:r>
              <a:rPr lang="hu-HU" sz="1200" b="1" baseline="0" dirty="0">
                <a:effectLst/>
              </a:rPr>
              <a:t> </a:t>
            </a:r>
            <a:r>
              <a:rPr lang="hu-HU" sz="1200" b="1" dirty="0">
                <a:effectLst/>
              </a:rPr>
              <a:t>Art. 220. §</a:t>
            </a:r>
            <a:r>
              <a:rPr lang="hu-HU" sz="1200" dirty="0">
                <a:effectLst/>
              </a:rPr>
              <a:t> </a:t>
            </a:r>
            <a:r>
              <a:rPr lang="hu-HU" sz="1200" i="1" dirty="0">
                <a:effectLst/>
              </a:rPr>
              <a:t>[Általános bírságszabály]</a:t>
            </a:r>
            <a:endParaRPr lang="hu-HU" sz="1200" dirty="0">
              <a:effectLst/>
            </a:endParaRPr>
          </a:p>
          <a:p>
            <a:r>
              <a:rPr lang="hu-HU" sz="1200" dirty="0">
                <a:effectLst/>
              </a:rPr>
              <a:t>(1) Ha jogszabály eltérően nem rendelkezik, az adóhatóság az e törvényben, adókötelezettséget előíró törvényben, illetve e törvények felhatalmazásán alapuló más jogszabályban megállapított kötelezettségnek a megszegése miatt a természetes személy adózót kettőszázezer forintig, nem természetes személy adózót ötszázezer forintig terjedő mulasztási bírsággal sújthatja.</a:t>
            </a:r>
          </a:p>
          <a:p>
            <a:r>
              <a:rPr lang="hu-HU" sz="1200" dirty="0">
                <a:effectLst/>
              </a:rPr>
              <a:t>(2) A kötelezettség megszegésének minősül </a:t>
            </a:r>
            <a:r>
              <a:rPr lang="hu-HU" sz="1200" b="1" dirty="0">
                <a:effectLst/>
              </a:rPr>
              <a:t>a kötelezettség hibás, hiányos, valótlan adattartalommal történő, vagy késedelmes teljesítése, illetve teljesítésének elmulasztása</a:t>
            </a:r>
            <a:r>
              <a:rPr lang="hu-HU" sz="1200" dirty="0">
                <a:effectLst/>
              </a:rPr>
              <a:t>.</a:t>
            </a:r>
          </a:p>
          <a:p>
            <a:pPr marL="0" indent="0">
              <a:spcBef>
                <a:spcPts val="0"/>
              </a:spcBef>
              <a:buNone/>
            </a:pPr>
            <a:endParaRPr lang="hu-HU" sz="1200" dirty="0">
              <a:solidFill>
                <a:schemeClr val="tx1"/>
              </a:solidFill>
            </a:endParaRPr>
          </a:p>
          <a:p>
            <a:pPr marL="0" indent="0" algn="just">
              <a:spcBef>
                <a:spcPts val="0"/>
              </a:spcBef>
              <a:buNone/>
            </a:pPr>
            <a:r>
              <a:rPr lang="hu-HU" sz="1200" u="sng" dirty="0">
                <a:solidFill>
                  <a:schemeClr val="tx1"/>
                </a:solidFill>
              </a:rPr>
              <a:t>Jelenleg</a:t>
            </a:r>
            <a:r>
              <a:rPr lang="hu-HU" sz="1200" u="sng" baseline="0" dirty="0">
                <a:solidFill>
                  <a:schemeClr val="tx1"/>
                </a:solidFill>
              </a:rPr>
              <a:t> hatályos szabályozás:</a:t>
            </a:r>
            <a:endParaRPr lang="hu-HU" sz="1200" u="sng" dirty="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hu-HU" sz="1200" b="1" dirty="0">
                <a:solidFill>
                  <a:schemeClr val="tx1"/>
                </a:solidFill>
              </a:rPr>
              <a:t>Art. 226. § </a:t>
            </a:r>
            <a:r>
              <a:rPr lang="hu-HU" sz="1050" b="0" i="1" kern="1200" dirty="0">
                <a:solidFill>
                  <a:schemeClr val="tx1"/>
                </a:solidFill>
                <a:effectLst/>
                <a:latin typeface="+mn-lt"/>
                <a:ea typeface="+mn-ea"/>
                <a:cs typeface="+mn-cs"/>
              </a:rPr>
              <a:t>[Igazolatlan eredetű áru forgalmazása és EKAER bejelentési kötelezettség nem előírásszerű teljesítése]</a:t>
            </a:r>
            <a:endParaRPr lang="hu-HU" sz="1050" b="1" dirty="0">
              <a:solidFill>
                <a:schemeClr val="tx1"/>
              </a:solidFill>
            </a:endParaRPr>
          </a:p>
          <a:p>
            <a:pPr marL="0" indent="0" algn="just">
              <a:buNone/>
            </a:pPr>
            <a:r>
              <a:rPr lang="hu-HU" sz="1100" dirty="0">
                <a:solidFill>
                  <a:schemeClr val="tx1"/>
                </a:solidFill>
              </a:rPr>
              <a:t>(2) Ha az adózó</a:t>
            </a:r>
          </a:p>
          <a:p>
            <a:pPr marL="0" indent="0" algn="just">
              <a:buNone/>
            </a:pPr>
            <a:r>
              <a:rPr lang="hu-HU" sz="1100" i="1" dirty="0">
                <a:solidFill>
                  <a:schemeClr val="tx1"/>
                </a:solidFill>
              </a:rPr>
              <a:t>a)</a:t>
            </a:r>
            <a:r>
              <a:rPr lang="hu-HU" sz="1100" dirty="0">
                <a:solidFill>
                  <a:schemeClr val="tx1"/>
                </a:solidFill>
              </a:rPr>
              <a:t> a fuvarozott termék vagy annak egy része tekintetében </a:t>
            </a:r>
            <a:r>
              <a:rPr lang="hu-HU" sz="1100" b="1" dirty="0">
                <a:solidFill>
                  <a:schemeClr val="tx1"/>
                </a:solidFill>
              </a:rPr>
              <a:t>nem tett eleget EKAER bejelentési kötelezettségének</a:t>
            </a:r>
            <a:r>
              <a:rPr lang="hu-HU" sz="1100" dirty="0">
                <a:solidFill>
                  <a:schemeClr val="tx1"/>
                </a:solidFill>
              </a:rPr>
              <a:t>, vagy</a:t>
            </a:r>
          </a:p>
          <a:p>
            <a:pPr marL="0" indent="0" algn="just">
              <a:buNone/>
            </a:pPr>
            <a:r>
              <a:rPr lang="hu-HU" sz="1100" i="1" dirty="0">
                <a:solidFill>
                  <a:schemeClr val="tx1"/>
                </a:solidFill>
              </a:rPr>
              <a:t>b)</a:t>
            </a:r>
            <a:r>
              <a:rPr lang="hu-HU" sz="1100" dirty="0">
                <a:solidFill>
                  <a:schemeClr val="tx1"/>
                </a:solidFill>
              </a:rPr>
              <a:t> a bejelentési kötelezettségét </a:t>
            </a:r>
            <a:r>
              <a:rPr lang="hu-HU" sz="1100" b="1" dirty="0">
                <a:solidFill>
                  <a:schemeClr val="tx1"/>
                </a:solidFill>
              </a:rPr>
              <a:t>hibásan, valótlan adattartalommal vagy hiányosan teljesít</a:t>
            </a:r>
            <a:r>
              <a:rPr lang="hu-HU" sz="1100" dirty="0">
                <a:solidFill>
                  <a:schemeClr val="tx1"/>
                </a:solidFill>
              </a:rPr>
              <a:t>i, az állami adó- és vámhatóság az adózó terhére a be nem jelentett, illetve a hibásan, valótlan adattartalommal vagy hiányosan bejelentett </a:t>
            </a:r>
            <a:r>
              <a:rPr lang="hu-HU" sz="1100" b="1" dirty="0">
                <a:solidFill>
                  <a:schemeClr val="tx1"/>
                </a:solidFill>
              </a:rPr>
              <a:t>áru értékének negyven százalékáig</a:t>
            </a:r>
            <a:r>
              <a:rPr lang="hu-HU" sz="1100" dirty="0">
                <a:solidFill>
                  <a:schemeClr val="tx1"/>
                </a:solidFill>
              </a:rPr>
              <a:t> terjedő mulasztási bírságot szabhat ki.</a:t>
            </a:r>
          </a:p>
          <a:p>
            <a:pPr marL="0" indent="0" algn="just">
              <a:buNone/>
            </a:pPr>
            <a:r>
              <a:rPr lang="hu-HU" sz="1200" b="0" i="0" kern="1200" dirty="0">
                <a:solidFill>
                  <a:schemeClr val="tx1"/>
                </a:solidFill>
                <a:effectLst/>
                <a:latin typeface="+mn-lt"/>
                <a:ea typeface="+mn-ea"/>
                <a:cs typeface="+mn-cs"/>
              </a:rPr>
              <a:t>(3) Ha az állami adó- és vámhatóság az ellenőrzése során megállapítja, hogy az adózó az EKAER bejelentési kötelezettségét valótlan adattartalommal úgy teljesítette, hogy </a:t>
            </a:r>
            <a:r>
              <a:rPr lang="hu-HU" sz="1200" b="1" i="0" kern="1200" dirty="0">
                <a:solidFill>
                  <a:schemeClr val="tx1"/>
                </a:solidFill>
                <a:effectLst/>
                <a:latin typeface="+mn-lt"/>
                <a:ea typeface="+mn-ea"/>
                <a:cs typeface="+mn-cs"/>
              </a:rPr>
              <a:t>a bejelentett termék mennyisége meghaladja a ténylegesen fuvarozott termék mennyiségét</a:t>
            </a:r>
            <a:r>
              <a:rPr lang="hu-HU" sz="1200" b="0" i="0" kern="1200" dirty="0">
                <a:solidFill>
                  <a:schemeClr val="tx1"/>
                </a:solidFill>
                <a:effectLst/>
                <a:latin typeface="+mn-lt"/>
                <a:ea typeface="+mn-ea"/>
                <a:cs typeface="+mn-cs"/>
              </a:rPr>
              <a:t>, akkor az adózó terhére </a:t>
            </a:r>
            <a:r>
              <a:rPr lang="hu-HU" sz="1200" b="1" i="0" kern="1200" dirty="0">
                <a:solidFill>
                  <a:schemeClr val="tx1"/>
                </a:solidFill>
                <a:effectLst/>
                <a:latin typeface="+mn-lt"/>
                <a:ea typeface="+mn-ea"/>
                <a:cs typeface="+mn-cs"/>
              </a:rPr>
              <a:t>a bejelentett, de ténylegesen nem fuvarozott áru értékének 40 százalékáig </a:t>
            </a:r>
            <a:r>
              <a:rPr lang="hu-HU" sz="1200" b="0" i="0" kern="1200" dirty="0">
                <a:solidFill>
                  <a:schemeClr val="tx1"/>
                </a:solidFill>
                <a:effectLst/>
                <a:latin typeface="+mn-lt"/>
                <a:ea typeface="+mn-ea"/>
                <a:cs typeface="+mn-cs"/>
              </a:rPr>
              <a:t>terjedő mulasztási bírságot szabhat ki.</a:t>
            </a:r>
            <a:endParaRPr lang="hu-HU" sz="1100" dirty="0">
              <a:solidFill>
                <a:schemeClr val="tx1"/>
              </a:solidFill>
            </a:endParaRPr>
          </a:p>
          <a:p>
            <a:pPr marL="0" lvl="0" indent="0" algn="l" rtl="0">
              <a:spcBef>
                <a:spcPts val="0"/>
              </a:spcBef>
              <a:spcAft>
                <a:spcPts val="0"/>
              </a:spcAft>
              <a:buNone/>
            </a:pPr>
            <a:endParaRPr lang="hu-HU" dirty="0"/>
          </a:p>
          <a:p>
            <a:pPr marL="0" lvl="0" indent="0" algn="l" rtl="0">
              <a:spcBef>
                <a:spcPts val="0"/>
              </a:spcBef>
              <a:spcAft>
                <a:spcPts val="0"/>
              </a:spcAft>
              <a:buNone/>
            </a:pPr>
            <a:endParaRPr lang="hu-HU" dirty="0"/>
          </a:p>
          <a:p>
            <a:pPr marL="0" lvl="0" indent="0" algn="l" rtl="0">
              <a:spcBef>
                <a:spcPts val="0"/>
              </a:spcBef>
              <a:spcAft>
                <a:spcPts val="0"/>
              </a:spcAft>
              <a:buNone/>
            </a:pPr>
            <a:r>
              <a:rPr lang="hu-HU" u="sng" dirty="0"/>
              <a:t>2021.</a:t>
            </a:r>
            <a:r>
              <a:rPr lang="hu-HU" u="sng" baseline="0" dirty="0"/>
              <a:t> január 1-jén hatályba lépő jogszabály:</a:t>
            </a:r>
            <a:endParaRPr lang="hu-HU" u="sng" dirty="0"/>
          </a:p>
          <a:p>
            <a:pPr marL="0" marR="0" lvl="0" indent="0" algn="l" defTabSz="914400" rtl="0" eaLnBrk="1" fontAlgn="auto" latinLnBrk="0" hangingPunct="1">
              <a:lnSpc>
                <a:spcPct val="100000"/>
              </a:lnSpc>
              <a:spcBef>
                <a:spcPts val="0"/>
              </a:spcBef>
              <a:spcAft>
                <a:spcPts val="0"/>
              </a:spcAft>
              <a:buClrTx/>
              <a:buSzTx/>
              <a:buFontTx/>
              <a:buNone/>
              <a:tabLst/>
              <a:defRPr/>
            </a:pPr>
            <a:r>
              <a:rPr lang="hu-HU" sz="1200" b="1" dirty="0">
                <a:solidFill>
                  <a:schemeClr val="tx1"/>
                </a:solidFill>
              </a:rPr>
              <a:t>Art. 226. § </a:t>
            </a:r>
            <a:r>
              <a:rPr lang="hu-HU" sz="1200" b="0" i="1" kern="1200" dirty="0">
                <a:solidFill>
                  <a:schemeClr val="tx1"/>
                </a:solidFill>
                <a:effectLst/>
                <a:latin typeface="+mn-lt"/>
                <a:ea typeface="+mn-ea"/>
                <a:cs typeface="+mn-cs"/>
              </a:rPr>
              <a:t>[Igazolatlan eredetű áru forgalmazása és EKAER bejelentési kötelezettség nem előírásszerű teljesítése]</a:t>
            </a:r>
          </a:p>
          <a:p>
            <a:pPr>
              <a:lnSpc>
                <a:spcPct val="100000"/>
              </a:lnSpc>
            </a:pPr>
            <a:r>
              <a:rPr lang="hu-HU" sz="1200" b="0" i="0" kern="1200" dirty="0">
                <a:solidFill>
                  <a:schemeClr val="tx1"/>
                </a:solidFill>
                <a:effectLst/>
                <a:latin typeface="+mn-lt"/>
                <a:ea typeface="+mn-ea"/>
                <a:cs typeface="+mn-cs"/>
              </a:rPr>
              <a:t>(2) Ha az adózó egy termékegységbe tartozó fuvarozott termék tekintetében </a:t>
            </a:r>
            <a:r>
              <a:rPr lang="hu-HU" sz="1200" b="1" i="0" kern="1200" dirty="0">
                <a:solidFill>
                  <a:schemeClr val="tx1"/>
                </a:solidFill>
                <a:effectLst/>
                <a:latin typeface="+mn-lt"/>
                <a:ea typeface="+mn-ea"/>
                <a:cs typeface="+mn-cs"/>
              </a:rPr>
              <a:t>nem tett eleget EKAER bejelentési kötelezettségének</a:t>
            </a:r>
            <a:r>
              <a:rPr lang="hu-HU" sz="1200" b="0" i="0" kern="1200" dirty="0">
                <a:solidFill>
                  <a:schemeClr val="tx1"/>
                </a:solidFill>
                <a:effectLst/>
                <a:latin typeface="+mn-lt"/>
                <a:ea typeface="+mn-ea"/>
                <a:cs typeface="+mn-cs"/>
              </a:rPr>
              <a:t>, az állami adó- és vámhatóság az adózó </a:t>
            </a:r>
            <a:r>
              <a:rPr lang="hu-HU" sz="1200" b="1" i="0" kern="1200" dirty="0">
                <a:solidFill>
                  <a:schemeClr val="tx1"/>
                </a:solidFill>
                <a:effectLst/>
                <a:latin typeface="+mn-lt"/>
                <a:ea typeface="+mn-ea"/>
                <a:cs typeface="+mn-cs"/>
              </a:rPr>
              <a:t>terhére a be nem jelentett áru adó nélküli értékének negyven százalékáig </a:t>
            </a:r>
            <a:r>
              <a:rPr lang="hu-HU" sz="1200" b="0" i="0" kern="1200" dirty="0">
                <a:solidFill>
                  <a:schemeClr val="tx1"/>
                </a:solidFill>
                <a:effectLst/>
                <a:latin typeface="+mn-lt"/>
                <a:ea typeface="+mn-ea"/>
                <a:cs typeface="+mn-cs"/>
              </a:rPr>
              <a:t>terjedő mulasztási bírságot szabhat ki.</a:t>
            </a:r>
          </a:p>
          <a:p>
            <a:pPr>
              <a:lnSpc>
                <a:spcPct val="100000"/>
              </a:lnSpc>
            </a:pPr>
            <a:r>
              <a:rPr lang="hu-HU" sz="1200" b="0" i="0" kern="1200" dirty="0">
                <a:solidFill>
                  <a:schemeClr val="tx1"/>
                </a:solidFill>
                <a:effectLst/>
                <a:latin typeface="+mn-lt"/>
                <a:ea typeface="+mn-ea"/>
                <a:cs typeface="+mn-cs"/>
              </a:rPr>
              <a:t>(3) Ha az adózó egy termékegységbe tartozó fuvarozott termék tekintetében az EKAER bejelentési kötelezettségét úgy teljesítette, hogy </a:t>
            </a:r>
            <a:r>
              <a:rPr lang="hu-HU" sz="1200" b="1" i="0" kern="1200" dirty="0">
                <a:solidFill>
                  <a:schemeClr val="tx1"/>
                </a:solidFill>
                <a:effectLst/>
                <a:latin typeface="+mn-lt"/>
                <a:ea typeface="+mn-ea"/>
                <a:cs typeface="+mn-cs"/>
              </a:rPr>
              <a:t>a bejelentett termék mennyisége eltér a ténylegesen fuvarozott termék mennyiségétől</a:t>
            </a:r>
            <a:r>
              <a:rPr lang="hu-HU" sz="1200" b="0" i="0" kern="1200" dirty="0">
                <a:solidFill>
                  <a:schemeClr val="tx1"/>
                </a:solidFill>
                <a:effectLst/>
                <a:latin typeface="+mn-lt"/>
                <a:ea typeface="+mn-ea"/>
                <a:cs typeface="+mn-cs"/>
              </a:rPr>
              <a:t>, akkor a termék </a:t>
            </a:r>
            <a:r>
              <a:rPr lang="hu-HU" sz="1200" b="1" i="0" kern="1200" dirty="0">
                <a:solidFill>
                  <a:schemeClr val="tx1"/>
                </a:solidFill>
                <a:effectLst/>
                <a:latin typeface="+mn-lt"/>
                <a:ea typeface="+mn-ea"/>
                <a:cs typeface="+mn-cs"/>
              </a:rPr>
              <a:t>be nem jelentett mennyisége adó nélküli értékének, illetve a bejelentett, de ténylegesen nem fuvarozott termék adó nélküli értékének negyven százalékáig</a:t>
            </a:r>
            <a:r>
              <a:rPr lang="hu-HU" sz="1200" b="0" i="0" kern="1200" dirty="0">
                <a:solidFill>
                  <a:schemeClr val="tx1"/>
                </a:solidFill>
                <a:effectLst/>
                <a:latin typeface="+mn-lt"/>
                <a:ea typeface="+mn-ea"/>
                <a:cs typeface="+mn-cs"/>
              </a:rPr>
              <a:t> terjedő mulasztási bírság szabható ki.</a:t>
            </a:r>
          </a:p>
          <a:p>
            <a:pPr>
              <a:lnSpc>
                <a:spcPct val="100000"/>
              </a:lnSpc>
            </a:pPr>
            <a:r>
              <a:rPr lang="hu-HU" sz="1200" b="0" i="0" kern="1200" dirty="0">
                <a:solidFill>
                  <a:schemeClr val="tx1"/>
                </a:solidFill>
                <a:effectLst/>
                <a:latin typeface="+mn-lt"/>
                <a:ea typeface="+mn-ea"/>
                <a:cs typeface="+mn-cs"/>
              </a:rPr>
              <a:t>(4) Ha az adózó egy termékegységbe tartozó fuvarozott termék tekintetében az EKAER bejelentési kötelezettségét úgy teljesítette, hogy a fuvarozott </a:t>
            </a:r>
            <a:r>
              <a:rPr lang="hu-HU" sz="1200" b="1" i="0" kern="1200" dirty="0">
                <a:solidFill>
                  <a:schemeClr val="tx1"/>
                </a:solidFill>
                <a:effectLst/>
                <a:latin typeface="+mn-lt"/>
                <a:ea typeface="+mn-ea"/>
                <a:cs typeface="+mn-cs"/>
              </a:rPr>
              <a:t>termék bejelentett értéke eltér a tényleges adó nélküli értékétől</a:t>
            </a:r>
            <a:r>
              <a:rPr lang="hu-HU" sz="1200" b="0" i="0" kern="1200" dirty="0">
                <a:solidFill>
                  <a:schemeClr val="tx1"/>
                </a:solidFill>
                <a:effectLst/>
                <a:latin typeface="+mn-lt"/>
                <a:ea typeface="+mn-ea"/>
                <a:cs typeface="+mn-cs"/>
              </a:rPr>
              <a:t>, akkor a </a:t>
            </a:r>
            <a:r>
              <a:rPr lang="hu-HU" sz="1200" b="1" i="0" kern="1200" dirty="0">
                <a:solidFill>
                  <a:schemeClr val="tx1"/>
                </a:solidFill>
                <a:effectLst/>
                <a:latin typeface="+mn-lt"/>
                <a:ea typeface="+mn-ea"/>
                <a:cs typeface="+mn-cs"/>
              </a:rPr>
              <a:t>bejelentett termékérték és a tényleges adó nélküli termékérték különbözete után negyven százalékig </a:t>
            </a:r>
            <a:r>
              <a:rPr lang="hu-HU" sz="1200" b="0" i="0" kern="1200" dirty="0">
                <a:solidFill>
                  <a:schemeClr val="tx1"/>
                </a:solidFill>
                <a:effectLst/>
                <a:latin typeface="+mn-lt"/>
                <a:ea typeface="+mn-ea"/>
                <a:cs typeface="+mn-cs"/>
              </a:rPr>
              <a:t>terjedő mulasztási bírság szabható ki, feltéve, hogy az adózóval szemben a (3) bekezdés szerint mulasztási bírság kiszabásának nincs helye.</a:t>
            </a:r>
          </a:p>
          <a:p>
            <a:pPr>
              <a:lnSpc>
                <a:spcPct val="100000"/>
              </a:lnSpc>
            </a:pPr>
            <a:r>
              <a:rPr lang="hu-HU" sz="1200" b="0" i="0" kern="1200" dirty="0">
                <a:solidFill>
                  <a:schemeClr val="tx1"/>
                </a:solidFill>
                <a:effectLst/>
                <a:latin typeface="+mn-lt"/>
                <a:ea typeface="+mn-ea"/>
                <a:cs typeface="+mn-cs"/>
              </a:rPr>
              <a:t>(5) Ha az adózó - kivéve a termék mennyiségére, illetve értékére vonatkozó bejelentési kötelezettség (3) és (4) bekezdés szerinti megsértését - egy termékegység tekintetében az EKAER </a:t>
            </a:r>
            <a:r>
              <a:rPr lang="hu-HU" sz="1200" b="1" i="0" kern="1200" dirty="0">
                <a:solidFill>
                  <a:schemeClr val="tx1"/>
                </a:solidFill>
                <a:effectLst/>
                <a:latin typeface="+mn-lt"/>
                <a:ea typeface="+mn-ea"/>
                <a:cs typeface="+mn-cs"/>
              </a:rPr>
              <a:t>bejelentési kötelezettségét nem a jogszabálynak megfelelő adattartalommal teljesíti</a:t>
            </a:r>
            <a:r>
              <a:rPr lang="hu-HU" sz="1200" b="0" i="0" kern="1200" dirty="0">
                <a:solidFill>
                  <a:schemeClr val="tx1"/>
                </a:solidFill>
                <a:effectLst/>
                <a:latin typeface="+mn-lt"/>
                <a:ea typeface="+mn-ea"/>
                <a:cs typeface="+mn-cs"/>
              </a:rPr>
              <a:t>, az állami adó- és vámhatóság a </a:t>
            </a:r>
            <a:r>
              <a:rPr lang="hu-HU" sz="1200" b="1" i="0" kern="1200" dirty="0">
                <a:solidFill>
                  <a:schemeClr val="tx1"/>
                </a:solidFill>
                <a:effectLst/>
                <a:latin typeface="+mn-lt"/>
                <a:ea typeface="+mn-ea"/>
                <a:cs typeface="+mn-cs"/>
              </a:rPr>
              <a:t>220. § (1) bekezdésében foglaltak szerint </a:t>
            </a:r>
            <a:r>
              <a:rPr lang="hu-HU" sz="1200" b="0" i="0" kern="1200" dirty="0">
                <a:solidFill>
                  <a:schemeClr val="tx1"/>
                </a:solidFill>
                <a:effectLst/>
                <a:latin typeface="+mn-lt"/>
                <a:ea typeface="+mn-ea"/>
                <a:cs typeface="+mn-cs"/>
              </a:rPr>
              <a:t>jár el.</a:t>
            </a:r>
            <a:endParaRPr lang="hu-HU" sz="1200" kern="0" dirty="0">
              <a:solidFill>
                <a:schemeClr val="tx1">
                  <a:lumMod val="65000"/>
                  <a:lumOff val="35000"/>
                </a:schemeClr>
              </a:solidFill>
              <a:latin typeface="Century Gothic" panose="020B0502020202020204" pitchFamily="34" charset="0"/>
              <a:cs typeface="Arial" charset="0"/>
              <a:sym typeface="Theinhardt Pan Medium"/>
            </a:endParaRPr>
          </a:p>
          <a:p>
            <a:endParaRPr lang="hu-HU" sz="1200" dirty="0">
              <a:solidFill>
                <a:schemeClr val="tx1">
                  <a:lumMod val="65000"/>
                  <a:lumOff val="35000"/>
                </a:schemeClr>
              </a:solidFill>
              <a:latin typeface="Century Gothic" panose="020B0502020202020204" pitchFamily="34" charset="0"/>
              <a:cs typeface="Arial" charset="0"/>
              <a:sym typeface="Theinhardt Pan Medium"/>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hu-HU" dirty="0"/>
          </a:p>
          <a:p>
            <a:pPr marL="0" lvl="0" indent="0" algn="l" rtl="0">
              <a:spcBef>
                <a:spcPts val="0"/>
              </a:spcBef>
              <a:spcAft>
                <a:spcPts val="0"/>
              </a:spcAft>
              <a:buNone/>
            </a:pPr>
            <a:endParaRPr lang="hu-HU" dirty="0"/>
          </a:p>
        </p:txBody>
      </p:sp>
    </p:spTree>
    <p:extLst>
      <p:ext uri="{BB962C8B-B14F-4D97-AF65-F5344CB8AC3E}">
        <p14:creationId xmlns:p14="http://schemas.microsoft.com/office/powerpoint/2010/main" val="18844657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29</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5467003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30</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20022598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31</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5177034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3EB51EE2-711C-4DF8-97A4-9C3068F6E095}" type="slidenum">
              <a:rPr lang="hu-HU" altLang="hu-HU">
                <a:solidFill>
                  <a:srgbClr val="000000"/>
                </a:solidFill>
              </a:rPr>
              <a:pPr algn="r" eaLnBrk="1" hangingPunct="1"/>
              <a:t>32</a:t>
            </a:fld>
            <a:endParaRPr lang="hu-HU" altLang="hu-HU">
              <a:solidFill>
                <a:srgbClr val="000000"/>
              </a:solidFill>
            </a:endParaRPr>
          </a:p>
        </p:txBody>
      </p:sp>
      <p:sp>
        <p:nvSpPr>
          <p:cNvPr id="68611" name="Rectangle 2"/>
          <p:cNvSpPr>
            <a:spLocks noGrp="1" noRot="1" noChangeAspect="1" noChangeArrowheads="1" noTextEdit="1"/>
          </p:cNvSpPr>
          <p:nvPr>
            <p:ph type="sldImg"/>
          </p:nvPr>
        </p:nvSpPr>
        <p:spPr>
          <a:ln/>
        </p:spPr>
      </p:sp>
      <p:sp>
        <p:nvSpPr>
          <p:cNvPr id="686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68613"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14680400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33</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3997766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34</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7059816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35</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4696669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36</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120701078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37</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21178848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38</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29149217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39</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292492156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40</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9296222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41</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32684696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42</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dirty="0" smtClean="0">
              <a:latin typeface="Gill Sans"/>
            </a:endParaRPr>
          </a:p>
        </p:txBody>
      </p:sp>
    </p:spTree>
    <p:extLst>
      <p:ext uri="{BB962C8B-B14F-4D97-AF65-F5344CB8AC3E}">
        <p14:creationId xmlns:p14="http://schemas.microsoft.com/office/powerpoint/2010/main" val="24598522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43</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408709584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44</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269531967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5626100" y="6456363"/>
            <a:ext cx="43005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nchor="b"/>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r" eaLnBrk="1" hangingPunct="1"/>
            <a:fld id="{5CC0ABE3-85AC-4000-A6CA-5C837D1A7E07}" type="slidenum">
              <a:rPr lang="hu-HU" altLang="hu-HU" sz="1200">
                <a:solidFill>
                  <a:schemeClr val="tx1"/>
                </a:solidFill>
              </a:rPr>
              <a:pPr algn="r" eaLnBrk="1" hangingPunct="1"/>
              <a:t>45</a:t>
            </a:fld>
            <a:endParaRPr lang="hu-HU" altLang="hu-HU" sz="1200">
              <a:solidFill>
                <a:schemeClr val="tx1"/>
              </a:solidFill>
            </a:endParaRPr>
          </a:p>
        </p:txBody>
      </p:sp>
      <p:sp>
        <p:nvSpPr>
          <p:cNvPr id="94211" name="Rectangle 2"/>
          <p:cNvSpPr>
            <a:spLocks noGrp="1" noRot="1" noChangeAspect="1" noChangeArrowheads="1" noTextEdit="1"/>
          </p:cNvSpPr>
          <p:nvPr>
            <p:ph type="sldImg"/>
          </p:nvPr>
        </p:nvSpPr>
        <p:spPr>
          <a:ln/>
        </p:spPr>
      </p:sp>
      <p:sp>
        <p:nvSpPr>
          <p:cNvPr id="94212"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endParaRPr lang="hu-HU" altLang="hu-HU" sz="1200">
              <a:solidFill>
                <a:schemeClr val="tx1"/>
              </a:solidFill>
            </a:endParaRPr>
          </a:p>
        </p:txBody>
      </p:sp>
      <p:sp>
        <p:nvSpPr>
          <p:cNvPr id="94213" name="Jegyzetek helye 1"/>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ltLang="hu-HU" smtClean="0">
              <a:latin typeface="Gill Sans"/>
            </a:endParaRPr>
          </a:p>
        </p:txBody>
      </p:sp>
    </p:spTree>
    <p:extLst>
      <p:ext uri="{BB962C8B-B14F-4D97-AF65-F5344CB8AC3E}">
        <p14:creationId xmlns:p14="http://schemas.microsoft.com/office/powerpoint/2010/main" val="325007481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42CD5FB7-6057-4524-8346-45302AABF20F}" type="slidenum">
              <a:rPr lang="hu-HU" altLang="hu-HU">
                <a:solidFill>
                  <a:srgbClr val="000000"/>
                </a:solidFill>
              </a:rPr>
              <a:pPr algn="r" eaLnBrk="1" hangingPunct="1"/>
              <a:t>46</a:t>
            </a:fld>
            <a:endParaRPr lang="hu-HU" altLang="hu-HU">
              <a:solidFill>
                <a:srgbClr val="000000"/>
              </a:solidFill>
            </a:endParaRPr>
          </a:p>
        </p:txBody>
      </p:sp>
      <p:sp>
        <p:nvSpPr>
          <p:cNvPr id="97283" name="Rectangle 2"/>
          <p:cNvSpPr>
            <a:spLocks noGrp="1" noRot="1" noChangeAspect="1" noChangeArrowheads="1" noTextEdit="1"/>
          </p:cNvSpPr>
          <p:nvPr>
            <p:ph type="sldImg"/>
          </p:nvPr>
        </p:nvSpPr>
        <p:spPr>
          <a:ln/>
        </p:spPr>
      </p:sp>
      <p:sp>
        <p:nvSpPr>
          <p:cNvPr id="97284"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97285"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309460977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42CD5FB7-6057-4524-8346-45302AABF20F}" type="slidenum">
              <a:rPr lang="hu-HU" altLang="hu-HU">
                <a:solidFill>
                  <a:srgbClr val="000000"/>
                </a:solidFill>
              </a:rPr>
              <a:pPr algn="r" eaLnBrk="1" hangingPunct="1"/>
              <a:t>47</a:t>
            </a:fld>
            <a:endParaRPr lang="hu-HU" altLang="hu-HU">
              <a:solidFill>
                <a:srgbClr val="000000"/>
              </a:solidFill>
            </a:endParaRPr>
          </a:p>
        </p:txBody>
      </p:sp>
      <p:sp>
        <p:nvSpPr>
          <p:cNvPr id="97283" name="Rectangle 2"/>
          <p:cNvSpPr>
            <a:spLocks noGrp="1" noRot="1" noChangeAspect="1" noChangeArrowheads="1" noTextEdit="1"/>
          </p:cNvSpPr>
          <p:nvPr>
            <p:ph type="sldImg"/>
          </p:nvPr>
        </p:nvSpPr>
        <p:spPr>
          <a:ln/>
        </p:spPr>
      </p:sp>
      <p:sp>
        <p:nvSpPr>
          <p:cNvPr id="97284"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97285"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244562453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42CD5FB7-6057-4524-8346-45302AABF20F}" type="slidenum">
              <a:rPr lang="hu-HU" altLang="hu-HU">
                <a:solidFill>
                  <a:srgbClr val="000000"/>
                </a:solidFill>
              </a:rPr>
              <a:pPr algn="r" eaLnBrk="1" hangingPunct="1"/>
              <a:t>48</a:t>
            </a:fld>
            <a:endParaRPr lang="hu-HU" altLang="hu-HU">
              <a:solidFill>
                <a:srgbClr val="000000"/>
              </a:solidFill>
            </a:endParaRPr>
          </a:p>
        </p:txBody>
      </p:sp>
      <p:sp>
        <p:nvSpPr>
          <p:cNvPr id="97283" name="Rectangle 2"/>
          <p:cNvSpPr>
            <a:spLocks noGrp="1" noRot="1" noChangeAspect="1" noChangeArrowheads="1" noTextEdit="1"/>
          </p:cNvSpPr>
          <p:nvPr>
            <p:ph type="sldImg"/>
          </p:nvPr>
        </p:nvSpPr>
        <p:spPr>
          <a:ln/>
        </p:spPr>
      </p:sp>
      <p:sp>
        <p:nvSpPr>
          <p:cNvPr id="97284"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97285"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14421522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42CD5FB7-6057-4524-8346-45302AABF20F}" type="slidenum">
              <a:rPr lang="hu-HU" altLang="hu-HU">
                <a:solidFill>
                  <a:srgbClr val="000000"/>
                </a:solidFill>
              </a:rPr>
              <a:pPr algn="r" eaLnBrk="1" hangingPunct="1"/>
              <a:t>49</a:t>
            </a:fld>
            <a:endParaRPr lang="hu-HU" altLang="hu-HU">
              <a:solidFill>
                <a:srgbClr val="000000"/>
              </a:solidFill>
            </a:endParaRPr>
          </a:p>
        </p:txBody>
      </p:sp>
      <p:sp>
        <p:nvSpPr>
          <p:cNvPr id="97283" name="Rectangle 2"/>
          <p:cNvSpPr>
            <a:spLocks noGrp="1" noRot="1" noChangeAspect="1" noChangeArrowheads="1" noTextEdit="1"/>
          </p:cNvSpPr>
          <p:nvPr>
            <p:ph type="sldImg"/>
          </p:nvPr>
        </p:nvSpPr>
        <p:spPr>
          <a:ln/>
        </p:spPr>
      </p:sp>
      <p:sp>
        <p:nvSpPr>
          <p:cNvPr id="97284" name="Jegyzetek helye 1"/>
          <p:cNvSpPr>
            <a:spLocks noGrp="1"/>
          </p:cNvSpPr>
          <p:nvPr/>
        </p:nvSpPr>
        <p:spPr bwMode="auto">
          <a:xfrm>
            <a:off x="992188" y="3230563"/>
            <a:ext cx="79438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6" tIns="46588" rIns="93176" bIns="46588"/>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endParaRPr lang="hu-HU" altLang="hu-HU">
              <a:solidFill>
                <a:srgbClr val="000000"/>
              </a:solidFill>
            </a:endParaRPr>
          </a:p>
        </p:txBody>
      </p:sp>
      <p:sp>
        <p:nvSpPr>
          <p:cNvPr id="97285" name="Jegyzetek helye 1"/>
          <p:cNvSpPr>
            <a:spLocks noGrp="1"/>
          </p:cNvSpPr>
          <p:nvPr>
            <p:ph type="body" idx="1"/>
          </p:nvPr>
        </p:nvSpPr>
        <p:spPr>
          <a:noFill/>
        </p:spPr>
        <p:txBody>
          <a:bodyPr/>
          <a:lstStyle/>
          <a:p>
            <a:r>
              <a:rPr lang="hu-HU" altLang="hu-HU" smtClean="0">
                <a:latin typeface="Gill Sans"/>
              </a:rPr>
              <a:t> </a:t>
            </a:r>
          </a:p>
        </p:txBody>
      </p:sp>
    </p:spTree>
    <p:extLst>
      <p:ext uri="{BB962C8B-B14F-4D97-AF65-F5344CB8AC3E}">
        <p14:creationId xmlns:p14="http://schemas.microsoft.com/office/powerpoint/2010/main" val="224182453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txBox="1">
            <a:spLocks noGrp="1" noChangeArrowheads="1"/>
          </p:cNvSpPr>
          <p:nvPr/>
        </p:nvSpPr>
        <p:spPr bwMode="auto">
          <a:xfrm>
            <a:off x="5624513" y="6456363"/>
            <a:ext cx="4302125"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3176" tIns="46588" rIns="93176" bIns="46588" anchor="b"/>
          <a:lstStyle>
            <a:lvl1pPr>
              <a:defRPr sz="1200">
                <a:solidFill>
                  <a:schemeClr val="tx1"/>
                </a:solidFill>
                <a:latin typeface="Gill Sans"/>
              </a:defRPr>
            </a:lvl1pPr>
            <a:lvl2pPr marL="742950" indent="-285750">
              <a:defRPr sz="1200">
                <a:solidFill>
                  <a:schemeClr val="tx1"/>
                </a:solidFill>
                <a:latin typeface="Gill Sans"/>
              </a:defRPr>
            </a:lvl2pPr>
            <a:lvl3pPr marL="1143000" indent="-228600">
              <a:defRPr sz="1200">
                <a:solidFill>
                  <a:schemeClr val="tx1"/>
                </a:solidFill>
                <a:latin typeface="Gill Sans"/>
              </a:defRPr>
            </a:lvl3pPr>
            <a:lvl4pPr marL="1600200" indent="-228600">
              <a:defRPr sz="1200">
                <a:solidFill>
                  <a:schemeClr val="tx1"/>
                </a:solidFill>
                <a:latin typeface="Gill Sans"/>
              </a:defRPr>
            </a:lvl4pPr>
            <a:lvl5pPr marL="2057400" indent="-228600">
              <a:defRPr sz="1200">
                <a:solidFill>
                  <a:schemeClr val="tx1"/>
                </a:solidFill>
                <a:latin typeface="Gill Sans"/>
              </a:defRPr>
            </a:lvl5pPr>
            <a:lvl6pPr marL="2514600" indent="-228600" eaLnBrk="0" fontAlgn="base" hangingPunct="0">
              <a:spcBef>
                <a:spcPct val="0"/>
              </a:spcBef>
              <a:spcAft>
                <a:spcPct val="0"/>
              </a:spcAft>
              <a:defRPr sz="1200">
                <a:solidFill>
                  <a:schemeClr val="tx1"/>
                </a:solidFill>
                <a:latin typeface="Gill Sans"/>
              </a:defRPr>
            </a:lvl6pPr>
            <a:lvl7pPr marL="2971800" indent="-228600" eaLnBrk="0" fontAlgn="base" hangingPunct="0">
              <a:spcBef>
                <a:spcPct val="0"/>
              </a:spcBef>
              <a:spcAft>
                <a:spcPct val="0"/>
              </a:spcAft>
              <a:defRPr sz="1200">
                <a:solidFill>
                  <a:schemeClr val="tx1"/>
                </a:solidFill>
                <a:latin typeface="Gill Sans"/>
              </a:defRPr>
            </a:lvl7pPr>
            <a:lvl8pPr marL="3429000" indent="-228600" eaLnBrk="0" fontAlgn="base" hangingPunct="0">
              <a:spcBef>
                <a:spcPct val="0"/>
              </a:spcBef>
              <a:spcAft>
                <a:spcPct val="0"/>
              </a:spcAft>
              <a:defRPr sz="1200">
                <a:solidFill>
                  <a:schemeClr val="tx1"/>
                </a:solidFill>
                <a:latin typeface="Gill Sans"/>
              </a:defRPr>
            </a:lvl8pPr>
            <a:lvl9pPr marL="3886200" indent="-228600" eaLnBrk="0" fontAlgn="base" hangingPunct="0">
              <a:spcBef>
                <a:spcPct val="0"/>
              </a:spcBef>
              <a:spcAft>
                <a:spcPct val="0"/>
              </a:spcAft>
              <a:defRPr sz="1200">
                <a:solidFill>
                  <a:schemeClr val="tx1"/>
                </a:solidFill>
                <a:latin typeface="Gill Sans"/>
              </a:defRPr>
            </a:lvl9pPr>
          </a:lstStyle>
          <a:p>
            <a:pPr algn="r" eaLnBrk="1" hangingPunct="1"/>
            <a:fld id="{EFA6C2A0-FD59-4102-8CC2-52F29FAD67C6}" type="slidenum">
              <a:rPr lang="hu-HU" altLang="hu-HU"/>
              <a:pPr algn="r" eaLnBrk="1" hangingPunct="1"/>
              <a:t>50</a:t>
            </a:fld>
            <a:endParaRPr lang="hu-HU" altLang="hu-HU"/>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p:spPr>
        <p:txBody>
          <a:bodyPr/>
          <a:lstStyle/>
          <a:p>
            <a:pPr marL="230188" indent="-230188"/>
            <a:endParaRPr lang="hu-HU" altLang="hu-HU" smtClean="0">
              <a:latin typeface="Gill Sans"/>
            </a:endParaRPr>
          </a:p>
        </p:txBody>
      </p:sp>
    </p:spTree>
    <p:extLst>
      <p:ext uri="{BB962C8B-B14F-4D97-AF65-F5344CB8AC3E}">
        <p14:creationId xmlns:p14="http://schemas.microsoft.com/office/powerpoint/2010/main" val="2592062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2988540967"/>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749727164"/>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378395474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990600" y="3924300"/>
            <a:ext cx="4013200" cy="889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3924300"/>
            <a:ext cx="4013200" cy="889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72059205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64766046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1100649506"/>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574121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42636153"/>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07183103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02493033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124700" y="1282700"/>
            <a:ext cx="2044700" cy="35306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990600" y="1282700"/>
            <a:ext cx="5981700" cy="35306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315027563"/>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1_Contents slide layout">
    <p:spTree>
      <p:nvGrpSpPr>
        <p:cNvPr id="1" name=""/>
        <p:cNvGrpSpPr/>
        <p:nvPr/>
      </p:nvGrpSpPr>
      <p:grpSpPr>
        <a:xfrm>
          <a:off x="0" y="0"/>
          <a:ext cx="0" cy="0"/>
          <a:chOff x="0" y="0"/>
          <a:chExt cx="0" cy="0"/>
        </a:xfrm>
      </p:grpSpPr>
      <p:sp>
        <p:nvSpPr>
          <p:cNvPr id="2" name="Picture Placeholder 10">
            <a:extLst>
              <a:ext uri="{FF2B5EF4-FFF2-40B4-BE49-F238E27FC236}">
                <a16:creationId xmlns:a16="http://schemas.microsoft.com/office/drawing/2014/main" xmlns="" id="{0FD6E558-70C1-49DB-B2A9-F222CB0FCF94}"/>
              </a:ext>
            </a:extLst>
          </p:cNvPr>
          <p:cNvSpPr>
            <a:spLocks noGrp="1"/>
          </p:cNvSpPr>
          <p:nvPr>
            <p:ph type="pic" idx="13" hasCustomPrompt="1"/>
          </p:nvPr>
        </p:nvSpPr>
        <p:spPr>
          <a:xfrm>
            <a:off x="1178279" y="1119535"/>
            <a:ext cx="3560013" cy="5380930"/>
          </a:xfrm>
          <a:custGeom>
            <a:avLst/>
            <a:gdLst>
              <a:gd name="connsiteX0" fmla="*/ 2353734 w 4272015"/>
              <a:gd name="connsiteY0" fmla="*/ 0 h 4842837"/>
              <a:gd name="connsiteX1" fmla="*/ 3850928 w 4272015"/>
              <a:gd name="connsiteY1" fmla="*/ 537479 h 4842837"/>
              <a:gd name="connsiteX2" fmla="*/ 3857149 w 4272015"/>
              <a:gd name="connsiteY2" fmla="*/ 543133 h 4842837"/>
              <a:gd name="connsiteX3" fmla="*/ 3591153 w 4272015"/>
              <a:gd name="connsiteY3" fmla="*/ 834148 h 4842837"/>
              <a:gd name="connsiteX4" fmla="*/ 3734536 w 4272015"/>
              <a:gd name="connsiteY4" fmla="*/ 991910 h 4842837"/>
              <a:gd name="connsiteX5" fmla="*/ 4272015 w 4272015"/>
              <a:gd name="connsiteY5" fmla="*/ 2489103 h 4842837"/>
              <a:gd name="connsiteX6" fmla="*/ 1918281 w 4272015"/>
              <a:gd name="connsiteY6" fmla="*/ 4842837 h 4842837"/>
              <a:gd name="connsiteX7" fmla="*/ 421087 w 4272015"/>
              <a:gd name="connsiteY7" fmla="*/ 4305358 h 4842837"/>
              <a:gd name="connsiteX8" fmla="*/ 414866 w 4272015"/>
              <a:gd name="connsiteY8" fmla="*/ 4299704 h 4842837"/>
              <a:gd name="connsiteX9" fmla="*/ 680863 w 4272015"/>
              <a:gd name="connsiteY9" fmla="*/ 4008689 h 4842837"/>
              <a:gd name="connsiteX10" fmla="*/ 537479 w 4272015"/>
              <a:gd name="connsiteY10" fmla="*/ 3850927 h 4842837"/>
              <a:gd name="connsiteX11" fmla="*/ 0 w 4272015"/>
              <a:gd name="connsiteY11" fmla="*/ 2353734 h 4842837"/>
              <a:gd name="connsiteX12" fmla="*/ 2353734 w 4272015"/>
              <a:gd name="connsiteY12" fmla="*/ 0 h 4842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72015" h="4842837">
                <a:moveTo>
                  <a:pt x="2353734" y="0"/>
                </a:moveTo>
                <a:cubicBezTo>
                  <a:pt x="2922454" y="0"/>
                  <a:pt x="3444064" y="201705"/>
                  <a:pt x="3850928" y="537479"/>
                </a:cubicBezTo>
                <a:lnTo>
                  <a:pt x="3857149" y="543133"/>
                </a:lnTo>
                <a:lnTo>
                  <a:pt x="3591153" y="834148"/>
                </a:lnTo>
                <a:lnTo>
                  <a:pt x="3734536" y="991910"/>
                </a:lnTo>
                <a:cubicBezTo>
                  <a:pt x="4070310" y="1398774"/>
                  <a:pt x="4272015" y="1920383"/>
                  <a:pt x="4272015" y="2489103"/>
                </a:cubicBezTo>
                <a:cubicBezTo>
                  <a:pt x="4272015" y="3789034"/>
                  <a:pt x="3218212" y="4842837"/>
                  <a:pt x="1918281" y="4842837"/>
                </a:cubicBezTo>
                <a:cubicBezTo>
                  <a:pt x="1349561" y="4842837"/>
                  <a:pt x="827951" y="4641132"/>
                  <a:pt x="421087" y="4305358"/>
                </a:cubicBezTo>
                <a:lnTo>
                  <a:pt x="414866" y="4299704"/>
                </a:lnTo>
                <a:lnTo>
                  <a:pt x="680863" y="4008689"/>
                </a:lnTo>
                <a:lnTo>
                  <a:pt x="537479" y="3850927"/>
                </a:lnTo>
                <a:cubicBezTo>
                  <a:pt x="201705" y="3444063"/>
                  <a:pt x="0" y="2922454"/>
                  <a:pt x="0" y="2353734"/>
                </a:cubicBezTo>
                <a:cubicBezTo>
                  <a:pt x="0" y="1053803"/>
                  <a:pt x="1053803" y="0"/>
                  <a:pt x="2353734" y="0"/>
                </a:cubicBezTo>
                <a:close/>
              </a:path>
            </a:pathLst>
          </a:custGeom>
          <a:solidFill>
            <a:schemeClr val="bg1">
              <a:lumMod val="95000"/>
            </a:schemeClr>
          </a:solidFill>
        </p:spPr>
        <p:txBody>
          <a:bodyPr wrap="square" anchor="ctr">
            <a:noAutofit/>
          </a:bodyPr>
          <a:lstStyle>
            <a:lvl1pPr marL="0" indent="0" algn="ctr">
              <a:buNone/>
              <a:defRPr sz="1500">
                <a:latin typeface="+mn-lt"/>
                <a:cs typeface="Arial" pitchFamily="34" charset="0"/>
              </a:defRPr>
            </a:lvl1pPr>
            <a:lvl2pPr marL="381004" indent="0">
              <a:buNone/>
              <a:defRPr sz="2333"/>
            </a:lvl2pPr>
            <a:lvl3pPr marL="762008" indent="0">
              <a:buNone/>
              <a:defRPr sz="2000"/>
            </a:lvl3pPr>
            <a:lvl4pPr marL="1143012" indent="0">
              <a:buNone/>
              <a:defRPr sz="1667"/>
            </a:lvl4pPr>
            <a:lvl5pPr marL="1524015" indent="0">
              <a:buNone/>
              <a:defRPr sz="1667"/>
            </a:lvl5pPr>
            <a:lvl6pPr marL="1905019" indent="0">
              <a:buNone/>
              <a:defRPr sz="1667"/>
            </a:lvl6pPr>
            <a:lvl7pPr marL="2286023" indent="0">
              <a:buNone/>
              <a:defRPr sz="1667"/>
            </a:lvl7pPr>
            <a:lvl8pPr marL="2667027" indent="0">
              <a:buNone/>
              <a:defRPr sz="1667"/>
            </a:lvl8pPr>
            <a:lvl9pPr marL="3048031" indent="0">
              <a:buNone/>
              <a:defRPr sz="1667"/>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37671088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269608" y="377233"/>
            <a:ext cx="9644331" cy="804719"/>
          </a:xfrm>
          <a:prstGeom prst="rect">
            <a:avLst/>
          </a:prstGeom>
        </p:spPr>
        <p:txBody>
          <a:bodyPr anchor="ctr"/>
          <a:lstStyle>
            <a:lvl1pPr marL="0" indent="0" algn="ctr">
              <a:buNone/>
              <a:defRPr sz="45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518656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2432146038"/>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36675317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3184964746"/>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990600" y="2159000"/>
            <a:ext cx="40132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2159000"/>
            <a:ext cx="40132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174693993"/>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727554334"/>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2666065360"/>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5636627"/>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780322641"/>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95765446"/>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252588669"/>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124700" y="203200"/>
            <a:ext cx="2044700" cy="64262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990600" y="203200"/>
            <a:ext cx="5981700" cy="64262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963130216"/>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a:prstGeom prst="rect">
            <a:avLst/>
          </a:prstGeom>
        </p:spPr>
        <p:txBody>
          <a:bodyPr lIns="91435" tIns="45720" rIns="91435" bIns="45720"/>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2978467540"/>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a:xfrm>
            <a:off x="508000" y="1778000"/>
            <a:ext cx="9144000" cy="5029200"/>
          </a:xfrm>
          <a:prstGeom prst="rect">
            <a:avLst/>
          </a:prstGeom>
        </p:spPr>
        <p:txBody>
          <a:bodyPr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894140994"/>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a:prstGeom prst="rect">
            <a:avLst/>
          </a:prstGeom>
        </p:spPr>
        <p:txBody>
          <a:bodyPr lIns="91435" tIns="45720" rIns="91435" bIns="45720"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1355916040"/>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5080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892774694"/>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774780434"/>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180045106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2958784"/>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a:prstGeom prst="rect">
            <a:avLst/>
          </a:prstGeom>
        </p:spPr>
        <p:txBody>
          <a:bodyPr lIns="91435" tIns="45720" rIns="91435" bIns="4572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617069112"/>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a:prstGeom prst="rect">
            <a:avLst/>
          </a:prstGeom>
        </p:spPr>
        <p:txBody>
          <a:bodyPr lIns="91435" tIns="45720" rIns="91435" bIns="45720"/>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689376464"/>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9144000" cy="50292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174674015"/>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366000" y="1778000"/>
            <a:ext cx="2286000" cy="50292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6705600" cy="50292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319209904"/>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a:prstGeom prst="rect">
            <a:avLst/>
          </a:prstGeom>
        </p:spPr>
        <p:txBody>
          <a:bodyPr lIns="91435" tIns="45720" rIns="91435" bIns="45720"/>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1615603475"/>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097644682"/>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a:prstGeom prst="rect">
            <a:avLst/>
          </a:prstGeom>
        </p:spPr>
        <p:txBody>
          <a:bodyPr lIns="91435" tIns="45720" rIns="91435" bIns="45720"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4184278691"/>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
        <p:nvSpPr>
          <p:cNvPr id="3" name="Tartalom helye 2"/>
          <p:cNvSpPr>
            <a:spLocks noGrp="1"/>
          </p:cNvSpPr>
          <p:nvPr>
            <p:ph sz="half" idx="1"/>
          </p:nvPr>
        </p:nvSpPr>
        <p:spPr>
          <a:xfrm>
            <a:off x="990600" y="990600"/>
            <a:ext cx="40132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990600"/>
            <a:ext cx="40132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854389279"/>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222888965"/>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Tree>
    <p:extLst>
      <p:ext uri="{BB962C8B-B14F-4D97-AF65-F5344CB8AC3E}">
        <p14:creationId xmlns:p14="http://schemas.microsoft.com/office/powerpoint/2010/main" val="3773619574"/>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5587759"/>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a:prstGeom prst="rect">
            <a:avLst/>
          </a:prstGeom>
        </p:spPr>
        <p:txBody>
          <a:bodyPr lIns="91435" tIns="45720" rIns="91435" bIns="45720"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309177284"/>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a:prstGeom prst="rect">
            <a:avLst/>
          </a:prstGeom>
        </p:spPr>
        <p:txBody>
          <a:bodyPr lIns="91435" tIns="45720" rIns="91435" bIns="45720"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779315014"/>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665753924"/>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366000" y="304800"/>
            <a:ext cx="2286000" cy="6324600"/>
          </a:xfrm>
          <a:prstGeom prst="rect">
            <a:avLst/>
          </a:prstGeom>
        </p:spPr>
        <p:txBody>
          <a:bodyPr vert="eaVert" lIns="91435" tIns="45720" rIns="91435" bIns="45720"/>
          <a:lstStyle/>
          <a:p>
            <a:r>
              <a:rPr lang="hu-HU" smtClean="0"/>
              <a:t>Mintacím szerkesztése</a:t>
            </a:r>
            <a:endParaRPr lang="hu-HU"/>
          </a:p>
        </p:txBody>
      </p:sp>
      <p:sp>
        <p:nvSpPr>
          <p:cNvPr id="3" name="Függőleges szöveg helye 2"/>
          <p:cNvSpPr>
            <a:spLocks noGrp="1"/>
          </p:cNvSpPr>
          <p:nvPr>
            <p:ph type="body" orient="vert" idx="1"/>
          </p:nvPr>
        </p:nvSpPr>
        <p:spPr>
          <a:xfrm>
            <a:off x="508000" y="304800"/>
            <a:ext cx="6705600" cy="63246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111715270"/>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a:prstGeom prst="rect">
            <a:avLst/>
          </a:prstGeom>
        </p:spPr>
        <p:txBody>
          <a:bodyPr lIns="91435" tIns="45720" rIns="91435" bIns="45720"/>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513995983"/>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a:xfrm>
            <a:off x="508000" y="1778000"/>
            <a:ext cx="9144000" cy="5029200"/>
          </a:xfrm>
          <a:prstGeom prst="rect">
            <a:avLst/>
          </a:prstGeom>
        </p:spPr>
        <p:txBody>
          <a:bodyPr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365601743"/>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a:prstGeom prst="rect">
            <a:avLst/>
          </a:prstGeom>
        </p:spPr>
        <p:txBody>
          <a:bodyPr lIns="91435" tIns="45720" rIns="91435" bIns="45720"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1531253113"/>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5080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887309304"/>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017053435"/>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109793508"/>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585716"/>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a:prstGeom prst="rect">
            <a:avLst/>
          </a:prstGeom>
        </p:spPr>
        <p:txBody>
          <a:bodyPr lIns="91435" tIns="45720" rIns="91435" bIns="4572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390839467"/>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a:prstGeom prst="rect">
            <a:avLst/>
          </a:prstGeom>
        </p:spPr>
        <p:txBody>
          <a:bodyPr lIns="91435" tIns="45720" rIns="91435" bIns="45720"/>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3671681707"/>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9144000" cy="50292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708057825"/>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366000" y="1778000"/>
            <a:ext cx="2286000" cy="53086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6705600" cy="53086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101201766"/>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a:prstGeom prst="rect">
            <a:avLst/>
          </a:prstGeom>
        </p:spPr>
        <p:txBody>
          <a:bodyPr lIns="91435" tIns="45720" rIns="91435" bIns="45720"/>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3501895098"/>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a:xfrm>
            <a:off x="508000" y="1778000"/>
            <a:ext cx="9144000" cy="5029200"/>
          </a:xfrm>
          <a:prstGeom prst="rect">
            <a:avLst/>
          </a:prstGeom>
        </p:spPr>
        <p:txBody>
          <a:bodyPr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197134308"/>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a:prstGeom prst="rect">
            <a:avLst/>
          </a:prstGeom>
        </p:spPr>
        <p:txBody>
          <a:bodyPr lIns="91435" tIns="45720" rIns="91435" bIns="45720"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52043106"/>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5080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672504466"/>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764039571"/>
      </p:ext>
    </p:extLst>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2081435998"/>
      </p:ext>
    </p:extLst>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8571375"/>
      </p:ext>
    </p:extLst>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a:prstGeom prst="rect">
            <a:avLst/>
          </a:prstGeom>
        </p:spPr>
        <p:txBody>
          <a:bodyPr lIns="91435" tIns="45720" rIns="91435" bIns="4572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37763258"/>
      </p:ext>
    </p:extLst>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a:prstGeom prst="rect">
            <a:avLst/>
          </a:prstGeom>
        </p:spPr>
        <p:txBody>
          <a:bodyPr lIns="91435" tIns="45720" rIns="91435" bIns="45720"/>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576154725"/>
      </p:ext>
    </p:extLst>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9144000" cy="50292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814643422"/>
      </p:ext>
    </p:extLst>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366000" y="1778000"/>
            <a:ext cx="2286000" cy="53086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6705600" cy="53086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631826787"/>
      </p:ext>
    </p:extLst>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3006637571"/>
      </p:ext>
    </p:extLst>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255318117"/>
      </p:ext>
    </p:extLst>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2705709618"/>
      </p:ext>
    </p:extLst>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495306" y="3746500"/>
            <a:ext cx="2216150" cy="2578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2863856" y="3746500"/>
            <a:ext cx="2216150" cy="2578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680774838"/>
      </p:ext>
    </p:extLst>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715974542"/>
      </p:ext>
    </p:extLst>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3124474684"/>
      </p:ext>
    </p:extLst>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508024"/>
      </p:ext>
    </p:extLst>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29821994"/>
      </p:ext>
    </p:extLst>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611796352"/>
      </p:ext>
    </p:extLst>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008831446"/>
      </p:ext>
    </p:extLst>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3933825" y="1104900"/>
            <a:ext cx="1146176" cy="52197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95300" y="1104900"/>
            <a:ext cx="3286126" cy="52197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215175782"/>
      </p:ext>
    </p:extLst>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2523993812"/>
      </p:ext>
    </p:extLst>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568553453"/>
      </p:ext>
    </p:extLst>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1338962551"/>
      </p:ext>
    </p:extLst>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495306" y="3746500"/>
            <a:ext cx="2216150" cy="2578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2863856" y="3746500"/>
            <a:ext cx="2216150" cy="2578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24314901"/>
      </p:ext>
    </p:extLst>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618608795"/>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3051579766"/>
      </p:ext>
    </p:extLst>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606233"/>
      </p:ext>
    </p:extLst>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334033617"/>
      </p:ext>
    </p:extLst>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4216540627"/>
      </p:ext>
    </p:extLst>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656589423"/>
      </p:ext>
    </p:extLst>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3933825" y="1104900"/>
            <a:ext cx="1146176" cy="52197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95300" y="1104900"/>
            <a:ext cx="3286126" cy="52197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753682694"/>
      </p:ext>
    </p:extLst>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a:prstGeom prst="rect">
            <a:avLst/>
          </a:prstGeom>
        </p:spPr>
        <p:txBody>
          <a:bodyPr lIns="91435" tIns="45720" rIns="91435" bIns="45720"/>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1351602329"/>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a:xfrm>
            <a:off x="508000" y="1778000"/>
            <a:ext cx="9144000" cy="5029200"/>
          </a:xfrm>
          <a:prstGeom prst="rect">
            <a:avLst/>
          </a:prstGeom>
        </p:spPr>
        <p:txBody>
          <a:bodyPr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862067107"/>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a:prstGeom prst="rect">
            <a:avLst/>
          </a:prstGeom>
        </p:spPr>
        <p:txBody>
          <a:bodyPr lIns="91435" tIns="45720" rIns="91435" bIns="45720"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1456625117"/>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5080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208188634"/>
      </p:ext>
    </p:extLst>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362614301"/>
      </p:ext>
    </p:extLst>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3230348997"/>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606200510"/>
      </p:ext>
    </p:extLst>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a:prstGeom prst="rect">
            <a:avLst/>
          </a:prstGeom>
        </p:spPr>
        <p:txBody>
          <a:bodyPr lIns="91435" tIns="45720" rIns="91435" bIns="4572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4069410879"/>
      </p:ext>
    </p:extLst>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a:prstGeom prst="rect">
            <a:avLst/>
          </a:prstGeom>
        </p:spPr>
        <p:txBody>
          <a:bodyPr lIns="91435" tIns="45720" rIns="91435" bIns="45720"/>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66097165"/>
      </p:ext>
    </p:extLst>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9144000" cy="50292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987532441"/>
      </p:ext>
    </p:extLst>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366000" y="203200"/>
            <a:ext cx="2286000" cy="66040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508000" y="203200"/>
            <a:ext cx="6705600" cy="66040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683453541"/>
      </p:ext>
    </p:extLst>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a:prstGeom prst="rect">
            <a:avLst/>
          </a:prstGeom>
        </p:spPr>
        <p:txBody>
          <a:bodyPr lIns="91435" tIns="45720" rIns="91435" bIns="45720"/>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a:prstGeom prst="rect">
            <a:avLst/>
          </a:prstGeom>
        </p:spPr>
        <p:txBody>
          <a:bodyPr lIns="91435" tIns="45720" rIns="91435" bIns="45720"/>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360165238"/>
      </p:ext>
    </p:extLst>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
        <p:nvSpPr>
          <p:cNvPr id="3" name="Tartalom helye 2"/>
          <p:cNvSpPr>
            <a:spLocks noGrp="1"/>
          </p:cNvSpPr>
          <p:nvPr>
            <p:ph idx="1"/>
          </p:nvPr>
        </p:nvSpPr>
        <p:spPr>
          <a:xfrm>
            <a:off x="508000" y="1778000"/>
            <a:ext cx="9144000" cy="5029200"/>
          </a:xfrm>
          <a:prstGeom prst="rect">
            <a:avLst/>
          </a:prstGeom>
        </p:spPr>
        <p:txBody>
          <a:bodyPr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594086157"/>
      </p:ext>
    </p:extLst>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a:prstGeom prst="rect">
            <a:avLst/>
          </a:prstGeom>
        </p:spPr>
        <p:txBody>
          <a:bodyPr lIns="91435" tIns="45720" rIns="91435" bIns="45720"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a:prstGeom prst="rect">
            <a:avLst/>
          </a:prstGeom>
        </p:spPr>
        <p:txBody>
          <a:bodyPr lIns="91435" tIns="45720" rIns="91435" bIns="45720"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103009069"/>
      </p:ext>
    </p:extLst>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
        <p:nvSpPr>
          <p:cNvPr id="3" name="Tartalom helye 2"/>
          <p:cNvSpPr>
            <a:spLocks noGrp="1"/>
          </p:cNvSpPr>
          <p:nvPr>
            <p:ph sz="half" idx="1"/>
          </p:nvPr>
        </p:nvSpPr>
        <p:spPr>
          <a:xfrm>
            <a:off x="5080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1778000"/>
            <a:ext cx="4495800" cy="5029200"/>
          </a:xfrm>
          <a:prstGeom prst="rect">
            <a:avLst/>
          </a:prstGeom>
        </p:spPr>
        <p:txBody>
          <a:bodyPr lIns="91435" tIns="45720" rIns="91435" bIns="4572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345531352"/>
      </p:ext>
    </p:extLst>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a:prstGeom prst="rect">
            <a:avLst/>
          </a:prstGeom>
        </p:spPr>
        <p:txBody>
          <a:bodyPr lIns="91435" tIns="45720" rIns="91435" bIns="45720"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a:prstGeom prst="rect">
            <a:avLst/>
          </a:prstGeom>
        </p:spPr>
        <p:txBody>
          <a:bodyPr lIns="91435" tIns="45720" rIns="91435" bIns="4572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753650139"/>
      </p:ext>
    </p:extLst>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Tree>
    <p:extLst>
      <p:ext uri="{BB962C8B-B14F-4D97-AF65-F5344CB8AC3E}">
        <p14:creationId xmlns:p14="http://schemas.microsoft.com/office/powerpoint/2010/main" val="2452175053"/>
      </p:ext>
    </p:extLst>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1598384"/>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a:prstGeom prst="rect">
            <a:avLst/>
          </a:prstGeom>
        </p:spPr>
        <p:txBody>
          <a:bodyPr lIns="91435" tIns="45720" rIns="91435" bIns="45720"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a:prstGeom prst="rect">
            <a:avLst/>
          </a:prstGeom>
        </p:spPr>
        <p:txBody>
          <a:bodyPr lIns="91435" tIns="45720" rIns="91435" bIns="4572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520160749"/>
      </p:ext>
    </p:extLst>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a:prstGeom prst="rect">
            <a:avLst/>
          </a:prstGeom>
        </p:spPr>
        <p:txBody>
          <a:bodyPr lIns="91435" tIns="45720" rIns="91435" bIns="45720"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a:prstGeom prst="rect">
            <a:avLst/>
          </a:prstGeom>
        </p:spPr>
        <p:txBody>
          <a:bodyPr lIns="91435" tIns="45720" rIns="91435" bIns="45720"/>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a:prstGeom prst="rect">
            <a:avLst/>
          </a:prstGeom>
        </p:spPr>
        <p:txBody>
          <a:bodyPr lIns="91435" tIns="45720" rIns="91435" bIns="45720"/>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20617881"/>
      </p:ext>
    </p:extLst>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a:prstGeom prst="rect">
            <a:avLst/>
          </a:prstGeom>
        </p:spPr>
        <p:txBody>
          <a:bodyPr lIns="91435" tIns="45720" rIns="91435" bIns="45720"/>
          <a:lstStyle/>
          <a:p>
            <a:r>
              <a:rPr lang="hu-HU" smtClean="0"/>
              <a:t>Mintacím szerkesztése</a:t>
            </a:r>
            <a:endParaRPr lang="hu-HU"/>
          </a:p>
        </p:txBody>
      </p:sp>
      <p:sp>
        <p:nvSpPr>
          <p:cNvPr id="3" name="Függőleges szöveg helye 2"/>
          <p:cNvSpPr>
            <a:spLocks noGrp="1"/>
          </p:cNvSpPr>
          <p:nvPr>
            <p:ph type="body" orient="vert" idx="1"/>
          </p:nvPr>
        </p:nvSpPr>
        <p:spPr>
          <a:xfrm>
            <a:off x="508000" y="1778000"/>
            <a:ext cx="9144000" cy="50292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676285159"/>
      </p:ext>
    </p:extLst>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366000" y="304800"/>
            <a:ext cx="2286000" cy="6502400"/>
          </a:xfrm>
          <a:prstGeom prst="rect">
            <a:avLst/>
          </a:prstGeom>
        </p:spPr>
        <p:txBody>
          <a:bodyPr vert="eaVert" lIns="91435" tIns="45720" rIns="91435" bIns="45720"/>
          <a:lstStyle/>
          <a:p>
            <a:r>
              <a:rPr lang="hu-HU" smtClean="0"/>
              <a:t>Mintacím szerkesztése</a:t>
            </a:r>
            <a:endParaRPr lang="hu-HU"/>
          </a:p>
        </p:txBody>
      </p:sp>
      <p:sp>
        <p:nvSpPr>
          <p:cNvPr id="3" name="Függőleges szöveg helye 2"/>
          <p:cNvSpPr>
            <a:spLocks noGrp="1"/>
          </p:cNvSpPr>
          <p:nvPr>
            <p:ph type="body" orient="vert" idx="1"/>
          </p:nvPr>
        </p:nvSpPr>
        <p:spPr>
          <a:xfrm>
            <a:off x="508000" y="304800"/>
            <a:ext cx="6705600" cy="6502400"/>
          </a:xfrm>
          <a:prstGeom prst="rect">
            <a:avLst/>
          </a:prstGeom>
        </p:spPr>
        <p:txBody>
          <a:bodyPr vert="eaVert" lIns="91435" tIns="45720" rIns="91435" bIns="4572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230403020"/>
      </p:ext>
    </p:extLst>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4081981388"/>
      </p:ext>
    </p:extLst>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988295915"/>
      </p:ext>
    </p:extLst>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2919748365"/>
      </p:ext>
    </p:extLst>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990600" y="2159000"/>
            <a:ext cx="18923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3035300" y="2159000"/>
            <a:ext cx="18923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278674735"/>
      </p:ext>
    </p:extLst>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94289100"/>
      </p:ext>
    </p:extLst>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3679533768"/>
      </p:ext>
    </p:extLst>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6122351"/>
      </p:ext>
    </p:extLst>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562796253"/>
      </p:ext>
    </p:extLst>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112103826"/>
      </p:ext>
    </p:extLst>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306938321"/>
      </p:ext>
    </p:extLst>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124700" y="203200"/>
            <a:ext cx="2044700" cy="64262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990600" y="203200"/>
            <a:ext cx="5981700" cy="64262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273954384"/>
      </p:ext>
    </p:extLst>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502277121"/>
      </p:ext>
    </p:extLst>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438232762"/>
      </p:ext>
    </p:extLst>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2270222019"/>
      </p:ext>
    </p:extLst>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990600" y="2159000"/>
            <a:ext cx="40132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56200" y="2159000"/>
            <a:ext cx="40132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802636517"/>
      </p:ext>
    </p:extLst>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514746895"/>
      </p:ext>
    </p:extLst>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4282374390"/>
      </p:ext>
    </p:extLst>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3545325452"/>
      </p:ext>
    </p:extLst>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698343354"/>
      </p:ext>
    </p:extLst>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4029287303"/>
      </p:ext>
    </p:extLst>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114471328"/>
      </p:ext>
    </p:extLst>
  </p:cSld>
  <p:clrMapOvr>
    <a:masterClrMapping/>
  </p:clrMapOv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124700" y="203200"/>
            <a:ext cx="2044700" cy="64262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990600" y="203200"/>
            <a:ext cx="5981700" cy="64262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668706172"/>
      </p:ext>
    </p:extLst>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3647353978"/>
      </p:ext>
    </p:extLst>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485470065"/>
      </p:ext>
    </p:extLst>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3195796138"/>
      </p:ext>
    </p:extLst>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6070600" y="2159000"/>
            <a:ext cx="14732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7696200" y="2159000"/>
            <a:ext cx="14732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266453658"/>
      </p:ext>
    </p:extLst>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625674613"/>
      </p:ext>
    </p:extLst>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2213457678"/>
      </p:ext>
    </p:extLst>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2296725433"/>
      </p:ext>
    </p:extLst>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777717341"/>
      </p:ext>
    </p:extLst>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1374997942"/>
      </p:ext>
    </p:extLst>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741550631"/>
      </p:ext>
    </p:extLst>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124700" y="203200"/>
            <a:ext cx="2044700" cy="64262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990600" y="203200"/>
            <a:ext cx="5981700" cy="64262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92252689"/>
      </p:ext>
    </p:extLst>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762000" y="2366983"/>
            <a:ext cx="8636000" cy="1633537"/>
          </a:xfrm>
        </p:spPr>
        <p:txBody>
          <a:bodyPr/>
          <a:lstStyle/>
          <a:p>
            <a:r>
              <a:rPr lang="hu-HU" smtClean="0"/>
              <a:t>Mintacím szerkesztése</a:t>
            </a:r>
            <a:endParaRPr lang="hu-HU"/>
          </a:p>
        </p:txBody>
      </p:sp>
      <p:sp>
        <p:nvSpPr>
          <p:cNvPr id="3" name="Alcím 2"/>
          <p:cNvSpPr>
            <a:spLocks noGrp="1"/>
          </p:cNvSpPr>
          <p:nvPr>
            <p:ph type="subTitle" idx="1"/>
          </p:nvPr>
        </p:nvSpPr>
        <p:spPr>
          <a:xfrm>
            <a:off x="1524000" y="4318020"/>
            <a:ext cx="7112000" cy="1947863"/>
          </a:xfrm>
        </p:spPr>
        <p:txBody>
          <a:bodyPr/>
          <a:lstStyle>
            <a:lvl1pPr marL="0" indent="0" algn="ctr">
              <a:buNone/>
              <a:defRPr/>
            </a:lvl1pPr>
            <a:lvl2pPr marL="457120" indent="0" algn="ctr">
              <a:buNone/>
              <a:defRPr/>
            </a:lvl2pPr>
            <a:lvl3pPr marL="914226" indent="0" algn="ctr">
              <a:buNone/>
              <a:defRPr/>
            </a:lvl3pPr>
            <a:lvl4pPr marL="1371359" indent="0" algn="ctr">
              <a:buNone/>
              <a:defRPr/>
            </a:lvl4pPr>
            <a:lvl5pPr marL="1828469" indent="0" algn="ctr">
              <a:buNone/>
              <a:defRPr/>
            </a:lvl5pPr>
            <a:lvl6pPr marL="2285589" indent="0" algn="ctr">
              <a:buNone/>
              <a:defRPr/>
            </a:lvl6pPr>
            <a:lvl7pPr marL="2742706" indent="0" algn="ctr">
              <a:buNone/>
              <a:defRPr/>
            </a:lvl7pPr>
            <a:lvl8pPr marL="3199824" indent="0" algn="ctr">
              <a:buNone/>
              <a:defRPr/>
            </a:lvl8pPr>
            <a:lvl9pPr marL="365694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190713398"/>
      </p:ext>
    </p:extLst>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363853945"/>
      </p:ext>
    </p:extLst>
  </p:cSld>
  <p:clrMapOvr>
    <a:masterClrMapping/>
  </p:clrMapOv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803276" y="4895850"/>
            <a:ext cx="8636000" cy="1514476"/>
          </a:xfr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803276" y="3228975"/>
            <a:ext cx="8636000" cy="1666876"/>
          </a:xfrm>
        </p:spPr>
        <p:txBody>
          <a:bodyPr anchor="b"/>
          <a:lstStyle>
            <a:lvl1pPr marL="0" indent="0">
              <a:buNone/>
              <a:defRPr sz="2000"/>
            </a:lvl1pPr>
            <a:lvl2pPr marL="457120" indent="0">
              <a:buNone/>
              <a:defRPr sz="1800"/>
            </a:lvl2pPr>
            <a:lvl3pPr marL="914226" indent="0">
              <a:buNone/>
              <a:defRPr sz="1600"/>
            </a:lvl3pPr>
            <a:lvl4pPr marL="1371359" indent="0">
              <a:buNone/>
              <a:defRPr sz="1400"/>
            </a:lvl4pPr>
            <a:lvl5pPr marL="1828469" indent="0">
              <a:buNone/>
              <a:defRPr sz="1400"/>
            </a:lvl5pPr>
            <a:lvl6pPr marL="2285589" indent="0">
              <a:buNone/>
              <a:defRPr sz="1400"/>
            </a:lvl6pPr>
            <a:lvl7pPr marL="2742706" indent="0">
              <a:buNone/>
              <a:defRPr sz="1400"/>
            </a:lvl7pPr>
            <a:lvl8pPr marL="3199824" indent="0">
              <a:buNone/>
              <a:defRPr sz="1400"/>
            </a:lvl8pPr>
            <a:lvl9pPr marL="3656940" indent="0">
              <a:buNone/>
              <a:defRPr sz="1400"/>
            </a:lvl9pPr>
          </a:lstStyle>
          <a:p>
            <a:pPr lvl="0"/>
            <a:r>
              <a:rPr lang="hu-HU" smtClean="0"/>
              <a:t>Mintaszöveg szerkesztése</a:t>
            </a:r>
          </a:p>
        </p:txBody>
      </p:sp>
    </p:spTree>
    <p:extLst>
      <p:ext uri="{BB962C8B-B14F-4D97-AF65-F5344CB8AC3E}">
        <p14:creationId xmlns:p14="http://schemas.microsoft.com/office/powerpoint/2010/main" val="760821976"/>
      </p:ext>
    </p:extLst>
  </p:cSld>
  <p:clrMapOvr>
    <a:masterClrMapping/>
  </p:clrMapOv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990600" y="2159000"/>
            <a:ext cx="18923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3035300" y="2159000"/>
            <a:ext cx="1892300" cy="4470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320931702"/>
      </p:ext>
    </p:extLst>
  </p:cSld>
  <p:clrMapOvr>
    <a:masterClrMapping/>
  </p:clrMapOv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508000" y="304800"/>
            <a:ext cx="9144000" cy="1270000"/>
          </a:xfr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508006" y="1704976"/>
            <a:ext cx="4489450"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4" name="Tartalom helye 3"/>
          <p:cNvSpPr>
            <a:spLocks noGrp="1"/>
          </p:cNvSpPr>
          <p:nvPr>
            <p:ph sz="half" idx="2"/>
          </p:nvPr>
        </p:nvSpPr>
        <p:spPr>
          <a:xfrm>
            <a:off x="508006" y="2416178"/>
            <a:ext cx="4489450"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60983" y="1704976"/>
            <a:ext cx="4491037" cy="711200"/>
          </a:xfrm>
        </p:spPr>
        <p:txBody>
          <a:bodyPr anchor="b"/>
          <a:lstStyle>
            <a:lvl1pPr marL="0" indent="0">
              <a:buNone/>
              <a:defRPr sz="2400" b="1"/>
            </a:lvl1pPr>
            <a:lvl2pPr marL="457120" indent="0">
              <a:buNone/>
              <a:defRPr sz="2000" b="1"/>
            </a:lvl2pPr>
            <a:lvl3pPr marL="914226" indent="0">
              <a:buNone/>
              <a:defRPr sz="1800" b="1"/>
            </a:lvl3pPr>
            <a:lvl4pPr marL="1371359" indent="0">
              <a:buNone/>
              <a:defRPr sz="1600" b="1"/>
            </a:lvl4pPr>
            <a:lvl5pPr marL="1828469" indent="0">
              <a:buNone/>
              <a:defRPr sz="1600" b="1"/>
            </a:lvl5pPr>
            <a:lvl6pPr marL="2285589" indent="0">
              <a:buNone/>
              <a:defRPr sz="1600" b="1"/>
            </a:lvl6pPr>
            <a:lvl7pPr marL="2742706" indent="0">
              <a:buNone/>
              <a:defRPr sz="1600" b="1"/>
            </a:lvl7pPr>
            <a:lvl8pPr marL="3199824" indent="0">
              <a:buNone/>
              <a:defRPr sz="1600" b="1"/>
            </a:lvl8pPr>
            <a:lvl9pPr marL="3656940" indent="0">
              <a:buNone/>
              <a:defRPr sz="1600" b="1"/>
            </a:lvl9pPr>
          </a:lstStyle>
          <a:p>
            <a:pPr lvl="0"/>
            <a:r>
              <a:rPr lang="hu-HU" smtClean="0"/>
              <a:t>Mintaszöveg szerkesztése</a:t>
            </a:r>
          </a:p>
        </p:txBody>
      </p:sp>
      <p:sp>
        <p:nvSpPr>
          <p:cNvPr id="6" name="Tartalom helye 5"/>
          <p:cNvSpPr>
            <a:spLocks noGrp="1"/>
          </p:cNvSpPr>
          <p:nvPr>
            <p:ph sz="quarter" idx="4"/>
          </p:nvPr>
        </p:nvSpPr>
        <p:spPr>
          <a:xfrm>
            <a:off x="5160983" y="2416178"/>
            <a:ext cx="4491037" cy="439102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595103299"/>
      </p:ext>
    </p:extLst>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Tree>
    <p:extLst>
      <p:ext uri="{BB962C8B-B14F-4D97-AF65-F5344CB8AC3E}">
        <p14:creationId xmlns:p14="http://schemas.microsoft.com/office/powerpoint/2010/main" val="4193827594"/>
      </p:ext>
    </p:extLst>
  </p:cSld>
  <p:clrMapOvr>
    <a:masterClrMapping/>
  </p:clrMapOv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4671057"/>
      </p:ext>
    </p:extLst>
  </p:cSld>
  <p:clrMapOvr>
    <a:masterClrMapping/>
  </p:clrMapOv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508000" y="303233"/>
            <a:ext cx="3343276" cy="1290637"/>
          </a:xfr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971925" y="303213"/>
            <a:ext cx="5680076" cy="65039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508000" y="1593856"/>
            <a:ext cx="3343276" cy="5213350"/>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2167927839"/>
      </p:ext>
    </p:extLst>
  </p:cSld>
  <p:clrMapOvr>
    <a:masterClrMapping/>
  </p:clrMapOv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990726" y="5334000"/>
            <a:ext cx="6096000" cy="630238"/>
          </a:xfr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990726" y="681038"/>
            <a:ext cx="6096000" cy="4572000"/>
          </a:xfrm>
        </p:spPr>
        <p:txBody>
          <a:bodyPr/>
          <a:lstStyle>
            <a:lvl1pPr marL="0" indent="0">
              <a:buNone/>
              <a:defRPr sz="3200"/>
            </a:lvl1pPr>
            <a:lvl2pPr marL="457120" indent="0">
              <a:buNone/>
              <a:defRPr sz="2800"/>
            </a:lvl2pPr>
            <a:lvl3pPr marL="914226" indent="0">
              <a:buNone/>
              <a:defRPr sz="2400"/>
            </a:lvl3pPr>
            <a:lvl4pPr marL="1371359" indent="0">
              <a:buNone/>
              <a:defRPr sz="2000"/>
            </a:lvl4pPr>
            <a:lvl5pPr marL="1828469" indent="0">
              <a:buNone/>
              <a:defRPr sz="2000"/>
            </a:lvl5pPr>
            <a:lvl6pPr marL="2285589" indent="0">
              <a:buNone/>
              <a:defRPr sz="2000"/>
            </a:lvl6pPr>
            <a:lvl7pPr marL="2742706" indent="0">
              <a:buNone/>
              <a:defRPr sz="2000"/>
            </a:lvl7pPr>
            <a:lvl8pPr marL="3199824" indent="0">
              <a:buNone/>
              <a:defRPr sz="2000"/>
            </a:lvl8pPr>
            <a:lvl9pPr marL="3656940" indent="0">
              <a:buNone/>
              <a:defRPr sz="2000"/>
            </a:lvl9pPr>
          </a:lstStyle>
          <a:p>
            <a:pPr lvl="0"/>
            <a:endParaRPr lang="hu-HU" noProof="0" smtClean="0">
              <a:sym typeface="Gill Sans" charset="0"/>
            </a:endParaRPr>
          </a:p>
        </p:txBody>
      </p:sp>
      <p:sp>
        <p:nvSpPr>
          <p:cNvPr id="4" name="Szöveg helye 3"/>
          <p:cNvSpPr>
            <a:spLocks noGrp="1"/>
          </p:cNvSpPr>
          <p:nvPr>
            <p:ph type="body" sz="half" idx="2"/>
          </p:nvPr>
        </p:nvSpPr>
        <p:spPr>
          <a:xfrm>
            <a:off x="1990726" y="5964238"/>
            <a:ext cx="6096000" cy="893762"/>
          </a:xfrm>
        </p:spPr>
        <p:txBody>
          <a:bodyPr/>
          <a:lstStyle>
            <a:lvl1pPr marL="0" indent="0">
              <a:buNone/>
              <a:defRPr sz="1400"/>
            </a:lvl1pPr>
            <a:lvl2pPr marL="457120" indent="0">
              <a:buNone/>
              <a:defRPr sz="1200"/>
            </a:lvl2pPr>
            <a:lvl3pPr marL="914226" indent="0">
              <a:buNone/>
              <a:defRPr sz="1000"/>
            </a:lvl3pPr>
            <a:lvl4pPr marL="1371359" indent="0">
              <a:buNone/>
              <a:defRPr sz="900"/>
            </a:lvl4pPr>
            <a:lvl5pPr marL="1828469" indent="0">
              <a:buNone/>
              <a:defRPr sz="900"/>
            </a:lvl5pPr>
            <a:lvl6pPr marL="2285589" indent="0">
              <a:buNone/>
              <a:defRPr sz="900"/>
            </a:lvl6pPr>
            <a:lvl7pPr marL="2742706" indent="0">
              <a:buNone/>
              <a:defRPr sz="900"/>
            </a:lvl7pPr>
            <a:lvl8pPr marL="3199824" indent="0">
              <a:buNone/>
              <a:defRPr sz="900"/>
            </a:lvl8pPr>
            <a:lvl9pPr marL="3656940" indent="0">
              <a:buNone/>
              <a:defRPr sz="900"/>
            </a:lvl9pPr>
          </a:lstStyle>
          <a:p>
            <a:pPr lvl="0"/>
            <a:r>
              <a:rPr lang="hu-HU" smtClean="0"/>
              <a:t>Mintaszöveg szerkesztése</a:t>
            </a:r>
          </a:p>
        </p:txBody>
      </p:sp>
    </p:spTree>
    <p:extLst>
      <p:ext uri="{BB962C8B-B14F-4D97-AF65-F5344CB8AC3E}">
        <p14:creationId xmlns:p14="http://schemas.microsoft.com/office/powerpoint/2010/main" val="3259506344"/>
      </p:ext>
    </p:extLst>
  </p:cSld>
  <p:clrMapOvr>
    <a:masterClrMapping/>
  </p:clrMapOv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806340733"/>
      </p:ext>
    </p:extLst>
  </p:cSld>
  <p:clrMapOvr>
    <a:masterClrMapping/>
  </p:clrMapOv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124700" y="203200"/>
            <a:ext cx="2044700" cy="6426200"/>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990600" y="203200"/>
            <a:ext cx="5981700" cy="6426200"/>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363815499"/>
      </p:ext>
    </p:extLst>
  </p:cSld>
  <p:clrMapOvr>
    <a:masterClrMapping/>
  </p:clrMapOv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1270000" y="1247070"/>
            <a:ext cx="7620000" cy="2652889"/>
          </a:xfrm>
        </p:spPr>
        <p:txBody>
          <a:bodyPr anchor="b"/>
          <a:lstStyle>
            <a:lvl1pPr algn="ctr">
              <a:defRPr sz="5000"/>
            </a:lvl1pPr>
          </a:lstStyle>
          <a:p>
            <a:r>
              <a:rPr lang="hu-HU" smtClean="0"/>
              <a:t>Mintacím szerkesztése</a:t>
            </a:r>
            <a:endParaRPr lang="hu-HU"/>
          </a:p>
        </p:txBody>
      </p:sp>
      <p:sp>
        <p:nvSpPr>
          <p:cNvPr id="3" name="Alcím 2"/>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hu-HU" smtClean="0"/>
              <a:t>Alcím mintájának szerkesztése</a:t>
            </a:r>
            <a:endParaRPr lang="hu-HU"/>
          </a:p>
        </p:txBody>
      </p:sp>
      <p:sp>
        <p:nvSpPr>
          <p:cNvPr id="4" name="Dátum helye 3"/>
          <p:cNvSpPr>
            <a:spLocks noGrp="1"/>
          </p:cNvSpPr>
          <p:nvPr>
            <p:ph type="dt" sz="half" idx="10"/>
          </p:nvPr>
        </p:nvSpPr>
        <p:spPr/>
        <p:txBody>
          <a:bodyPr/>
          <a:lstStyle/>
          <a:p>
            <a:pPr>
              <a:defRPr/>
            </a:pPr>
            <a:fld id="{3AA67DA6-36FD-496A-8004-3E29EFCCF983}" type="datetime1">
              <a:rPr lang="hu-HU" smtClean="0"/>
              <a:pPr>
                <a:defRPr/>
              </a:pPr>
              <a:t>2021.01.27.</a:t>
            </a:fld>
            <a:endParaRPr lang="hu-HU"/>
          </a:p>
        </p:txBody>
      </p:sp>
      <p:sp>
        <p:nvSpPr>
          <p:cNvPr id="5" name="Élőláb helye 4"/>
          <p:cNvSpPr>
            <a:spLocks noGrp="1"/>
          </p:cNvSpPr>
          <p:nvPr>
            <p:ph type="ftr" sz="quarter" idx="11"/>
          </p:nvPr>
        </p:nvSpPr>
        <p:spPr/>
        <p:txBody>
          <a:bodyPr/>
          <a:lstStyle/>
          <a:p>
            <a:pPr>
              <a:defRPr/>
            </a:pPr>
            <a:endParaRPr lang="hu-HU"/>
          </a:p>
        </p:txBody>
      </p:sp>
      <p:sp>
        <p:nvSpPr>
          <p:cNvPr id="6" name="Dia számának helye 5"/>
          <p:cNvSpPr>
            <a:spLocks noGrp="1"/>
          </p:cNvSpPr>
          <p:nvPr>
            <p:ph type="sldNum" sz="quarter" idx="12"/>
          </p:nvPr>
        </p:nvSpPr>
        <p:spPr/>
        <p:txBody>
          <a:bodyPr/>
          <a:lstStyle/>
          <a:p>
            <a:pPr>
              <a:defRPr/>
            </a:pPr>
            <a:fld id="{A2860318-A453-4578-B8BF-9D6977966098}" type="slidenum">
              <a:rPr lang="hu-HU" altLang="hu-HU" smtClean="0"/>
              <a:pPr>
                <a:defRPr/>
              </a:pPr>
              <a:t>‹#›</a:t>
            </a:fld>
            <a:endParaRPr lang="hu-HU" altLang="hu-HU"/>
          </a:p>
        </p:txBody>
      </p:sp>
    </p:spTree>
    <p:extLst>
      <p:ext uri="{BB962C8B-B14F-4D97-AF65-F5344CB8AC3E}">
        <p14:creationId xmlns:p14="http://schemas.microsoft.com/office/powerpoint/2010/main" val="3970304154"/>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pPr>
              <a:defRPr/>
            </a:pPr>
            <a:fld id="{992A811B-8CA1-416C-9FA0-80CF9284DF3B}" type="datetime1">
              <a:rPr lang="hu-HU" smtClean="0"/>
              <a:pPr>
                <a:defRPr/>
              </a:pPr>
              <a:t>2021.01.27.</a:t>
            </a:fld>
            <a:endParaRPr lang="hu-HU"/>
          </a:p>
        </p:txBody>
      </p:sp>
      <p:sp>
        <p:nvSpPr>
          <p:cNvPr id="5" name="Élőláb helye 4"/>
          <p:cNvSpPr>
            <a:spLocks noGrp="1"/>
          </p:cNvSpPr>
          <p:nvPr>
            <p:ph type="ftr" sz="quarter" idx="11"/>
          </p:nvPr>
        </p:nvSpPr>
        <p:spPr/>
        <p:txBody>
          <a:bodyPr/>
          <a:lstStyle/>
          <a:p>
            <a:pPr>
              <a:defRPr/>
            </a:pPr>
            <a:endParaRPr lang="hu-HU"/>
          </a:p>
        </p:txBody>
      </p:sp>
      <p:sp>
        <p:nvSpPr>
          <p:cNvPr id="6" name="Dia számának helye 5"/>
          <p:cNvSpPr>
            <a:spLocks noGrp="1"/>
          </p:cNvSpPr>
          <p:nvPr>
            <p:ph type="sldNum" sz="quarter" idx="12"/>
          </p:nvPr>
        </p:nvSpPr>
        <p:spPr/>
        <p:txBody>
          <a:bodyPr/>
          <a:lstStyle/>
          <a:p>
            <a:pPr>
              <a:defRPr/>
            </a:pPr>
            <a:fld id="{B0DDAD2F-0110-407F-99D3-CE0492DA822C}" type="slidenum">
              <a:rPr lang="hu-HU" altLang="hu-HU" smtClean="0"/>
              <a:pPr>
                <a:defRPr/>
              </a:pPr>
              <a:t>‹#›</a:t>
            </a:fld>
            <a:endParaRPr lang="hu-HU" altLang="hu-HU"/>
          </a:p>
        </p:txBody>
      </p:sp>
    </p:spTree>
    <p:extLst>
      <p:ext uri="{BB962C8B-B14F-4D97-AF65-F5344CB8AC3E}">
        <p14:creationId xmlns:p14="http://schemas.microsoft.com/office/powerpoint/2010/main" val="4111059175"/>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693208" y="1899709"/>
            <a:ext cx="8763000" cy="3169708"/>
          </a:xfrm>
        </p:spPr>
        <p:txBody>
          <a:bodyPr anchor="b"/>
          <a:lstStyle>
            <a:lvl1pPr>
              <a:defRPr sz="5000"/>
            </a:lvl1pPr>
          </a:lstStyle>
          <a:p>
            <a:r>
              <a:rPr lang="hu-HU" smtClean="0"/>
              <a:t>Mintacím szerkesztése</a:t>
            </a:r>
            <a:endParaRPr lang="hu-HU"/>
          </a:p>
        </p:txBody>
      </p:sp>
      <p:sp>
        <p:nvSpPr>
          <p:cNvPr id="3" name="Szöveg helye 2"/>
          <p:cNvSpPr>
            <a:spLocks noGrp="1"/>
          </p:cNvSpPr>
          <p:nvPr>
            <p:ph type="body" idx="1"/>
          </p:nvPr>
        </p:nvSpPr>
        <p:spPr>
          <a:xfrm>
            <a:off x="693208" y="5099404"/>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hu-HU" smtClean="0"/>
              <a:t>Mintaszöveg szerkesztése</a:t>
            </a:r>
          </a:p>
        </p:txBody>
      </p:sp>
      <p:sp>
        <p:nvSpPr>
          <p:cNvPr id="4" name="Dátum helye 3"/>
          <p:cNvSpPr>
            <a:spLocks noGrp="1"/>
          </p:cNvSpPr>
          <p:nvPr>
            <p:ph type="dt" sz="half" idx="10"/>
          </p:nvPr>
        </p:nvSpPr>
        <p:spPr/>
        <p:txBody>
          <a:bodyPr/>
          <a:lstStyle/>
          <a:p>
            <a:pPr>
              <a:defRPr/>
            </a:pPr>
            <a:fld id="{0A3D14AE-D5D8-4CBB-86D4-7CFB0EFCCFD8}" type="datetime1">
              <a:rPr lang="hu-HU" smtClean="0"/>
              <a:pPr>
                <a:defRPr/>
              </a:pPr>
              <a:t>2021.01.27.</a:t>
            </a:fld>
            <a:endParaRPr lang="hu-HU"/>
          </a:p>
        </p:txBody>
      </p:sp>
      <p:sp>
        <p:nvSpPr>
          <p:cNvPr id="5" name="Élőláb helye 4"/>
          <p:cNvSpPr>
            <a:spLocks noGrp="1"/>
          </p:cNvSpPr>
          <p:nvPr>
            <p:ph type="ftr" sz="quarter" idx="11"/>
          </p:nvPr>
        </p:nvSpPr>
        <p:spPr/>
        <p:txBody>
          <a:bodyPr/>
          <a:lstStyle/>
          <a:p>
            <a:pPr>
              <a:defRPr/>
            </a:pPr>
            <a:endParaRPr lang="hu-HU"/>
          </a:p>
        </p:txBody>
      </p:sp>
      <p:sp>
        <p:nvSpPr>
          <p:cNvPr id="6" name="Dia számának helye 5"/>
          <p:cNvSpPr>
            <a:spLocks noGrp="1"/>
          </p:cNvSpPr>
          <p:nvPr>
            <p:ph type="sldNum" sz="quarter" idx="12"/>
          </p:nvPr>
        </p:nvSpPr>
        <p:spPr/>
        <p:txBody>
          <a:bodyPr/>
          <a:lstStyle/>
          <a:p>
            <a:pPr>
              <a:defRPr/>
            </a:pPr>
            <a:fld id="{07D6577B-B522-4C22-BAC7-2FAC5F219043}" type="slidenum">
              <a:rPr lang="hu-HU" altLang="hu-HU" smtClean="0"/>
              <a:pPr>
                <a:defRPr/>
              </a:pPr>
              <a:t>‹#›</a:t>
            </a:fld>
            <a:endParaRPr lang="hu-HU" altLang="hu-HU"/>
          </a:p>
        </p:txBody>
      </p:sp>
    </p:spTree>
    <p:extLst>
      <p:ext uri="{BB962C8B-B14F-4D97-AF65-F5344CB8AC3E}">
        <p14:creationId xmlns:p14="http://schemas.microsoft.com/office/powerpoint/2010/main" val="786479266"/>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Tartalom helye 2"/>
          <p:cNvSpPr>
            <a:spLocks noGrp="1"/>
          </p:cNvSpPr>
          <p:nvPr>
            <p:ph sz="half" idx="1"/>
          </p:nvPr>
        </p:nvSpPr>
        <p:spPr>
          <a:xfrm>
            <a:off x="698500" y="2028472"/>
            <a:ext cx="4318000" cy="4834820"/>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5143500" y="2028472"/>
            <a:ext cx="4318000" cy="4834820"/>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Dátum helye 4"/>
          <p:cNvSpPr>
            <a:spLocks noGrp="1"/>
          </p:cNvSpPr>
          <p:nvPr>
            <p:ph type="dt" sz="half" idx="10"/>
          </p:nvPr>
        </p:nvSpPr>
        <p:spPr/>
        <p:txBody>
          <a:bodyPr/>
          <a:lstStyle/>
          <a:p>
            <a:pPr>
              <a:defRPr/>
            </a:pPr>
            <a:fld id="{9AA8B68E-808B-4CFA-AC76-29C9953AA3EA}" type="datetime1">
              <a:rPr lang="hu-HU" smtClean="0"/>
              <a:pPr>
                <a:defRPr/>
              </a:pPr>
              <a:t>2021.01.27.</a:t>
            </a:fld>
            <a:endParaRPr lang="hu-HU"/>
          </a:p>
        </p:txBody>
      </p:sp>
      <p:sp>
        <p:nvSpPr>
          <p:cNvPr id="6" name="Élőláb helye 5"/>
          <p:cNvSpPr>
            <a:spLocks noGrp="1"/>
          </p:cNvSpPr>
          <p:nvPr>
            <p:ph type="ftr" sz="quarter" idx="11"/>
          </p:nvPr>
        </p:nvSpPr>
        <p:spPr/>
        <p:txBody>
          <a:bodyPr/>
          <a:lstStyle/>
          <a:p>
            <a:pPr>
              <a:defRPr/>
            </a:pPr>
            <a:endParaRPr lang="hu-HU"/>
          </a:p>
        </p:txBody>
      </p:sp>
      <p:sp>
        <p:nvSpPr>
          <p:cNvPr id="7" name="Dia számának helye 6"/>
          <p:cNvSpPr>
            <a:spLocks noGrp="1"/>
          </p:cNvSpPr>
          <p:nvPr>
            <p:ph type="sldNum" sz="quarter" idx="12"/>
          </p:nvPr>
        </p:nvSpPr>
        <p:spPr/>
        <p:txBody>
          <a:bodyPr/>
          <a:lstStyle/>
          <a:p>
            <a:pPr>
              <a:defRPr/>
            </a:pPr>
            <a:fld id="{778D0857-968C-438C-944B-5389FF60F165}" type="slidenum">
              <a:rPr lang="hu-HU" altLang="hu-HU" smtClean="0"/>
              <a:pPr>
                <a:defRPr/>
              </a:pPr>
              <a:t>‹#›</a:t>
            </a:fld>
            <a:endParaRPr lang="hu-HU" altLang="hu-HU"/>
          </a:p>
        </p:txBody>
      </p:sp>
    </p:spTree>
    <p:extLst>
      <p:ext uri="{BB962C8B-B14F-4D97-AF65-F5344CB8AC3E}">
        <p14:creationId xmlns:p14="http://schemas.microsoft.com/office/powerpoint/2010/main" val="186907871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699823" y="405695"/>
            <a:ext cx="8763000" cy="1472848"/>
          </a:xfrm>
        </p:spPr>
        <p:txBody>
          <a:bodyPr/>
          <a:lstStyle/>
          <a:p>
            <a:r>
              <a:rPr lang="hu-HU" smtClean="0"/>
              <a:t>Mintacím szerkesztése</a:t>
            </a:r>
            <a:endParaRPr lang="hu-HU"/>
          </a:p>
        </p:txBody>
      </p:sp>
      <p:sp>
        <p:nvSpPr>
          <p:cNvPr id="3" name="Szöveg helye 2"/>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hu-HU" smtClean="0"/>
              <a:t>Mintaszöveg szerkesztése</a:t>
            </a:r>
          </a:p>
        </p:txBody>
      </p:sp>
      <p:sp>
        <p:nvSpPr>
          <p:cNvPr id="4" name="Tartalom helye 3"/>
          <p:cNvSpPr>
            <a:spLocks noGrp="1"/>
          </p:cNvSpPr>
          <p:nvPr>
            <p:ph sz="half" idx="2"/>
          </p:nvPr>
        </p:nvSpPr>
        <p:spPr>
          <a:xfrm>
            <a:off x="699824" y="2783417"/>
            <a:ext cx="4298156" cy="4093987"/>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5143500"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hu-HU" smtClean="0"/>
              <a:t>Mintaszöveg szerkesztése</a:t>
            </a:r>
          </a:p>
        </p:txBody>
      </p:sp>
      <p:sp>
        <p:nvSpPr>
          <p:cNvPr id="6" name="Tartalom helye 5"/>
          <p:cNvSpPr>
            <a:spLocks noGrp="1"/>
          </p:cNvSpPr>
          <p:nvPr>
            <p:ph sz="quarter" idx="4"/>
          </p:nvPr>
        </p:nvSpPr>
        <p:spPr>
          <a:xfrm>
            <a:off x="5143500" y="2783417"/>
            <a:ext cx="4319323" cy="4093987"/>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7" name="Dátum helye 6"/>
          <p:cNvSpPr>
            <a:spLocks noGrp="1"/>
          </p:cNvSpPr>
          <p:nvPr>
            <p:ph type="dt" sz="half" idx="10"/>
          </p:nvPr>
        </p:nvSpPr>
        <p:spPr/>
        <p:txBody>
          <a:bodyPr/>
          <a:lstStyle/>
          <a:p>
            <a:pPr>
              <a:defRPr/>
            </a:pPr>
            <a:fld id="{49A2E5AD-0AAA-4D04-B692-2D7BE70E3F8B}" type="datetime1">
              <a:rPr lang="hu-HU" smtClean="0"/>
              <a:pPr>
                <a:defRPr/>
              </a:pPr>
              <a:t>2021.01.27.</a:t>
            </a:fld>
            <a:endParaRPr lang="hu-HU"/>
          </a:p>
        </p:txBody>
      </p:sp>
      <p:sp>
        <p:nvSpPr>
          <p:cNvPr id="8" name="Élőláb helye 7"/>
          <p:cNvSpPr>
            <a:spLocks noGrp="1"/>
          </p:cNvSpPr>
          <p:nvPr>
            <p:ph type="ftr" sz="quarter" idx="11"/>
          </p:nvPr>
        </p:nvSpPr>
        <p:spPr/>
        <p:txBody>
          <a:bodyPr/>
          <a:lstStyle/>
          <a:p>
            <a:pPr>
              <a:defRPr/>
            </a:pPr>
            <a:endParaRPr lang="hu-HU"/>
          </a:p>
        </p:txBody>
      </p:sp>
      <p:sp>
        <p:nvSpPr>
          <p:cNvPr id="9" name="Dia számának helye 8"/>
          <p:cNvSpPr>
            <a:spLocks noGrp="1"/>
          </p:cNvSpPr>
          <p:nvPr>
            <p:ph type="sldNum" sz="quarter" idx="12"/>
          </p:nvPr>
        </p:nvSpPr>
        <p:spPr/>
        <p:txBody>
          <a:bodyPr/>
          <a:lstStyle/>
          <a:p>
            <a:pPr>
              <a:defRPr/>
            </a:pPr>
            <a:fld id="{1EBA74DE-3E58-438E-AFD3-59D2ADBD1867}" type="slidenum">
              <a:rPr lang="hu-HU" altLang="hu-HU" smtClean="0"/>
              <a:pPr>
                <a:defRPr/>
              </a:pPr>
              <a:t>‹#›</a:t>
            </a:fld>
            <a:endParaRPr lang="hu-HU" altLang="hu-HU"/>
          </a:p>
        </p:txBody>
      </p:sp>
    </p:spTree>
    <p:extLst>
      <p:ext uri="{BB962C8B-B14F-4D97-AF65-F5344CB8AC3E}">
        <p14:creationId xmlns:p14="http://schemas.microsoft.com/office/powerpoint/2010/main" val="129192314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Dátum helye 2"/>
          <p:cNvSpPr>
            <a:spLocks noGrp="1"/>
          </p:cNvSpPr>
          <p:nvPr>
            <p:ph type="dt" sz="half" idx="10"/>
          </p:nvPr>
        </p:nvSpPr>
        <p:spPr/>
        <p:txBody>
          <a:bodyPr/>
          <a:lstStyle/>
          <a:p>
            <a:pPr>
              <a:defRPr/>
            </a:pPr>
            <a:fld id="{7A47E5CB-DA38-4D85-8A6C-398D722D8075}" type="datetime1">
              <a:rPr lang="hu-HU" smtClean="0"/>
              <a:pPr>
                <a:defRPr/>
              </a:pPr>
              <a:t>2021.01.27.</a:t>
            </a:fld>
            <a:endParaRPr lang="hu-HU"/>
          </a:p>
        </p:txBody>
      </p:sp>
      <p:sp>
        <p:nvSpPr>
          <p:cNvPr id="4" name="Élőláb helye 3"/>
          <p:cNvSpPr>
            <a:spLocks noGrp="1"/>
          </p:cNvSpPr>
          <p:nvPr>
            <p:ph type="ftr" sz="quarter" idx="11"/>
          </p:nvPr>
        </p:nvSpPr>
        <p:spPr/>
        <p:txBody>
          <a:bodyPr/>
          <a:lstStyle/>
          <a:p>
            <a:pPr>
              <a:defRPr/>
            </a:pPr>
            <a:endParaRPr lang="hu-HU"/>
          </a:p>
        </p:txBody>
      </p:sp>
      <p:sp>
        <p:nvSpPr>
          <p:cNvPr id="5" name="Dia számának helye 4"/>
          <p:cNvSpPr>
            <a:spLocks noGrp="1"/>
          </p:cNvSpPr>
          <p:nvPr>
            <p:ph type="sldNum" sz="quarter" idx="12"/>
          </p:nvPr>
        </p:nvSpPr>
        <p:spPr/>
        <p:txBody>
          <a:bodyPr/>
          <a:lstStyle/>
          <a:p>
            <a:pPr>
              <a:defRPr/>
            </a:pPr>
            <a:fld id="{D7631874-0C54-4A15-8F9B-AF1D5F045FB5}" type="slidenum">
              <a:rPr lang="hu-HU" altLang="hu-HU" smtClean="0"/>
              <a:pPr>
                <a:defRPr/>
              </a:pPr>
              <a:t>‹#›</a:t>
            </a:fld>
            <a:endParaRPr lang="hu-HU" altLang="hu-HU"/>
          </a:p>
        </p:txBody>
      </p:sp>
    </p:spTree>
    <p:extLst>
      <p:ext uri="{BB962C8B-B14F-4D97-AF65-F5344CB8AC3E}">
        <p14:creationId xmlns:p14="http://schemas.microsoft.com/office/powerpoint/2010/main" val="1970746815"/>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átum helye 1"/>
          <p:cNvSpPr>
            <a:spLocks noGrp="1"/>
          </p:cNvSpPr>
          <p:nvPr>
            <p:ph type="dt" sz="half" idx="10"/>
          </p:nvPr>
        </p:nvSpPr>
        <p:spPr/>
        <p:txBody>
          <a:bodyPr/>
          <a:lstStyle/>
          <a:p>
            <a:pPr>
              <a:defRPr/>
            </a:pPr>
            <a:fld id="{6330D833-13C1-4F70-9AF5-ED8D065C82F2}" type="datetime1">
              <a:rPr lang="hu-HU" smtClean="0"/>
              <a:pPr>
                <a:defRPr/>
              </a:pPr>
              <a:t>2021.01.27.</a:t>
            </a:fld>
            <a:endParaRPr lang="hu-HU"/>
          </a:p>
        </p:txBody>
      </p:sp>
      <p:sp>
        <p:nvSpPr>
          <p:cNvPr id="3" name="Élőláb helye 2"/>
          <p:cNvSpPr>
            <a:spLocks noGrp="1"/>
          </p:cNvSpPr>
          <p:nvPr>
            <p:ph type="ftr" sz="quarter" idx="11"/>
          </p:nvPr>
        </p:nvSpPr>
        <p:spPr/>
        <p:txBody>
          <a:bodyPr/>
          <a:lstStyle/>
          <a:p>
            <a:pPr>
              <a:defRPr/>
            </a:pPr>
            <a:endParaRPr lang="hu-HU"/>
          </a:p>
        </p:txBody>
      </p:sp>
      <p:sp>
        <p:nvSpPr>
          <p:cNvPr id="4" name="Dia számának helye 3"/>
          <p:cNvSpPr>
            <a:spLocks noGrp="1"/>
          </p:cNvSpPr>
          <p:nvPr>
            <p:ph type="sldNum" sz="quarter" idx="12"/>
          </p:nvPr>
        </p:nvSpPr>
        <p:spPr/>
        <p:txBody>
          <a:bodyPr/>
          <a:lstStyle/>
          <a:p>
            <a:pPr>
              <a:defRPr/>
            </a:pPr>
            <a:fld id="{6D5549C2-A134-47D3-BE07-D651E03B2612}" type="slidenum">
              <a:rPr lang="hu-HU" altLang="hu-HU" smtClean="0"/>
              <a:pPr>
                <a:defRPr/>
              </a:pPr>
              <a:t>‹#›</a:t>
            </a:fld>
            <a:endParaRPr lang="hu-HU" altLang="hu-HU"/>
          </a:p>
        </p:txBody>
      </p:sp>
    </p:spTree>
    <p:extLst>
      <p:ext uri="{BB962C8B-B14F-4D97-AF65-F5344CB8AC3E}">
        <p14:creationId xmlns:p14="http://schemas.microsoft.com/office/powerpoint/2010/main" val="266154562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699824" y="508000"/>
            <a:ext cx="3276864" cy="1778000"/>
          </a:xfrm>
        </p:spPr>
        <p:txBody>
          <a:bodyPr anchor="b"/>
          <a:lstStyle>
            <a:lvl1pPr>
              <a:defRPr sz="2667"/>
            </a:lvl1pPr>
          </a:lstStyle>
          <a:p>
            <a:r>
              <a:rPr lang="hu-HU" smtClean="0"/>
              <a:t>Mintacím szerkesztése</a:t>
            </a:r>
            <a:endParaRPr lang="hu-HU"/>
          </a:p>
        </p:txBody>
      </p:sp>
      <p:sp>
        <p:nvSpPr>
          <p:cNvPr id="3" name="Tartalom helye 2"/>
          <p:cNvSpPr>
            <a:spLocks noGrp="1"/>
          </p:cNvSpPr>
          <p:nvPr>
            <p:ph idx="1"/>
          </p:nvPr>
        </p:nvSpPr>
        <p:spPr>
          <a:xfrm>
            <a:off x="4319323" y="1097139"/>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hu-HU" smtClean="0"/>
              <a:t>Mintaszöveg szerkesztése</a:t>
            </a:r>
          </a:p>
        </p:txBody>
      </p:sp>
      <p:sp>
        <p:nvSpPr>
          <p:cNvPr id="5" name="Dátum helye 4"/>
          <p:cNvSpPr>
            <a:spLocks noGrp="1"/>
          </p:cNvSpPr>
          <p:nvPr>
            <p:ph type="dt" sz="half" idx="10"/>
          </p:nvPr>
        </p:nvSpPr>
        <p:spPr/>
        <p:txBody>
          <a:bodyPr/>
          <a:lstStyle/>
          <a:p>
            <a:pPr>
              <a:defRPr/>
            </a:pPr>
            <a:fld id="{5E66EFC0-76F6-4640-BFA6-0DFAE393C60F}" type="datetime1">
              <a:rPr lang="hu-HU" smtClean="0"/>
              <a:pPr>
                <a:defRPr/>
              </a:pPr>
              <a:t>2021.01.27.</a:t>
            </a:fld>
            <a:endParaRPr lang="hu-HU"/>
          </a:p>
        </p:txBody>
      </p:sp>
      <p:sp>
        <p:nvSpPr>
          <p:cNvPr id="6" name="Élőláb helye 5"/>
          <p:cNvSpPr>
            <a:spLocks noGrp="1"/>
          </p:cNvSpPr>
          <p:nvPr>
            <p:ph type="ftr" sz="quarter" idx="11"/>
          </p:nvPr>
        </p:nvSpPr>
        <p:spPr/>
        <p:txBody>
          <a:bodyPr/>
          <a:lstStyle/>
          <a:p>
            <a:pPr>
              <a:defRPr/>
            </a:pPr>
            <a:endParaRPr lang="hu-HU"/>
          </a:p>
        </p:txBody>
      </p:sp>
      <p:sp>
        <p:nvSpPr>
          <p:cNvPr id="7" name="Dia számának helye 6"/>
          <p:cNvSpPr>
            <a:spLocks noGrp="1"/>
          </p:cNvSpPr>
          <p:nvPr>
            <p:ph type="sldNum" sz="quarter" idx="12"/>
          </p:nvPr>
        </p:nvSpPr>
        <p:spPr/>
        <p:txBody>
          <a:bodyPr/>
          <a:lstStyle/>
          <a:p>
            <a:pPr>
              <a:defRPr/>
            </a:pPr>
            <a:fld id="{BBCE2B62-527D-45E0-9A8C-91A7146660E1}" type="slidenum">
              <a:rPr lang="hu-HU" altLang="hu-HU" smtClean="0"/>
              <a:pPr>
                <a:defRPr/>
              </a:pPr>
              <a:t>‹#›</a:t>
            </a:fld>
            <a:endParaRPr lang="hu-HU" altLang="hu-HU"/>
          </a:p>
        </p:txBody>
      </p:sp>
    </p:spTree>
    <p:extLst>
      <p:ext uri="{BB962C8B-B14F-4D97-AF65-F5344CB8AC3E}">
        <p14:creationId xmlns:p14="http://schemas.microsoft.com/office/powerpoint/2010/main" val="3888868536"/>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699824" y="508000"/>
            <a:ext cx="3276864" cy="1778000"/>
          </a:xfrm>
        </p:spPr>
        <p:txBody>
          <a:bodyPr anchor="b"/>
          <a:lstStyle>
            <a:lvl1pPr>
              <a:defRPr sz="2667"/>
            </a:lvl1pPr>
          </a:lstStyle>
          <a:p>
            <a:r>
              <a:rPr lang="hu-HU" smtClean="0"/>
              <a:t>Mintacím szerkesztése</a:t>
            </a:r>
            <a:endParaRPr lang="hu-HU"/>
          </a:p>
        </p:txBody>
      </p:sp>
      <p:sp>
        <p:nvSpPr>
          <p:cNvPr id="3" name="Kép helye 2"/>
          <p:cNvSpPr>
            <a:spLocks noGrp="1"/>
          </p:cNvSpPr>
          <p:nvPr>
            <p:ph type="pic" idx="1"/>
          </p:nvPr>
        </p:nvSpPr>
        <p:spPr>
          <a:xfrm>
            <a:off x="4319323" y="1097139"/>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hu-HU"/>
          </a:p>
        </p:txBody>
      </p:sp>
      <p:sp>
        <p:nvSpPr>
          <p:cNvPr id="4" name="Szöveg helye 3"/>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hu-HU" smtClean="0"/>
              <a:t>Mintaszöveg szerkesztése</a:t>
            </a:r>
          </a:p>
        </p:txBody>
      </p:sp>
      <p:sp>
        <p:nvSpPr>
          <p:cNvPr id="5" name="Dátum helye 4"/>
          <p:cNvSpPr>
            <a:spLocks noGrp="1"/>
          </p:cNvSpPr>
          <p:nvPr>
            <p:ph type="dt" sz="half" idx="10"/>
          </p:nvPr>
        </p:nvSpPr>
        <p:spPr/>
        <p:txBody>
          <a:bodyPr/>
          <a:lstStyle/>
          <a:p>
            <a:pPr>
              <a:defRPr/>
            </a:pPr>
            <a:fld id="{06ECA273-97BF-4E11-9402-29F118CE2513}" type="datetime1">
              <a:rPr lang="hu-HU" smtClean="0"/>
              <a:pPr>
                <a:defRPr/>
              </a:pPr>
              <a:t>2021.01.27.</a:t>
            </a:fld>
            <a:endParaRPr lang="hu-HU"/>
          </a:p>
        </p:txBody>
      </p:sp>
      <p:sp>
        <p:nvSpPr>
          <p:cNvPr id="6" name="Élőláb helye 5"/>
          <p:cNvSpPr>
            <a:spLocks noGrp="1"/>
          </p:cNvSpPr>
          <p:nvPr>
            <p:ph type="ftr" sz="quarter" idx="11"/>
          </p:nvPr>
        </p:nvSpPr>
        <p:spPr/>
        <p:txBody>
          <a:bodyPr/>
          <a:lstStyle/>
          <a:p>
            <a:pPr>
              <a:defRPr/>
            </a:pPr>
            <a:endParaRPr lang="hu-HU"/>
          </a:p>
        </p:txBody>
      </p:sp>
      <p:sp>
        <p:nvSpPr>
          <p:cNvPr id="7" name="Dia számának helye 6"/>
          <p:cNvSpPr>
            <a:spLocks noGrp="1"/>
          </p:cNvSpPr>
          <p:nvPr>
            <p:ph type="sldNum" sz="quarter" idx="12"/>
          </p:nvPr>
        </p:nvSpPr>
        <p:spPr/>
        <p:txBody>
          <a:bodyPr/>
          <a:lstStyle/>
          <a:p>
            <a:pPr>
              <a:defRPr/>
            </a:pPr>
            <a:fld id="{51E1BAF3-2BD1-433C-B9A9-7839532E64B8}" type="slidenum">
              <a:rPr lang="hu-HU" altLang="hu-HU" smtClean="0"/>
              <a:pPr>
                <a:defRPr/>
              </a:pPr>
              <a:t>‹#›</a:t>
            </a:fld>
            <a:endParaRPr lang="hu-HU" altLang="hu-HU"/>
          </a:p>
        </p:txBody>
      </p:sp>
    </p:spTree>
    <p:extLst>
      <p:ext uri="{BB962C8B-B14F-4D97-AF65-F5344CB8AC3E}">
        <p14:creationId xmlns:p14="http://schemas.microsoft.com/office/powerpoint/2010/main" val="2692191159"/>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Függőleges szöveg helye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pPr>
              <a:defRPr/>
            </a:pPr>
            <a:fld id="{C3BD7F2E-302C-4166-8A71-1BDA38A352E7}" type="datetime1">
              <a:rPr lang="hu-HU" smtClean="0"/>
              <a:pPr>
                <a:defRPr/>
              </a:pPr>
              <a:t>2021.01.27.</a:t>
            </a:fld>
            <a:endParaRPr lang="hu-HU"/>
          </a:p>
        </p:txBody>
      </p:sp>
      <p:sp>
        <p:nvSpPr>
          <p:cNvPr id="5" name="Élőláb helye 4"/>
          <p:cNvSpPr>
            <a:spLocks noGrp="1"/>
          </p:cNvSpPr>
          <p:nvPr>
            <p:ph type="ftr" sz="quarter" idx="11"/>
          </p:nvPr>
        </p:nvSpPr>
        <p:spPr/>
        <p:txBody>
          <a:bodyPr/>
          <a:lstStyle/>
          <a:p>
            <a:pPr>
              <a:defRPr/>
            </a:pPr>
            <a:endParaRPr lang="hu-HU"/>
          </a:p>
        </p:txBody>
      </p:sp>
      <p:sp>
        <p:nvSpPr>
          <p:cNvPr id="6" name="Dia számának helye 5"/>
          <p:cNvSpPr>
            <a:spLocks noGrp="1"/>
          </p:cNvSpPr>
          <p:nvPr>
            <p:ph type="sldNum" sz="quarter" idx="12"/>
          </p:nvPr>
        </p:nvSpPr>
        <p:spPr/>
        <p:txBody>
          <a:bodyPr/>
          <a:lstStyle/>
          <a:p>
            <a:pPr>
              <a:defRPr/>
            </a:pPr>
            <a:fld id="{CB85726D-F83D-40F6-8CC9-E23450ED6256}" type="slidenum">
              <a:rPr lang="hu-HU" altLang="hu-HU" smtClean="0"/>
              <a:pPr>
                <a:defRPr/>
              </a:pPr>
              <a:t>‹#›</a:t>
            </a:fld>
            <a:endParaRPr lang="hu-HU" altLang="hu-HU"/>
          </a:p>
        </p:txBody>
      </p:sp>
    </p:spTree>
    <p:extLst>
      <p:ext uri="{BB962C8B-B14F-4D97-AF65-F5344CB8AC3E}">
        <p14:creationId xmlns:p14="http://schemas.microsoft.com/office/powerpoint/2010/main" val="146612033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7270750" y="405694"/>
            <a:ext cx="2190750" cy="6457598"/>
          </a:xfr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698500" y="405694"/>
            <a:ext cx="6445250" cy="6457598"/>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10"/>
          </p:nvPr>
        </p:nvSpPr>
        <p:spPr/>
        <p:txBody>
          <a:bodyPr/>
          <a:lstStyle/>
          <a:p>
            <a:pPr>
              <a:defRPr/>
            </a:pPr>
            <a:fld id="{AF17744D-3505-4F5F-B35E-6722B7A01C77}" type="datetime1">
              <a:rPr lang="hu-HU" smtClean="0"/>
              <a:pPr>
                <a:defRPr/>
              </a:pPr>
              <a:t>2021.01.27.</a:t>
            </a:fld>
            <a:endParaRPr lang="hu-HU"/>
          </a:p>
        </p:txBody>
      </p:sp>
      <p:sp>
        <p:nvSpPr>
          <p:cNvPr id="5" name="Élőláb helye 4"/>
          <p:cNvSpPr>
            <a:spLocks noGrp="1"/>
          </p:cNvSpPr>
          <p:nvPr>
            <p:ph type="ftr" sz="quarter" idx="11"/>
          </p:nvPr>
        </p:nvSpPr>
        <p:spPr/>
        <p:txBody>
          <a:bodyPr/>
          <a:lstStyle/>
          <a:p>
            <a:pPr>
              <a:defRPr/>
            </a:pPr>
            <a:endParaRPr lang="hu-HU"/>
          </a:p>
        </p:txBody>
      </p:sp>
      <p:sp>
        <p:nvSpPr>
          <p:cNvPr id="6" name="Dia számának helye 5"/>
          <p:cNvSpPr>
            <a:spLocks noGrp="1"/>
          </p:cNvSpPr>
          <p:nvPr>
            <p:ph type="sldNum" sz="quarter" idx="12"/>
          </p:nvPr>
        </p:nvSpPr>
        <p:spPr/>
        <p:txBody>
          <a:bodyPr/>
          <a:lstStyle/>
          <a:p>
            <a:pPr>
              <a:defRPr/>
            </a:pPr>
            <a:fld id="{63797141-8B6C-4CF6-BE15-67CDA90F68FE}" type="slidenum">
              <a:rPr lang="hu-HU" altLang="hu-HU" smtClean="0"/>
              <a:pPr>
                <a:defRPr/>
              </a:pPr>
              <a:t>‹#›</a:t>
            </a:fld>
            <a:endParaRPr lang="hu-HU" altLang="hu-HU"/>
          </a:p>
        </p:txBody>
      </p:sp>
    </p:spTree>
    <p:extLst>
      <p:ext uri="{BB962C8B-B14F-4D97-AF65-F5344CB8AC3E}">
        <p14:creationId xmlns:p14="http://schemas.microsoft.com/office/powerpoint/2010/main" val="68170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8.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9.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theme" Target="../theme/theme10.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0.xml"/><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theme" Target="../theme/theme11.xml"/><Relationship Id="rId2" Type="http://schemas.openxmlformats.org/officeDocument/2006/relationships/slideLayout" Target="../slideLayouts/slideLayout114.xml"/><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1.xml"/><Relationship Id="rId3" Type="http://schemas.openxmlformats.org/officeDocument/2006/relationships/slideLayout" Target="../slideLayouts/slideLayout126.xml"/><Relationship Id="rId7" Type="http://schemas.openxmlformats.org/officeDocument/2006/relationships/slideLayout" Target="../slideLayouts/slideLayout130.xml"/><Relationship Id="rId12" Type="http://schemas.openxmlformats.org/officeDocument/2006/relationships/theme" Target="../theme/theme12.xml"/><Relationship Id="rId2" Type="http://schemas.openxmlformats.org/officeDocument/2006/relationships/slideLayout" Target="../slideLayouts/slideLayout125.xml"/><Relationship Id="rId1" Type="http://schemas.openxmlformats.org/officeDocument/2006/relationships/slideLayout" Target="../slideLayouts/slideLayout124.xml"/><Relationship Id="rId6" Type="http://schemas.openxmlformats.org/officeDocument/2006/relationships/slideLayout" Target="../slideLayouts/slideLayout129.xml"/><Relationship Id="rId11" Type="http://schemas.openxmlformats.org/officeDocument/2006/relationships/slideLayout" Target="../slideLayouts/slideLayout134.xml"/><Relationship Id="rId5" Type="http://schemas.openxmlformats.org/officeDocument/2006/relationships/slideLayout" Target="../slideLayouts/slideLayout128.xml"/><Relationship Id="rId10" Type="http://schemas.openxmlformats.org/officeDocument/2006/relationships/slideLayout" Target="../slideLayouts/slideLayout133.xml"/><Relationship Id="rId4" Type="http://schemas.openxmlformats.org/officeDocument/2006/relationships/slideLayout" Target="../slideLayouts/slideLayout127.xml"/><Relationship Id="rId9" Type="http://schemas.openxmlformats.org/officeDocument/2006/relationships/slideLayout" Target="../slideLayouts/slideLayout13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2.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theme" Target="../theme/theme13.xml"/><Relationship Id="rId2" Type="http://schemas.openxmlformats.org/officeDocument/2006/relationships/slideLayout" Target="../slideLayouts/slideLayout136.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0" Type="http://schemas.openxmlformats.org/officeDocument/2006/relationships/slideLayout" Target="../slideLayouts/slideLayout144.xml"/><Relationship Id="rId4" Type="http://schemas.openxmlformats.org/officeDocument/2006/relationships/slideLayout" Target="../slideLayouts/slideLayout138.xml"/><Relationship Id="rId9" Type="http://schemas.openxmlformats.org/officeDocument/2006/relationships/slideLayout" Target="../slideLayouts/slideLayout14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3.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theme" Target="../theme/theme14.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4.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theme" Target="../theme/theme15.xml"/><Relationship Id="rId2" Type="http://schemas.openxmlformats.org/officeDocument/2006/relationships/slideLayout" Target="../slideLayouts/slideLayout158.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body" idx="1"/>
          </p:nvPr>
        </p:nvSpPr>
        <p:spPr bwMode="auto">
          <a:xfrm>
            <a:off x="990600" y="3924300"/>
            <a:ext cx="8178800" cy="88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t"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
        <p:nvSpPr>
          <p:cNvPr id="1027" name="Rectangle 2"/>
          <p:cNvSpPr>
            <a:spLocks noGrp="1" noChangeArrowheads="1"/>
          </p:cNvSpPr>
          <p:nvPr>
            <p:ph type="title"/>
          </p:nvPr>
        </p:nvSpPr>
        <p:spPr bwMode="auto">
          <a:xfrm>
            <a:off x="990600" y="1282700"/>
            <a:ext cx="8178800" cy="2578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b" anchorCtr="0" compatLnSpc="1">
            <a:prstTxWarp prst="textNoShape">
              <a:avLst/>
            </a:prstTxWarp>
          </a:bodyPr>
          <a:lstStyle/>
          <a:p>
            <a:pPr lvl="0"/>
            <a:r>
              <a:rPr lang="en-US" altLang="hu-HU" smtClean="0">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94844" r:id="rId1"/>
    <p:sldLayoutId id="2147494845" r:id="rId2"/>
    <p:sldLayoutId id="2147494846" r:id="rId3"/>
    <p:sldLayoutId id="2147494847" r:id="rId4"/>
    <p:sldLayoutId id="2147494848" r:id="rId5"/>
    <p:sldLayoutId id="2147494849" r:id="rId6"/>
    <p:sldLayoutId id="2147494850" r:id="rId7"/>
    <p:sldLayoutId id="2147494851" r:id="rId8"/>
    <p:sldLayoutId id="2147494852" r:id="rId9"/>
    <p:sldLayoutId id="2147494853" r:id="rId10"/>
    <p:sldLayoutId id="2147494854" r:id="rId11"/>
    <p:sldLayoutId id="2147495397" r:id="rId12"/>
    <p:sldLayoutId id="2147495398" r:id="rId13"/>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339725" indent="-339725" algn="ctr" rtl="0" eaLnBrk="0" fontAlgn="base" hangingPunct="0">
        <a:spcBef>
          <a:spcPct val="0"/>
        </a:spcBef>
        <a:spcAft>
          <a:spcPct val="0"/>
        </a:spcAft>
        <a:defRPr sz="2800">
          <a:solidFill>
            <a:schemeClr val="tx1"/>
          </a:solidFill>
          <a:latin typeface="+mn-lt"/>
          <a:ea typeface="+mn-ea"/>
          <a:cs typeface="+mn-cs"/>
          <a:sym typeface="Gill Sans"/>
        </a:defRPr>
      </a:lvl1pPr>
      <a:lvl2pPr marL="739775" indent="-282575" algn="ctr" rtl="0" eaLnBrk="0" fontAlgn="base" hangingPunct="0">
        <a:spcBef>
          <a:spcPct val="0"/>
        </a:spcBef>
        <a:spcAft>
          <a:spcPct val="0"/>
        </a:spcAft>
        <a:defRPr sz="2800">
          <a:solidFill>
            <a:schemeClr val="tx1"/>
          </a:solidFill>
          <a:latin typeface="+mn-lt"/>
          <a:sym typeface="Gill Sans"/>
        </a:defRPr>
      </a:lvl2pPr>
      <a:lvl3pPr marL="1139825" indent="-225425" algn="ctr" rtl="0" eaLnBrk="0" fontAlgn="base" hangingPunct="0">
        <a:spcBef>
          <a:spcPct val="0"/>
        </a:spcBef>
        <a:spcAft>
          <a:spcPct val="0"/>
        </a:spcAft>
        <a:defRPr sz="2800">
          <a:solidFill>
            <a:schemeClr val="tx1"/>
          </a:solidFill>
          <a:latin typeface="+mn-lt"/>
          <a:sym typeface="Gill Sans"/>
        </a:defRPr>
      </a:lvl3pPr>
      <a:lvl4pPr marL="1597025" indent="-225425" algn="ctr" rtl="0" eaLnBrk="0" fontAlgn="base" hangingPunct="0">
        <a:spcBef>
          <a:spcPct val="0"/>
        </a:spcBef>
        <a:spcAft>
          <a:spcPct val="0"/>
        </a:spcAft>
        <a:defRPr sz="2800">
          <a:solidFill>
            <a:schemeClr val="tx1"/>
          </a:solidFill>
          <a:latin typeface="+mn-lt"/>
          <a:sym typeface="Gill Sans"/>
        </a:defRPr>
      </a:lvl4pPr>
      <a:lvl5pPr marL="2054225" indent="-225425" algn="ctr" rtl="0" eaLnBrk="0" fontAlgn="base" hangingPunct="0">
        <a:spcBef>
          <a:spcPct val="0"/>
        </a:spcBef>
        <a:spcAft>
          <a:spcPct val="0"/>
        </a:spcAft>
        <a:defRPr sz="2800">
          <a:solidFill>
            <a:schemeClr val="tx1"/>
          </a:solidFill>
          <a:latin typeface="+mn-lt"/>
          <a:sym typeface="Gill Sans"/>
        </a:defRPr>
      </a:lvl5pPr>
      <a:lvl6pPr marL="457120" algn="ctr" rtl="0" fontAlgn="base">
        <a:spcBef>
          <a:spcPct val="0"/>
        </a:spcBef>
        <a:spcAft>
          <a:spcPct val="0"/>
        </a:spcAft>
        <a:defRPr sz="2800">
          <a:solidFill>
            <a:schemeClr val="tx1"/>
          </a:solidFill>
          <a:latin typeface="+mn-lt"/>
          <a:sym typeface="Gill Sans" charset="0"/>
        </a:defRPr>
      </a:lvl6pPr>
      <a:lvl7pPr marL="914226" algn="ctr" rtl="0" fontAlgn="base">
        <a:spcBef>
          <a:spcPct val="0"/>
        </a:spcBef>
        <a:spcAft>
          <a:spcPct val="0"/>
        </a:spcAft>
        <a:defRPr sz="2800">
          <a:solidFill>
            <a:schemeClr val="tx1"/>
          </a:solidFill>
          <a:latin typeface="+mn-lt"/>
          <a:sym typeface="Gill Sans" charset="0"/>
        </a:defRPr>
      </a:lvl7pPr>
      <a:lvl8pPr marL="1371359" algn="ctr" rtl="0" fontAlgn="base">
        <a:spcBef>
          <a:spcPct val="0"/>
        </a:spcBef>
        <a:spcAft>
          <a:spcPct val="0"/>
        </a:spcAft>
        <a:defRPr sz="2800">
          <a:solidFill>
            <a:schemeClr val="tx1"/>
          </a:solidFill>
          <a:latin typeface="+mn-lt"/>
          <a:sym typeface="Gill Sans" charset="0"/>
        </a:defRPr>
      </a:lvl8pPr>
      <a:lvl9pPr marL="1828469" algn="ctr" rtl="0" fontAlgn="base">
        <a:spcBef>
          <a:spcPct val="0"/>
        </a:spcBef>
        <a:spcAft>
          <a:spcPct val="0"/>
        </a:spcAft>
        <a:defRPr sz="28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990600" y="203200"/>
            <a:ext cx="8178800" cy="190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
        <p:nvSpPr>
          <p:cNvPr id="2051" name="Rectangle 2"/>
          <p:cNvSpPr>
            <a:spLocks noGrp="1" noChangeArrowheads="1"/>
          </p:cNvSpPr>
          <p:nvPr>
            <p:ph type="body" idx="1"/>
          </p:nvPr>
        </p:nvSpPr>
        <p:spPr bwMode="auto">
          <a:xfrm>
            <a:off x="990600" y="2159000"/>
            <a:ext cx="8178800" cy="447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Tree>
  </p:cSld>
  <p:clrMap bg1="lt1" tx1="dk1" bg2="lt2" tx2="dk2" accent1="accent1" accent2="accent2" accent3="accent3" accent4="accent4" accent5="accent5" accent6="accent6" hlink="hlink" folHlink="folHlink"/>
  <p:sldLayoutIdLst>
    <p:sldLayoutId id="2147494855" r:id="rId1"/>
    <p:sldLayoutId id="2147494856" r:id="rId2"/>
    <p:sldLayoutId id="2147494857" r:id="rId3"/>
    <p:sldLayoutId id="2147494858" r:id="rId4"/>
    <p:sldLayoutId id="2147494859" r:id="rId5"/>
    <p:sldLayoutId id="2147494860" r:id="rId6"/>
    <p:sldLayoutId id="2147494861" r:id="rId7"/>
    <p:sldLayoutId id="2147494862" r:id="rId8"/>
    <p:sldLayoutId id="2147494863" r:id="rId9"/>
    <p:sldLayoutId id="2147494864" r:id="rId10"/>
    <p:sldLayoutId id="2147494865"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835025" indent="-568325" algn="l" rtl="0" eaLnBrk="0" fontAlgn="base" hangingPunct="0">
        <a:spcBef>
          <a:spcPts val="1900"/>
        </a:spcBef>
        <a:spcAft>
          <a:spcPct val="0"/>
        </a:spcAft>
        <a:buSzPct val="171000"/>
        <a:buFont typeface="Gill Sans"/>
        <a:buChar char="•"/>
        <a:defRPr sz="3200">
          <a:solidFill>
            <a:schemeClr val="tx1"/>
          </a:solidFill>
          <a:latin typeface="+mn-lt"/>
          <a:ea typeface="+mn-ea"/>
          <a:cs typeface="+mn-cs"/>
          <a:sym typeface="Gill Sans"/>
        </a:defRPr>
      </a:lvl1pPr>
      <a:lvl2pPr marL="12795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2pPr>
      <a:lvl3pPr marL="17240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3pPr>
      <a:lvl4pPr marL="21685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4pPr>
      <a:lvl5pPr marL="26130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5pPr>
      <a:lvl6pPr marL="3072855"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6pPr>
      <a:lvl7pPr marL="3529970"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7pPr>
      <a:lvl8pPr marL="3987080"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8pPr>
      <a:lvl9pPr marL="4444200"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bwMode="auto">
          <a:xfrm>
            <a:off x="990600" y="2324100"/>
            <a:ext cx="8178800" cy="2971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94866" r:id="rId1"/>
    <p:sldLayoutId id="2147494867" r:id="rId2"/>
    <p:sldLayoutId id="2147494868" r:id="rId3"/>
    <p:sldLayoutId id="2147494869" r:id="rId4"/>
    <p:sldLayoutId id="2147494870" r:id="rId5"/>
    <p:sldLayoutId id="2147494871" r:id="rId6"/>
    <p:sldLayoutId id="2147494872" r:id="rId7"/>
    <p:sldLayoutId id="2147494873" r:id="rId8"/>
    <p:sldLayoutId id="2147494874" r:id="rId9"/>
    <p:sldLayoutId id="2147494875" r:id="rId10"/>
    <p:sldLayoutId id="2147494876"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339725" indent="-339725" algn="ctr" rtl="0" eaLnBrk="0" fontAlgn="base" hangingPunct="0">
        <a:spcBef>
          <a:spcPct val="0"/>
        </a:spcBef>
        <a:spcAft>
          <a:spcPct val="0"/>
        </a:spcAft>
        <a:defRPr sz="2800">
          <a:solidFill>
            <a:schemeClr val="tx1"/>
          </a:solidFill>
          <a:latin typeface="+mn-lt"/>
          <a:ea typeface="+mn-ea"/>
          <a:cs typeface="+mn-cs"/>
          <a:sym typeface="Gill Sans"/>
        </a:defRPr>
      </a:lvl1pPr>
      <a:lvl2pPr marL="739775" indent="-282575" algn="ctr" rtl="0" eaLnBrk="0" fontAlgn="base" hangingPunct="0">
        <a:spcBef>
          <a:spcPct val="0"/>
        </a:spcBef>
        <a:spcAft>
          <a:spcPct val="0"/>
        </a:spcAft>
        <a:defRPr sz="2800">
          <a:solidFill>
            <a:schemeClr val="tx1"/>
          </a:solidFill>
          <a:latin typeface="+mn-lt"/>
          <a:sym typeface="Gill Sans"/>
        </a:defRPr>
      </a:lvl2pPr>
      <a:lvl3pPr marL="1139825" indent="-225425" algn="ctr" rtl="0" eaLnBrk="0" fontAlgn="base" hangingPunct="0">
        <a:spcBef>
          <a:spcPct val="0"/>
        </a:spcBef>
        <a:spcAft>
          <a:spcPct val="0"/>
        </a:spcAft>
        <a:defRPr sz="2800">
          <a:solidFill>
            <a:schemeClr val="tx1"/>
          </a:solidFill>
          <a:latin typeface="+mn-lt"/>
          <a:sym typeface="Gill Sans"/>
        </a:defRPr>
      </a:lvl3pPr>
      <a:lvl4pPr marL="1597025" indent="-225425" algn="ctr" rtl="0" eaLnBrk="0" fontAlgn="base" hangingPunct="0">
        <a:spcBef>
          <a:spcPct val="0"/>
        </a:spcBef>
        <a:spcAft>
          <a:spcPct val="0"/>
        </a:spcAft>
        <a:defRPr sz="2800">
          <a:solidFill>
            <a:schemeClr val="tx1"/>
          </a:solidFill>
          <a:latin typeface="+mn-lt"/>
          <a:sym typeface="Gill Sans"/>
        </a:defRPr>
      </a:lvl4pPr>
      <a:lvl5pPr marL="2054225" indent="-225425" algn="ctr" rtl="0" eaLnBrk="0" fontAlgn="base" hangingPunct="0">
        <a:spcBef>
          <a:spcPct val="0"/>
        </a:spcBef>
        <a:spcAft>
          <a:spcPct val="0"/>
        </a:spcAft>
        <a:defRPr sz="2800">
          <a:solidFill>
            <a:schemeClr val="tx1"/>
          </a:solidFill>
          <a:latin typeface="+mn-lt"/>
          <a:sym typeface="Gill Sans"/>
        </a:defRPr>
      </a:lvl5pPr>
      <a:lvl6pPr marL="457120" algn="ctr" rtl="0" fontAlgn="base">
        <a:spcBef>
          <a:spcPct val="0"/>
        </a:spcBef>
        <a:spcAft>
          <a:spcPct val="0"/>
        </a:spcAft>
        <a:defRPr sz="2800">
          <a:solidFill>
            <a:schemeClr val="tx1"/>
          </a:solidFill>
          <a:latin typeface="+mn-lt"/>
          <a:sym typeface="Gill Sans" charset="0"/>
        </a:defRPr>
      </a:lvl6pPr>
      <a:lvl7pPr marL="914226" algn="ctr" rtl="0" fontAlgn="base">
        <a:spcBef>
          <a:spcPct val="0"/>
        </a:spcBef>
        <a:spcAft>
          <a:spcPct val="0"/>
        </a:spcAft>
        <a:defRPr sz="2800">
          <a:solidFill>
            <a:schemeClr val="tx1"/>
          </a:solidFill>
          <a:latin typeface="+mn-lt"/>
          <a:sym typeface="Gill Sans" charset="0"/>
        </a:defRPr>
      </a:lvl7pPr>
      <a:lvl8pPr marL="1371359" algn="ctr" rtl="0" fontAlgn="base">
        <a:spcBef>
          <a:spcPct val="0"/>
        </a:spcBef>
        <a:spcAft>
          <a:spcPct val="0"/>
        </a:spcAft>
        <a:defRPr sz="2800">
          <a:solidFill>
            <a:schemeClr val="tx1"/>
          </a:solidFill>
          <a:latin typeface="+mn-lt"/>
          <a:sym typeface="Gill Sans" charset="0"/>
        </a:defRPr>
      </a:lvl8pPr>
      <a:lvl9pPr marL="1828469" algn="ctr" rtl="0" fontAlgn="base">
        <a:spcBef>
          <a:spcPct val="0"/>
        </a:spcBef>
        <a:spcAft>
          <a:spcPct val="0"/>
        </a:spcAft>
        <a:defRPr sz="28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
          <p:cNvSpPr>
            <a:spLocks noGrp="1" noChangeArrowheads="1"/>
          </p:cNvSpPr>
          <p:nvPr>
            <p:ph type="body" idx="1"/>
          </p:nvPr>
        </p:nvSpPr>
        <p:spPr bwMode="auto">
          <a:xfrm>
            <a:off x="990600" y="990600"/>
            <a:ext cx="8178800" cy="563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Tree>
  </p:cSld>
  <p:clrMap bg1="lt1" tx1="dk1" bg2="lt2" tx2="dk2" accent1="accent1" accent2="accent2" accent3="accent3" accent4="accent4" accent5="accent5" accent6="accent6" hlink="hlink" folHlink="folHlink"/>
  <p:sldLayoutIdLst>
    <p:sldLayoutId id="2147494877" r:id="rId1"/>
    <p:sldLayoutId id="2147494878" r:id="rId2"/>
    <p:sldLayoutId id="2147494879" r:id="rId3"/>
    <p:sldLayoutId id="2147494880" r:id="rId4"/>
    <p:sldLayoutId id="2147494881" r:id="rId5"/>
    <p:sldLayoutId id="2147494882" r:id="rId6"/>
    <p:sldLayoutId id="2147494883" r:id="rId7"/>
    <p:sldLayoutId id="2147494884" r:id="rId8"/>
    <p:sldLayoutId id="2147494885" r:id="rId9"/>
    <p:sldLayoutId id="2147494886" r:id="rId10"/>
    <p:sldLayoutId id="2147494887"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835025" indent="-568325" algn="l" rtl="0" eaLnBrk="0" fontAlgn="base" hangingPunct="0">
        <a:spcBef>
          <a:spcPts val="3800"/>
        </a:spcBef>
        <a:spcAft>
          <a:spcPct val="0"/>
        </a:spcAft>
        <a:buSzPct val="171000"/>
        <a:buFont typeface="Gill Sans"/>
        <a:buChar char="•"/>
        <a:defRPr sz="3200">
          <a:solidFill>
            <a:schemeClr val="tx1"/>
          </a:solidFill>
          <a:latin typeface="+mn-lt"/>
          <a:ea typeface="+mn-ea"/>
          <a:cs typeface="+mn-cs"/>
          <a:sym typeface="Gill Sans"/>
        </a:defRPr>
      </a:lvl1pPr>
      <a:lvl2pPr marL="1279525" indent="-568325" algn="l" rtl="0" eaLnBrk="0" fontAlgn="base" hangingPunct="0">
        <a:spcBef>
          <a:spcPts val="3800"/>
        </a:spcBef>
        <a:spcAft>
          <a:spcPct val="0"/>
        </a:spcAft>
        <a:buSzPct val="171000"/>
        <a:buFont typeface="Gill Sans"/>
        <a:buChar char="•"/>
        <a:defRPr sz="3200">
          <a:solidFill>
            <a:schemeClr val="tx1"/>
          </a:solidFill>
          <a:latin typeface="+mn-lt"/>
          <a:sym typeface="Gill Sans"/>
        </a:defRPr>
      </a:lvl2pPr>
      <a:lvl3pPr marL="1724025" indent="-568325" algn="l" rtl="0" eaLnBrk="0" fontAlgn="base" hangingPunct="0">
        <a:spcBef>
          <a:spcPts val="3800"/>
        </a:spcBef>
        <a:spcAft>
          <a:spcPct val="0"/>
        </a:spcAft>
        <a:buSzPct val="171000"/>
        <a:buFont typeface="Gill Sans"/>
        <a:buChar char="•"/>
        <a:defRPr sz="3200">
          <a:solidFill>
            <a:schemeClr val="tx1"/>
          </a:solidFill>
          <a:latin typeface="+mn-lt"/>
          <a:sym typeface="Gill Sans"/>
        </a:defRPr>
      </a:lvl3pPr>
      <a:lvl4pPr marL="2168525" indent="-568325" algn="l" rtl="0" eaLnBrk="0" fontAlgn="base" hangingPunct="0">
        <a:spcBef>
          <a:spcPts val="3800"/>
        </a:spcBef>
        <a:spcAft>
          <a:spcPct val="0"/>
        </a:spcAft>
        <a:buSzPct val="171000"/>
        <a:buFont typeface="Gill Sans"/>
        <a:buChar char="•"/>
        <a:defRPr sz="3200">
          <a:solidFill>
            <a:schemeClr val="tx1"/>
          </a:solidFill>
          <a:latin typeface="+mn-lt"/>
          <a:sym typeface="Gill Sans"/>
        </a:defRPr>
      </a:lvl4pPr>
      <a:lvl5pPr marL="2613025" indent="-568325" algn="l" rtl="0" eaLnBrk="0" fontAlgn="base" hangingPunct="0">
        <a:spcBef>
          <a:spcPts val="3800"/>
        </a:spcBef>
        <a:spcAft>
          <a:spcPct val="0"/>
        </a:spcAft>
        <a:buSzPct val="171000"/>
        <a:buFont typeface="Gill Sans"/>
        <a:buChar char="•"/>
        <a:defRPr sz="3200">
          <a:solidFill>
            <a:schemeClr val="tx1"/>
          </a:solidFill>
          <a:latin typeface="+mn-lt"/>
          <a:sym typeface="Gill Sans"/>
        </a:defRPr>
      </a:lvl5pPr>
      <a:lvl6pPr marL="3072855" indent="-571400" algn="l" rtl="0" fontAlgn="base">
        <a:spcBef>
          <a:spcPts val="3800"/>
        </a:spcBef>
        <a:spcAft>
          <a:spcPct val="0"/>
        </a:spcAft>
        <a:buSzPct val="171000"/>
        <a:buFont typeface="Gill Sans" charset="0"/>
        <a:buChar char="•"/>
        <a:defRPr sz="3200">
          <a:solidFill>
            <a:schemeClr val="tx1"/>
          </a:solidFill>
          <a:latin typeface="+mn-lt"/>
          <a:sym typeface="Gill Sans" charset="0"/>
        </a:defRPr>
      </a:lvl6pPr>
      <a:lvl7pPr marL="3529970" indent="-571400" algn="l" rtl="0" fontAlgn="base">
        <a:spcBef>
          <a:spcPts val="3800"/>
        </a:spcBef>
        <a:spcAft>
          <a:spcPct val="0"/>
        </a:spcAft>
        <a:buSzPct val="171000"/>
        <a:buFont typeface="Gill Sans" charset="0"/>
        <a:buChar char="•"/>
        <a:defRPr sz="3200">
          <a:solidFill>
            <a:schemeClr val="tx1"/>
          </a:solidFill>
          <a:latin typeface="+mn-lt"/>
          <a:sym typeface="Gill Sans" charset="0"/>
        </a:defRPr>
      </a:lvl7pPr>
      <a:lvl8pPr marL="3987080" indent="-571400" algn="l" rtl="0" fontAlgn="base">
        <a:spcBef>
          <a:spcPts val="3800"/>
        </a:spcBef>
        <a:spcAft>
          <a:spcPct val="0"/>
        </a:spcAft>
        <a:buSzPct val="171000"/>
        <a:buFont typeface="Gill Sans" charset="0"/>
        <a:buChar char="•"/>
        <a:defRPr sz="3200">
          <a:solidFill>
            <a:schemeClr val="tx1"/>
          </a:solidFill>
          <a:latin typeface="+mn-lt"/>
          <a:sym typeface="Gill Sans" charset="0"/>
        </a:defRPr>
      </a:lvl8pPr>
      <a:lvl9pPr marL="4444200" indent="-571400" algn="l" rtl="0" fontAlgn="base">
        <a:spcBef>
          <a:spcPts val="3800"/>
        </a:spcBef>
        <a:spcAft>
          <a:spcPct val="0"/>
        </a:spcAft>
        <a:buSzPct val="171000"/>
        <a:buFont typeface="Gill Sans" charset="0"/>
        <a:buChar char="•"/>
        <a:defRPr sz="32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bwMode="auto">
          <a:xfrm>
            <a:off x="990600" y="5753100"/>
            <a:ext cx="8178800" cy="1333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94888" r:id="rId1"/>
    <p:sldLayoutId id="2147494889" r:id="rId2"/>
    <p:sldLayoutId id="2147494890" r:id="rId3"/>
    <p:sldLayoutId id="2147494891" r:id="rId4"/>
    <p:sldLayoutId id="2147494892" r:id="rId5"/>
    <p:sldLayoutId id="2147494893" r:id="rId6"/>
    <p:sldLayoutId id="2147494894" r:id="rId7"/>
    <p:sldLayoutId id="2147494895" r:id="rId8"/>
    <p:sldLayoutId id="2147494896" r:id="rId9"/>
    <p:sldLayoutId id="2147494897" r:id="rId10"/>
    <p:sldLayoutId id="2147494898"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339725" indent="-339725" algn="ctr" rtl="0" eaLnBrk="0" fontAlgn="base" hangingPunct="0">
        <a:spcBef>
          <a:spcPct val="0"/>
        </a:spcBef>
        <a:spcAft>
          <a:spcPct val="0"/>
        </a:spcAft>
        <a:defRPr sz="2800">
          <a:solidFill>
            <a:schemeClr val="tx1"/>
          </a:solidFill>
          <a:latin typeface="+mn-lt"/>
          <a:ea typeface="+mn-ea"/>
          <a:cs typeface="+mn-cs"/>
          <a:sym typeface="Gill Sans"/>
        </a:defRPr>
      </a:lvl1pPr>
      <a:lvl2pPr marL="739775" indent="-282575" algn="ctr" rtl="0" eaLnBrk="0" fontAlgn="base" hangingPunct="0">
        <a:spcBef>
          <a:spcPct val="0"/>
        </a:spcBef>
        <a:spcAft>
          <a:spcPct val="0"/>
        </a:spcAft>
        <a:defRPr sz="2800">
          <a:solidFill>
            <a:schemeClr val="tx1"/>
          </a:solidFill>
          <a:latin typeface="+mn-lt"/>
          <a:sym typeface="Gill Sans"/>
        </a:defRPr>
      </a:lvl2pPr>
      <a:lvl3pPr marL="1139825" indent="-225425" algn="ctr" rtl="0" eaLnBrk="0" fontAlgn="base" hangingPunct="0">
        <a:spcBef>
          <a:spcPct val="0"/>
        </a:spcBef>
        <a:spcAft>
          <a:spcPct val="0"/>
        </a:spcAft>
        <a:defRPr sz="2800">
          <a:solidFill>
            <a:schemeClr val="tx1"/>
          </a:solidFill>
          <a:latin typeface="+mn-lt"/>
          <a:sym typeface="Gill Sans"/>
        </a:defRPr>
      </a:lvl3pPr>
      <a:lvl4pPr marL="1597025" indent="-225425" algn="ctr" rtl="0" eaLnBrk="0" fontAlgn="base" hangingPunct="0">
        <a:spcBef>
          <a:spcPct val="0"/>
        </a:spcBef>
        <a:spcAft>
          <a:spcPct val="0"/>
        </a:spcAft>
        <a:defRPr sz="2800">
          <a:solidFill>
            <a:schemeClr val="tx1"/>
          </a:solidFill>
          <a:latin typeface="+mn-lt"/>
          <a:sym typeface="Gill Sans"/>
        </a:defRPr>
      </a:lvl4pPr>
      <a:lvl5pPr marL="2054225" indent="-225425" algn="ctr" rtl="0" eaLnBrk="0" fontAlgn="base" hangingPunct="0">
        <a:spcBef>
          <a:spcPct val="0"/>
        </a:spcBef>
        <a:spcAft>
          <a:spcPct val="0"/>
        </a:spcAft>
        <a:defRPr sz="2800">
          <a:solidFill>
            <a:schemeClr val="tx1"/>
          </a:solidFill>
          <a:latin typeface="+mn-lt"/>
          <a:sym typeface="Gill Sans"/>
        </a:defRPr>
      </a:lvl5pPr>
      <a:lvl6pPr marL="457120" algn="ctr" rtl="0" fontAlgn="base">
        <a:spcBef>
          <a:spcPct val="0"/>
        </a:spcBef>
        <a:spcAft>
          <a:spcPct val="0"/>
        </a:spcAft>
        <a:defRPr sz="2800">
          <a:solidFill>
            <a:schemeClr val="tx1"/>
          </a:solidFill>
          <a:latin typeface="+mn-lt"/>
          <a:sym typeface="Gill Sans" charset="0"/>
        </a:defRPr>
      </a:lvl6pPr>
      <a:lvl7pPr marL="914226" algn="ctr" rtl="0" fontAlgn="base">
        <a:spcBef>
          <a:spcPct val="0"/>
        </a:spcBef>
        <a:spcAft>
          <a:spcPct val="0"/>
        </a:spcAft>
        <a:defRPr sz="2800">
          <a:solidFill>
            <a:schemeClr val="tx1"/>
          </a:solidFill>
          <a:latin typeface="+mn-lt"/>
          <a:sym typeface="Gill Sans" charset="0"/>
        </a:defRPr>
      </a:lvl7pPr>
      <a:lvl8pPr marL="1371359" algn="ctr" rtl="0" fontAlgn="base">
        <a:spcBef>
          <a:spcPct val="0"/>
        </a:spcBef>
        <a:spcAft>
          <a:spcPct val="0"/>
        </a:spcAft>
        <a:defRPr sz="2800">
          <a:solidFill>
            <a:schemeClr val="tx1"/>
          </a:solidFill>
          <a:latin typeface="+mn-lt"/>
          <a:sym typeface="Gill Sans" charset="0"/>
        </a:defRPr>
      </a:lvl8pPr>
      <a:lvl9pPr marL="1828469" algn="ctr" rtl="0" fontAlgn="base">
        <a:spcBef>
          <a:spcPct val="0"/>
        </a:spcBef>
        <a:spcAft>
          <a:spcPct val="0"/>
        </a:spcAft>
        <a:defRPr sz="28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bwMode="auto">
          <a:xfrm>
            <a:off x="990600" y="5753100"/>
            <a:ext cx="8178800" cy="1333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94899" r:id="rId1"/>
    <p:sldLayoutId id="2147494900" r:id="rId2"/>
    <p:sldLayoutId id="2147494901" r:id="rId3"/>
    <p:sldLayoutId id="2147494902" r:id="rId4"/>
    <p:sldLayoutId id="2147494903" r:id="rId5"/>
    <p:sldLayoutId id="2147494904" r:id="rId6"/>
    <p:sldLayoutId id="2147494905" r:id="rId7"/>
    <p:sldLayoutId id="2147494906" r:id="rId8"/>
    <p:sldLayoutId id="2147494907" r:id="rId9"/>
    <p:sldLayoutId id="2147494908" r:id="rId10"/>
    <p:sldLayoutId id="2147494909"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339725" indent="-339725" algn="ctr" rtl="0" eaLnBrk="0" fontAlgn="base" hangingPunct="0">
        <a:spcBef>
          <a:spcPct val="0"/>
        </a:spcBef>
        <a:spcAft>
          <a:spcPct val="0"/>
        </a:spcAft>
        <a:defRPr sz="2800">
          <a:solidFill>
            <a:schemeClr val="tx1"/>
          </a:solidFill>
          <a:latin typeface="+mn-lt"/>
          <a:ea typeface="+mn-ea"/>
          <a:cs typeface="+mn-cs"/>
          <a:sym typeface="Gill Sans"/>
        </a:defRPr>
      </a:lvl1pPr>
      <a:lvl2pPr marL="739775" indent="-282575" algn="ctr" rtl="0" eaLnBrk="0" fontAlgn="base" hangingPunct="0">
        <a:spcBef>
          <a:spcPct val="0"/>
        </a:spcBef>
        <a:spcAft>
          <a:spcPct val="0"/>
        </a:spcAft>
        <a:defRPr sz="2800">
          <a:solidFill>
            <a:schemeClr val="tx1"/>
          </a:solidFill>
          <a:latin typeface="+mn-lt"/>
          <a:sym typeface="Gill Sans"/>
        </a:defRPr>
      </a:lvl2pPr>
      <a:lvl3pPr marL="1139825" indent="-225425" algn="ctr" rtl="0" eaLnBrk="0" fontAlgn="base" hangingPunct="0">
        <a:spcBef>
          <a:spcPct val="0"/>
        </a:spcBef>
        <a:spcAft>
          <a:spcPct val="0"/>
        </a:spcAft>
        <a:defRPr sz="2800">
          <a:solidFill>
            <a:schemeClr val="tx1"/>
          </a:solidFill>
          <a:latin typeface="+mn-lt"/>
          <a:sym typeface="Gill Sans"/>
        </a:defRPr>
      </a:lvl3pPr>
      <a:lvl4pPr marL="1597025" indent="-225425" algn="ctr" rtl="0" eaLnBrk="0" fontAlgn="base" hangingPunct="0">
        <a:spcBef>
          <a:spcPct val="0"/>
        </a:spcBef>
        <a:spcAft>
          <a:spcPct val="0"/>
        </a:spcAft>
        <a:defRPr sz="2800">
          <a:solidFill>
            <a:schemeClr val="tx1"/>
          </a:solidFill>
          <a:latin typeface="+mn-lt"/>
          <a:sym typeface="Gill Sans"/>
        </a:defRPr>
      </a:lvl4pPr>
      <a:lvl5pPr marL="2054225" indent="-225425" algn="ctr" rtl="0" eaLnBrk="0" fontAlgn="base" hangingPunct="0">
        <a:spcBef>
          <a:spcPct val="0"/>
        </a:spcBef>
        <a:spcAft>
          <a:spcPct val="0"/>
        </a:spcAft>
        <a:defRPr sz="2800">
          <a:solidFill>
            <a:schemeClr val="tx1"/>
          </a:solidFill>
          <a:latin typeface="+mn-lt"/>
          <a:sym typeface="Gill Sans"/>
        </a:defRPr>
      </a:lvl5pPr>
      <a:lvl6pPr marL="457120" algn="ctr" rtl="0" fontAlgn="base">
        <a:spcBef>
          <a:spcPct val="0"/>
        </a:spcBef>
        <a:spcAft>
          <a:spcPct val="0"/>
        </a:spcAft>
        <a:defRPr sz="2800">
          <a:solidFill>
            <a:schemeClr val="tx1"/>
          </a:solidFill>
          <a:latin typeface="+mn-lt"/>
          <a:sym typeface="Gill Sans" charset="0"/>
        </a:defRPr>
      </a:lvl6pPr>
      <a:lvl7pPr marL="914226" algn="ctr" rtl="0" fontAlgn="base">
        <a:spcBef>
          <a:spcPct val="0"/>
        </a:spcBef>
        <a:spcAft>
          <a:spcPct val="0"/>
        </a:spcAft>
        <a:defRPr sz="2800">
          <a:solidFill>
            <a:schemeClr val="tx1"/>
          </a:solidFill>
          <a:latin typeface="+mn-lt"/>
          <a:sym typeface="Gill Sans" charset="0"/>
        </a:defRPr>
      </a:lvl7pPr>
      <a:lvl8pPr marL="1371359" algn="ctr" rtl="0" fontAlgn="base">
        <a:spcBef>
          <a:spcPct val="0"/>
        </a:spcBef>
        <a:spcAft>
          <a:spcPct val="0"/>
        </a:spcAft>
        <a:defRPr sz="2800">
          <a:solidFill>
            <a:schemeClr val="tx1"/>
          </a:solidFill>
          <a:latin typeface="+mn-lt"/>
          <a:sym typeface="Gill Sans" charset="0"/>
        </a:defRPr>
      </a:lvl8pPr>
      <a:lvl9pPr marL="1828469" algn="ctr" rtl="0" fontAlgn="base">
        <a:spcBef>
          <a:spcPct val="0"/>
        </a:spcBef>
        <a:spcAft>
          <a:spcPct val="0"/>
        </a:spcAft>
        <a:defRPr sz="28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1"/>
          <p:cNvSpPr>
            <a:spLocks noGrp="1" noChangeArrowheads="1"/>
          </p:cNvSpPr>
          <p:nvPr>
            <p:ph type="body" idx="1"/>
          </p:nvPr>
        </p:nvSpPr>
        <p:spPr bwMode="auto">
          <a:xfrm>
            <a:off x="495300" y="3746500"/>
            <a:ext cx="4584700" cy="2578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t"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
        <p:nvSpPr>
          <p:cNvPr id="7171" name="Rectangle 2"/>
          <p:cNvSpPr>
            <a:spLocks noGrp="1" noChangeArrowheads="1"/>
          </p:cNvSpPr>
          <p:nvPr>
            <p:ph type="title"/>
          </p:nvPr>
        </p:nvSpPr>
        <p:spPr bwMode="auto">
          <a:xfrm>
            <a:off x="495300" y="1104900"/>
            <a:ext cx="4584700" cy="2578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b" anchorCtr="0" compatLnSpc="1">
            <a:prstTxWarp prst="textNoShape">
              <a:avLst/>
            </a:prstTxWarp>
          </a:bodyPr>
          <a:lstStyle/>
          <a:p>
            <a:pPr lvl="0"/>
            <a:r>
              <a:rPr lang="en-US" altLang="hu-HU" smtClean="0">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94910" r:id="rId1"/>
    <p:sldLayoutId id="2147494911" r:id="rId2"/>
    <p:sldLayoutId id="2147494912" r:id="rId3"/>
    <p:sldLayoutId id="2147494913" r:id="rId4"/>
    <p:sldLayoutId id="2147494914" r:id="rId5"/>
    <p:sldLayoutId id="2147494915" r:id="rId6"/>
    <p:sldLayoutId id="2147494916" r:id="rId7"/>
    <p:sldLayoutId id="2147494917" r:id="rId8"/>
    <p:sldLayoutId id="2147494918" r:id="rId9"/>
    <p:sldLayoutId id="2147494919" r:id="rId10"/>
    <p:sldLayoutId id="2147494920" r:id="rId11"/>
  </p:sldLayoutIdLst>
  <p:transition/>
  <p:hf hdr="0" ftr="0" dt="0"/>
  <p:txStyles>
    <p:titleStyle>
      <a:lvl1pPr algn="ctr" rtl="0" eaLnBrk="0" fontAlgn="base" hangingPunct="0">
        <a:spcBef>
          <a:spcPct val="0"/>
        </a:spcBef>
        <a:spcAft>
          <a:spcPct val="0"/>
        </a:spcAft>
        <a:defRPr sz="5400">
          <a:solidFill>
            <a:schemeClr val="tx1"/>
          </a:solidFill>
          <a:latin typeface="+mj-lt"/>
          <a:ea typeface="+mj-ea"/>
          <a:cs typeface="+mj-cs"/>
          <a:sym typeface="Gill Sans"/>
        </a:defRPr>
      </a:lvl1pPr>
      <a:lvl2pPr algn="ctr" rtl="0" eaLnBrk="0" fontAlgn="base" hangingPunct="0">
        <a:spcBef>
          <a:spcPct val="0"/>
        </a:spcBef>
        <a:spcAft>
          <a:spcPct val="0"/>
        </a:spcAft>
        <a:defRPr sz="5400">
          <a:solidFill>
            <a:schemeClr val="tx1"/>
          </a:solidFill>
          <a:latin typeface="Gill Sans" charset="0"/>
          <a:sym typeface="Gill Sans"/>
        </a:defRPr>
      </a:lvl2pPr>
      <a:lvl3pPr algn="ctr" rtl="0" eaLnBrk="0" fontAlgn="base" hangingPunct="0">
        <a:spcBef>
          <a:spcPct val="0"/>
        </a:spcBef>
        <a:spcAft>
          <a:spcPct val="0"/>
        </a:spcAft>
        <a:defRPr sz="5400">
          <a:solidFill>
            <a:schemeClr val="tx1"/>
          </a:solidFill>
          <a:latin typeface="Gill Sans" charset="0"/>
          <a:sym typeface="Gill Sans"/>
        </a:defRPr>
      </a:lvl3pPr>
      <a:lvl4pPr algn="ctr" rtl="0" eaLnBrk="0" fontAlgn="base" hangingPunct="0">
        <a:spcBef>
          <a:spcPct val="0"/>
        </a:spcBef>
        <a:spcAft>
          <a:spcPct val="0"/>
        </a:spcAft>
        <a:defRPr sz="5400">
          <a:solidFill>
            <a:schemeClr val="tx1"/>
          </a:solidFill>
          <a:latin typeface="Gill Sans" charset="0"/>
          <a:sym typeface="Gill Sans"/>
        </a:defRPr>
      </a:lvl4pPr>
      <a:lvl5pPr algn="ctr" rtl="0" eaLnBrk="0" fontAlgn="base" hangingPunct="0">
        <a:spcBef>
          <a:spcPct val="0"/>
        </a:spcBef>
        <a:spcAft>
          <a:spcPct val="0"/>
        </a:spcAft>
        <a:defRPr sz="5400">
          <a:solidFill>
            <a:schemeClr val="tx1"/>
          </a:solidFill>
          <a:latin typeface="Gill Sans" charset="0"/>
          <a:sym typeface="Gill Sans"/>
        </a:defRPr>
      </a:lvl5pPr>
      <a:lvl6pPr marL="457120" algn="ctr" rtl="0" fontAlgn="base">
        <a:spcBef>
          <a:spcPct val="0"/>
        </a:spcBef>
        <a:spcAft>
          <a:spcPct val="0"/>
        </a:spcAft>
        <a:defRPr sz="5400">
          <a:solidFill>
            <a:schemeClr val="tx1"/>
          </a:solidFill>
          <a:latin typeface="Gill Sans" charset="0"/>
          <a:sym typeface="Gill Sans" charset="0"/>
        </a:defRPr>
      </a:lvl6pPr>
      <a:lvl7pPr marL="914226" algn="ctr" rtl="0" fontAlgn="base">
        <a:spcBef>
          <a:spcPct val="0"/>
        </a:spcBef>
        <a:spcAft>
          <a:spcPct val="0"/>
        </a:spcAft>
        <a:defRPr sz="5400">
          <a:solidFill>
            <a:schemeClr val="tx1"/>
          </a:solidFill>
          <a:latin typeface="Gill Sans" charset="0"/>
          <a:sym typeface="Gill Sans" charset="0"/>
        </a:defRPr>
      </a:lvl7pPr>
      <a:lvl8pPr marL="1371359" algn="ctr" rtl="0" fontAlgn="base">
        <a:spcBef>
          <a:spcPct val="0"/>
        </a:spcBef>
        <a:spcAft>
          <a:spcPct val="0"/>
        </a:spcAft>
        <a:defRPr sz="5400">
          <a:solidFill>
            <a:schemeClr val="tx1"/>
          </a:solidFill>
          <a:latin typeface="Gill Sans" charset="0"/>
          <a:sym typeface="Gill Sans" charset="0"/>
        </a:defRPr>
      </a:lvl8pPr>
      <a:lvl9pPr marL="1828469" algn="ctr" rtl="0" fontAlgn="base">
        <a:spcBef>
          <a:spcPct val="0"/>
        </a:spcBef>
        <a:spcAft>
          <a:spcPct val="0"/>
        </a:spcAft>
        <a:defRPr sz="5400">
          <a:solidFill>
            <a:schemeClr val="tx1"/>
          </a:solidFill>
          <a:latin typeface="Gill Sans" charset="0"/>
          <a:sym typeface="Gill Sans" charset="0"/>
        </a:defRPr>
      </a:lvl9pPr>
    </p:titleStyle>
    <p:bodyStyle>
      <a:lvl1pPr marL="339725" indent="-339725" algn="ctr" rtl="0" eaLnBrk="0" fontAlgn="base" hangingPunct="0">
        <a:spcBef>
          <a:spcPct val="0"/>
        </a:spcBef>
        <a:spcAft>
          <a:spcPct val="0"/>
        </a:spcAft>
        <a:defRPr sz="2600">
          <a:solidFill>
            <a:schemeClr val="tx1"/>
          </a:solidFill>
          <a:latin typeface="+mn-lt"/>
          <a:ea typeface="+mn-ea"/>
          <a:cs typeface="+mn-cs"/>
          <a:sym typeface="Gill Sans"/>
        </a:defRPr>
      </a:lvl1pPr>
      <a:lvl2pPr marL="739775" indent="-282575" algn="ctr" rtl="0" eaLnBrk="0" fontAlgn="base" hangingPunct="0">
        <a:spcBef>
          <a:spcPct val="0"/>
        </a:spcBef>
        <a:spcAft>
          <a:spcPct val="0"/>
        </a:spcAft>
        <a:defRPr sz="2600">
          <a:solidFill>
            <a:schemeClr val="tx1"/>
          </a:solidFill>
          <a:latin typeface="+mn-lt"/>
          <a:sym typeface="Gill Sans"/>
        </a:defRPr>
      </a:lvl2pPr>
      <a:lvl3pPr marL="1139825" indent="-225425" algn="ctr" rtl="0" eaLnBrk="0" fontAlgn="base" hangingPunct="0">
        <a:spcBef>
          <a:spcPct val="0"/>
        </a:spcBef>
        <a:spcAft>
          <a:spcPct val="0"/>
        </a:spcAft>
        <a:defRPr sz="2600">
          <a:solidFill>
            <a:schemeClr val="tx1"/>
          </a:solidFill>
          <a:latin typeface="+mn-lt"/>
          <a:sym typeface="Gill Sans"/>
        </a:defRPr>
      </a:lvl3pPr>
      <a:lvl4pPr marL="1597025" indent="-225425" algn="ctr" rtl="0" eaLnBrk="0" fontAlgn="base" hangingPunct="0">
        <a:spcBef>
          <a:spcPct val="0"/>
        </a:spcBef>
        <a:spcAft>
          <a:spcPct val="0"/>
        </a:spcAft>
        <a:defRPr sz="2600">
          <a:solidFill>
            <a:schemeClr val="tx1"/>
          </a:solidFill>
          <a:latin typeface="+mn-lt"/>
          <a:sym typeface="Gill Sans"/>
        </a:defRPr>
      </a:lvl4pPr>
      <a:lvl5pPr marL="2054225" indent="-225425" algn="ctr" rtl="0" eaLnBrk="0" fontAlgn="base" hangingPunct="0">
        <a:spcBef>
          <a:spcPct val="0"/>
        </a:spcBef>
        <a:spcAft>
          <a:spcPct val="0"/>
        </a:spcAft>
        <a:defRPr sz="2600">
          <a:solidFill>
            <a:schemeClr val="tx1"/>
          </a:solidFill>
          <a:latin typeface="+mn-lt"/>
          <a:sym typeface="Gill Sans"/>
        </a:defRPr>
      </a:lvl5pPr>
      <a:lvl6pPr marL="457120" algn="ctr" rtl="0" fontAlgn="base">
        <a:spcBef>
          <a:spcPct val="0"/>
        </a:spcBef>
        <a:spcAft>
          <a:spcPct val="0"/>
        </a:spcAft>
        <a:defRPr sz="2600">
          <a:solidFill>
            <a:schemeClr val="tx1"/>
          </a:solidFill>
          <a:latin typeface="+mn-lt"/>
          <a:sym typeface="Gill Sans" charset="0"/>
        </a:defRPr>
      </a:lvl6pPr>
      <a:lvl7pPr marL="914226" algn="ctr" rtl="0" fontAlgn="base">
        <a:spcBef>
          <a:spcPct val="0"/>
        </a:spcBef>
        <a:spcAft>
          <a:spcPct val="0"/>
        </a:spcAft>
        <a:defRPr sz="2600">
          <a:solidFill>
            <a:schemeClr val="tx1"/>
          </a:solidFill>
          <a:latin typeface="+mn-lt"/>
          <a:sym typeface="Gill Sans" charset="0"/>
        </a:defRPr>
      </a:lvl7pPr>
      <a:lvl8pPr marL="1371359" algn="ctr" rtl="0" fontAlgn="base">
        <a:spcBef>
          <a:spcPct val="0"/>
        </a:spcBef>
        <a:spcAft>
          <a:spcPct val="0"/>
        </a:spcAft>
        <a:defRPr sz="2600">
          <a:solidFill>
            <a:schemeClr val="tx1"/>
          </a:solidFill>
          <a:latin typeface="+mn-lt"/>
          <a:sym typeface="Gill Sans" charset="0"/>
        </a:defRPr>
      </a:lvl8pPr>
      <a:lvl9pPr marL="1828469" algn="ctr" rtl="0" fontAlgn="base">
        <a:spcBef>
          <a:spcPct val="0"/>
        </a:spcBef>
        <a:spcAft>
          <a:spcPct val="0"/>
        </a:spcAft>
        <a:defRPr sz="26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1"/>
          <p:cNvSpPr>
            <a:spLocks noGrp="1" noChangeArrowheads="1"/>
          </p:cNvSpPr>
          <p:nvPr>
            <p:ph type="body" idx="1"/>
          </p:nvPr>
        </p:nvSpPr>
        <p:spPr bwMode="auto">
          <a:xfrm>
            <a:off x="495300" y="3746500"/>
            <a:ext cx="4584700" cy="2578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t"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
        <p:nvSpPr>
          <p:cNvPr id="8195" name="Rectangle 2"/>
          <p:cNvSpPr>
            <a:spLocks noGrp="1" noChangeArrowheads="1"/>
          </p:cNvSpPr>
          <p:nvPr>
            <p:ph type="title"/>
          </p:nvPr>
        </p:nvSpPr>
        <p:spPr bwMode="auto">
          <a:xfrm>
            <a:off x="495300" y="1104900"/>
            <a:ext cx="4584700" cy="2578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b" anchorCtr="0" compatLnSpc="1">
            <a:prstTxWarp prst="textNoShape">
              <a:avLst/>
            </a:prstTxWarp>
          </a:bodyPr>
          <a:lstStyle/>
          <a:p>
            <a:pPr lvl="0"/>
            <a:r>
              <a:rPr lang="en-US" altLang="hu-HU" smtClean="0">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94921" r:id="rId1"/>
    <p:sldLayoutId id="2147494922" r:id="rId2"/>
    <p:sldLayoutId id="2147494923" r:id="rId3"/>
    <p:sldLayoutId id="2147494924" r:id="rId4"/>
    <p:sldLayoutId id="2147494925" r:id="rId5"/>
    <p:sldLayoutId id="2147494926" r:id="rId6"/>
    <p:sldLayoutId id="2147494927" r:id="rId7"/>
    <p:sldLayoutId id="2147494928" r:id="rId8"/>
    <p:sldLayoutId id="2147494929" r:id="rId9"/>
    <p:sldLayoutId id="2147494930" r:id="rId10"/>
    <p:sldLayoutId id="2147494931" r:id="rId11"/>
  </p:sldLayoutIdLst>
  <p:transition/>
  <p:hf hdr="0" ftr="0" dt="0"/>
  <p:txStyles>
    <p:titleStyle>
      <a:lvl1pPr algn="ctr" rtl="0" eaLnBrk="0" fontAlgn="base" hangingPunct="0">
        <a:spcBef>
          <a:spcPct val="0"/>
        </a:spcBef>
        <a:spcAft>
          <a:spcPct val="0"/>
        </a:spcAft>
        <a:defRPr sz="5400">
          <a:solidFill>
            <a:schemeClr val="tx1"/>
          </a:solidFill>
          <a:latin typeface="+mj-lt"/>
          <a:ea typeface="+mj-ea"/>
          <a:cs typeface="+mj-cs"/>
          <a:sym typeface="Gill Sans"/>
        </a:defRPr>
      </a:lvl1pPr>
      <a:lvl2pPr algn="ctr" rtl="0" eaLnBrk="0" fontAlgn="base" hangingPunct="0">
        <a:spcBef>
          <a:spcPct val="0"/>
        </a:spcBef>
        <a:spcAft>
          <a:spcPct val="0"/>
        </a:spcAft>
        <a:defRPr sz="5400">
          <a:solidFill>
            <a:schemeClr val="tx1"/>
          </a:solidFill>
          <a:latin typeface="Gill Sans" charset="0"/>
          <a:sym typeface="Gill Sans"/>
        </a:defRPr>
      </a:lvl2pPr>
      <a:lvl3pPr algn="ctr" rtl="0" eaLnBrk="0" fontAlgn="base" hangingPunct="0">
        <a:spcBef>
          <a:spcPct val="0"/>
        </a:spcBef>
        <a:spcAft>
          <a:spcPct val="0"/>
        </a:spcAft>
        <a:defRPr sz="5400">
          <a:solidFill>
            <a:schemeClr val="tx1"/>
          </a:solidFill>
          <a:latin typeface="Gill Sans" charset="0"/>
          <a:sym typeface="Gill Sans"/>
        </a:defRPr>
      </a:lvl3pPr>
      <a:lvl4pPr algn="ctr" rtl="0" eaLnBrk="0" fontAlgn="base" hangingPunct="0">
        <a:spcBef>
          <a:spcPct val="0"/>
        </a:spcBef>
        <a:spcAft>
          <a:spcPct val="0"/>
        </a:spcAft>
        <a:defRPr sz="5400">
          <a:solidFill>
            <a:schemeClr val="tx1"/>
          </a:solidFill>
          <a:latin typeface="Gill Sans" charset="0"/>
          <a:sym typeface="Gill Sans"/>
        </a:defRPr>
      </a:lvl4pPr>
      <a:lvl5pPr algn="ctr" rtl="0" eaLnBrk="0" fontAlgn="base" hangingPunct="0">
        <a:spcBef>
          <a:spcPct val="0"/>
        </a:spcBef>
        <a:spcAft>
          <a:spcPct val="0"/>
        </a:spcAft>
        <a:defRPr sz="5400">
          <a:solidFill>
            <a:schemeClr val="tx1"/>
          </a:solidFill>
          <a:latin typeface="Gill Sans" charset="0"/>
          <a:sym typeface="Gill Sans"/>
        </a:defRPr>
      </a:lvl5pPr>
      <a:lvl6pPr marL="457120" algn="ctr" rtl="0" fontAlgn="base">
        <a:spcBef>
          <a:spcPct val="0"/>
        </a:spcBef>
        <a:spcAft>
          <a:spcPct val="0"/>
        </a:spcAft>
        <a:defRPr sz="5400">
          <a:solidFill>
            <a:schemeClr val="tx1"/>
          </a:solidFill>
          <a:latin typeface="Gill Sans" charset="0"/>
          <a:sym typeface="Gill Sans" charset="0"/>
        </a:defRPr>
      </a:lvl6pPr>
      <a:lvl7pPr marL="914226" algn="ctr" rtl="0" fontAlgn="base">
        <a:spcBef>
          <a:spcPct val="0"/>
        </a:spcBef>
        <a:spcAft>
          <a:spcPct val="0"/>
        </a:spcAft>
        <a:defRPr sz="5400">
          <a:solidFill>
            <a:schemeClr val="tx1"/>
          </a:solidFill>
          <a:latin typeface="Gill Sans" charset="0"/>
          <a:sym typeface="Gill Sans" charset="0"/>
        </a:defRPr>
      </a:lvl7pPr>
      <a:lvl8pPr marL="1371359" algn="ctr" rtl="0" fontAlgn="base">
        <a:spcBef>
          <a:spcPct val="0"/>
        </a:spcBef>
        <a:spcAft>
          <a:spcPct val="0"/>
        </a:spcAft>
        <a:defRPr sz="5400">
          <a:solidFill>
            <a:schemeClr val="tx1"/>
          </a:solidFill>
          <a:latin typeface="Gill Sans" charset="0"/>
          <a:sym typeface="Gill Sans" charset="0"/>
        </a:defRPr>
      </a:lvl8pPr>
      <a:lvl9pPr marL="1828469" algn="ctr" rtl="0" fontAlgn="base">
        <a:spcBef>
          <a:spcPct val="0"/>
        </a:spcBef>
        <a:spcAft>
          <a:spcPct val="0"/>
        </a:spcAft>
        <a:defRPr sz="5400">
          <a:solidFill>
            <a:schemeClr val="tx1"/>
          </a:solidFill>
          <a:latin typeface="Gill Sans" charset="0"/>
          <a:sym typeface="Gill Sans" charset="0"/>
        </a:defRPr>
      </a:lvl9pPr>
    </p:titleStyle>
    <p:bodyStyle>
      <a:lvl1pPr marL="339725" indent="-339725" algn="ctr" rtl="0" eaLnBrk="0" fontAlgn="base" hangingPunct="0">
        <a:spcBef>
          <a:spcPct val="0"/>
        </a:spcBef>
        <a:spcAft>
          <a:spcPct val="0"/>
        </a:spcAft>
        <a:defRPr sz="2600">
          <a:solidFill>
            <a:schemeClr val="tx1"/>
          </a:solidFill>
          <a:latin typeface="+mn-lt"/>
          <a:ea typeface="+mn-ea"/>
          <a:cs typeface="+mn-cs"/>
          <a:sym typeface="Gill Sans"/>
        </a:defRPr>
      </a:lvl1pPr>
      <a:lvl2pPr marL="739775" indent="-282575" algn="ctr" rtl="0" eaLnBrk="0" fontAlgn="base" hangingPunct="0">
        <a:spcBef>
          <a:spcPct val="0"/>
        </a:spcBef>
        <a:spcAft>
          <a:spcPct val="0"/>
        </a:spcAft>
        <a:defRPr sz="2600">
          <a:solidFill>
            <a:schemeClr val="tx1"/>
          </a:solidFill>
          <a:latin typeface="+mn-lt"/>
          <a:sym typeface="Gill Sans"/>
        </a:defRPr>
      </a:lvl2pPr>
      <a:lvl3pPr marL="1139825" indent="-225425" algn="ctr" rtl="0" eaLnBrk="0" fontAlgn="base" hangingPunct="0">
        <a:spcBef>
          <a:spcPct val="0"/>
        </a:spcBef>
        <a:spcAft>
          <a:spcPct val="0"/>
        </a:spcAft>
        <a:defRPr sz="2600">
          <a:solidFill>
            <a:schemeClr val="tx1"/>
          </a:solidFill>
          <a:latin typeface="+mn-lt"/>
          <a:sym typeface="Gill Sans"/>
        </a:defRPr>
      </a:lvl3pPr>
      <a:lvl4pPr marL="1597025" indent="-225425" algn="ctr" rtl="0" eaLnBrk="0" fontAlgn="base" hangingPunct="0">
        <a:spcBef>
          <a:spcPct val="0"/>
        </a:spcBef>
        <a:spcAft>
          <a:spcPct val="0"/>
        </a:spcAft>
        <a:defRPr sz="2600">
          <a:solidFill>
            <a:schemeClr val="tx1"/>
          </a:solidFill>
          <a:latin typeface="+mn-lt"/>
          <a:sym typeface="Gill Sans"/>
        </a:defRPr>
      </a:lvl4pPr>
      <a:lvl5pPr marL="2054225" indent="-225425" algn="ctr" rtl="0" eaLnBrk="0" fontAlgn="base" hangingPunct="0">
        <a:spcBef>
          <a:spcPct val="0"/>
        </a:spcBef>
        <a:spcAft>
          <a:spcPct val="0"/>
        </a:spcAft>
        <a:defRPr sz="2600">
          <a:solidFill>
            <a:schemeClr val="tx1"/>
          </a:solidFill>
          <a:latin typeface="+mn-lt"/>
          <a:sym typeface="Gill Sans"/>
        </a:defRPr>
      </a:lvl5pPr>
      <a:lvl6pPr marL="457120" algn="ctr" rtl="0" fontAlgn="base">
        <a:spcBef>
          <a:spcPct val="0"/>
        </a:spcBef>
        <a:spcAft>
          <a:spcPct val="0"/>
        </a:spcAft>
        <a:defRPr sz="2600">
          <a:solidFill>
            <a:schemeClr val="tx1"/>
          </a:solidFill>
          <a:latin typeface="+mn-lt"/>
          <a:sym typeface="Gill Sans" charset="0"/>
        </a:defRPr>
      </a:lvl6pPr>
      <a:lvl7pPr marL="914226" algn="ctr" rtl="0" fontAlgn="base">
        <a:spcBef>
          <a:spcPct val="0"/>
        </a:spcBef>
        <a:spcAft>
          <a:spcPct val="0"/>
        </a:spcAft>
        <a:defRPr sz="2600">
          <a:solidFill>
            <a:schemeClr val="tx1"/>
          </a:solidFill>
          <a:latin typeface="+mn-lt"/>
          <a:sym typeface="Gill Sans" charset="0"/>
        </a:defRPr>
      </a:lvl7pPr>
      <a:lvl8pPr marL="1371359" algn="ctr" rtl="0" fontAlgn="base">
        <a:spcBef>
          <a:spcPct val="0"/>
        </a:spcBef>
        <a:spcAft>
          <a:spcPct val="0"/>
        </a:spcAft>
        <a:defRPr sz="2600">
          <a:solidFill>
            <a:schemeClr val="tx1"/>
          </a:solidFill>
          <a:latin typeface="+mn-lt"/>
          <a:sym typeface="Gill Sans" charset="0"/>
        </a:defRPr>
      </a:lvl8pPr>
      <a:lvl9pPr marL="1828469" algn="ctr" rtl="0" fontAlgn="base">
        <a:spcBef>
          <a:spcPct val="0"/>
        </a:spcBef>
        <a:spcAft>
          <a:spcPct val="0"/>
        </a:spcAft>
        <a:defRPr sz="26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1"/>
          <p:cNvSpPr>
            <a:spLocks noGrp="1" noChangeArrowheads="1"/>
          </p:cNvSpPr>
          <p:nvPr>
            <p:ph type="title"/>
          </p:nvPr>
        </p:nvSpPr>
        <p:spPr bwMode="auto">
          <a:xfrm>
            <a:off x="990600" y="203200"/>
            <a:ext cx="8178800" cy="190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Tree>
  </p:cSld>
  <p:clrMap bg1="lt1" tx1="dk1" bg2="lt2" tx2="dk2" accent1="accent1" accent2="accent2" accent3="accent3" accent4="accent4" accent5="accent5" accent6="accent6" hlink="hlink" folHlink="folHlink"/>
  <p:sldLayoutIdLst>
    <p:sldLayoutId id="2147494932" r:id="rId1"/>
    <p:sldLayoutId id="2147494933" r:id="rId2"/>
    <p:sldLayoutId id="2147494934" r:id="rId3"/>
    <p:sldLayoutId id="2147494935" r:id="rId4"/>
    <p:sldLayoutId id="2147494936" r:id="rId5"/>
    <p:sldLayoutId id="2147494937" r:id="rId6"/>
    <p:sldLayoutId id="2147494938" r:id="rId7"/>
    <p:sldLayoutId id="2147494939" r:id="rId8"/>
    <p:sldLayoutId id="2147494940" r:id="rId9"/>
    <p:sldLayoutId id="2147494941" r:id="rId10"/>
    <p:sldLayoutId id="2147494942"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885825" indent="-568325" algn="l" rtl="0" eaLnBrk="0" fontAlgn="base" hangingPunct="0">
        <a:spcBef>
          <a:spcPts val="1900"/>
        </a:spcBef>
        <a:spcAft>
          <a:spcPct val="0"/>
        </a:spcAft>
        <a:buSzPct val="171000"/>
        <a:buFont typeface="Gill Sans"/>
        <a:buChar char="•"/>
        <a:defRPr sz="3200">
          <a:solidFill>
            <a:schemeClr val="tx1"/>
          </a:solidFill>
          <a:latin typeface="+mn-lt"/>
          <a:ea typeface="+mn-ea"/>
          <a:cs typeface="+mn-cs"/>
          <a:sym typeface="Gill Sans"/>
        </a:defRPr>
      </a:lvl1pPr>
      <a:lvl2pPr marL="13303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2pPr>
      <a:lvl3pPr marL="17748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3pPr>
      <a:lvl4pPr marL="22193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4pPr>
      <a:lvl5pPr marL="26638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5pPr>
      <a:lvl6pPr marL="3123640"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6pPr>
      <a:lvl7pPr marL="3580758"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7pPr>
      <a:lvl8pPr marL="4037880"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8pPr>
      <a:lvl9pPr marL="4494991"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94943" r:id="rId1"/>
    <p:sldLayoutId id="2147494944" r:id="rId2"/>
    <p:sldLayoutId id="2147494945" r:id="rId3"/>
    <p:sldLayoutId id="2147494946" r:id="rId4"/>
    <p:sldLayoutId id="2147494947" r:id="rId5"/>
    <p:sldLayoutId id="2147494948" r:id="rId6"/>
    <p:sldLayoutId id="2147494949" r:id="rId7"/>
    <p:sldLayoutId id="2147494950" r:id="rId8"/>
    <p:sldLayoutId id="2147494951" r:id="rId9"/>
    <p:sldLayoutId id="2147494952" r:id="rId10"/>
    <p:sldLayoutId id="2147494953"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885825" indent="-568325" algn="l" rtl="0" eaLnBrk="0" fontAlgn="base" hangingPunct="0">
        <a:spcBef>
          <a:spcPts val="1900"/>
        </a:spcBef>
        <a:spcAft>
          <a:spcPct val="0"/>
        </a:spcAft>
        <a:buSzPct val="171000"/>
        <a:buFont typeface="Gill Sans"/>
        <a:buChar char="•"/>
        <a:defRPr sz="3200">
          <a:solidFill>
            <a:schemeClr val="tx1"/>
          </a:solidFill>
          <a:latin typeface="+mn-lt"/>
          <a:ea typeface="+mn-ea"/>
          <a:cs typeface="+mn-cs"/>
          <a:sym typeface="Gill Sans"/>
        </a:defRPr>
      </a:lvl1pPr>
      <a:lvl2pPr marL="13303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2pPr>
      <a:lvl3pPr marL="17748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3pPr>
      <a:lvl4pPr marL="22193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4pPr>
      <a:lvl5pPr marL="2663825" indent="-568325" algn="l" rtl="0" eaLnBrk="0" fontAlgn="base" hangingPunct="0">
        <a:spcBef>
          <a:spcPts val="1900"/>
        </a:spcBef>
        <a:spcAft>
          <a:spcPct val="0"/>
        </a:spcAft>
        <a:buSzPct val="171000"/>
        <a:buFont typeface="Gill Sans"/>
        <a:buChar char="•"/>
        <a:defRPr sz="3200">
          <a:solidFill>
            <a:schemeClr val="tx1"/>
          </a:solidFill>
          <a:latin typeface="+mn-lt"/>
          <a:sym typeface="Gill Sans"/>
        </a:defRPr>
      </a:lvl5pPr>
      <a:lvl6pPr marL="3123640"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6pPr>
      <a:lvl7pPr marL="3580758"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7pPr>
      <a:lvl8pPr marL="4037880"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8pPr>
      <a:lvl9pPr marL="4494991" indent="-571400" algn="l" rtl="0" fontAlgn="base">
        <a:spcBef>
          <a:spcPts val="1900"/>
        </a:spcBef>
        <a:spcAft>
          <a:spcPct val="0"/>
        </a:spcAft>
        <a:buSzPct val="171000"/>
        <a:buFont typeface="Gill Sans" charset="0"/>
        <a:buChar char="•"/>
        <a:defRPr sz="32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bwMode="auto">
          <a:xfrm>
            <a:off x="990600" y="203200"/>
            <a:ext cx="8178800" cy="190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
        <p:nvSpPr>
          <p:cNvPr id="10243" name="Rectangle 2"/>
          <p:cNvSpPr>
            <a:spLocks noGrp="1" noChangeArrowheads="1"/>
          </p:cNvSpPr>
          <p:nvPr>
            <p:ph type="body" idx="1"/>
          </p:nvPr>
        </p:nvSpPr>
        <p:spPr bwMode="auto">
          <a:xfrm>
            <a:off x="990600" y="2159000"/>
            <a:ext cx="3937000" cy="447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Tree>
  </p:cSld>
  <p:clrMap bg1="lt1" tx1="dk1" bg2="lt2" tx2="dk2" accent1="accent1" accent2="accent2" accent3="accent3" accent4="accent4" accent5="accent5" accent6="accent6" hlink="hlink" folHlink="folHlink"/>
  <p:sldLayoutIdLst>
    <p:sldLayoutId id="2147494954" r:id="rId1"/>
    <p:sldLayoutId id="2147494955" r:id="rId2"/>
    <p:sldLayoutId id="2147494956" r:id="rId3"/>
    <p:sldLayoutId id="2147494957" r:id="rId4"/>
    <p:sldLayoutId id="2147494958" r:id="rId5"/>
    <p:sldLayoutId id="2147494959" r:id="rId6"/>
    <p:sldLayoutId id="2147494960" r:id="rId7"/>
    <p:sldLayoutId id="2147494961" r:id="rId8"/>
    <p:sldLayoutId id="2147494962" r:id="rId9"/>
    <p:sldLayoutId id="2147494963" r:id="rId10"/>
    <p:sldLayoutId id="2147494964"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757238" indent="-490538" algn="l" rtl="0" eaLnBrk="0" fontAlgn="base" hangingPunct="0">
        <a:spcBef>
          <a:spcPts val="3000"/>
        </a:spcBef>
        <a:spcAft>
          <a:spcPct val="0"/>
        </a:spcAft>
        <a:buSzPct val="171000"/>
        <a:buFont typeface="Gill Sans"/>
        <a:buChar char="•"/>
        <a:defRPr sz="2400">
          <a:solidFill>
            <a:schemeClr val="tx1"/>
          </a:solidFill>
          <a:latin typeface="+mn-lt"/>
          <a:ea typeface="+mn-ea"/>
          <a:cs typeface="+mn-cs"/>
          <a:sym typeface="Gill Sans"/>
        </a:defRPr>
      </a:lvl1pPr>
      <a:lvl2pPr marL="1201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2pPr>
      <a:lvl3pPr marL="1646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3pPr>
      <a:lvl4pPr marL="2090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4pPr>
      <a:lvl5pPr marL="2535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5pPr>
      <a:lvl6pPr marL="299507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6pPr>
      <a:lvl7pPr marL="345219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7pPr>
      <a:lvl8pPr marL="3909296"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8pPr>
      <a:lvl9pPr marL="4366432"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1"/>
          <p:cNvSpPr>
            <a:spLocks noGrp="1" noChangeArrowheads="1"/>
          </p:cNvSpPr>
          <p:nvPr>
            <p:ph type="title"/>
          </p:nvPr>
        </p:nvSpPr>
        <p:spPr bwMode="auto">
          <a:xfrm>
            <a:off x="990600" y="203200"/>
            <a:ext cx="8178800" cy="190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
        <p:nvSpPr>
          <p:cNvPr id="11267" name="Rectangle 2"/>
          <p:cNvSpPr>
            <a:spLocks noGrp="1" noChangeArrowheads="1"/>
          </p:cNvSpPr>
          <p:nvPr>
            <p:ph type="body" idx="1"/>
          </p:nvPr>
        </p:nvSpPr>
        <p:spPr bwMode="auto">
          <a:xfrm>
            <a:off x="990600" y="2159000"/>
            <a:ext cx="8178800" cy="447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t"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Tree>
  </p:cSld>
  <p:clrMap bg1="lt1" tx1="dk1" bg2="lt2" tx2="dk2" accent1="accent1" accent2="accent2" accent3="accent3" accent4="accent4" accent5="accent5" accent6="accent6" hlink="hlink" folHlink="folHlink"/>
  <p:sldLayoutIdLst>
    <p:sldLayoutId id="2147494965" r:id="rId1"/>
    <p:sldLayoutId id="2147494966" r:id="rId2"/>
    <p:sldLayoutId id="2147494967" r:id="rId3"/>
    <p:sldLayoutId id="2147494968" r:id="rId4"/>
    <p:sldLayoutId id="2147494969" r:id="rId5"/>
    <p:sldLayoutId id="2147494970" r:id="rId6"/>
    <p:sldLayoutId id="2147494971" r:id="rId7"/>
    <p:sldLayoutId id="2147494972" r:id="rId8"/>
    <p:sldLayoutId id="2147494973" r:id="rId9"/>
    <p:sldLayoutId id="2147494974" r:id="rId10"/>
    <p:sldLayoutId id="2147494975"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757238" indent="-490538" algn="l" rtl="0" eaLnBrk="0" fontAlgn="base" hangingPunct="0">
        <a:spcBef>
          <a:spcPts val="3000"/>
        </a:spcBef>
        <a:spcAft>
          <a:spcPct val="0"/>
        </a:spcAft>
        <a:buSzPct val="171000"/>
        <a:buFont typeface="Gill Sans"/>
        <a:buChar char="•"/>
        <a:defRPr sz="2400">
          <a:solidFill>
            <a:schemeClr val="tx1"/>
          </a:solidFill>
          <a:latin typeface="+mn-lt"/>
          <a:ea typeface="+mn-ea"/>
          <a:cs typeface="+mn-cs"/>
          <a:sym typeface="Gill Sans"/>
        </a:defRPr>
      </a:lvl1pPr>
      <a:lvl2pPr marL="1201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2pPr>
      <a:lvl3pPr marL="1646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3pPr>
      <a:lvl4pPr marL="2090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4pPr>
      <a:lvl5pPr marL="2535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5pPr>
      <a:lvl6pPr marL="299507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6pPr>
      <a:lvl7pPr marL="345219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7pPr>
      <a:lvl8pPr marL="3909296"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8pPr>
      <a:lvl9pPr marL="4366432"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bwMode="auto">
          <a:xfrm>
            <a:off x="990600" y="203200"/>
            <a:ext cx="8178800" cy="190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
        <p:nvSpPr>
          <p:cNvPr id="12291" name="Rectangle 2"/>
          <p:cNvSpPr>
            <a:spLocks noGrp="1" noChangeArrowheads="1"/>
          </p:cNvSpPr>
          <p:nvPr>
            <p:ph type="body" idx="1"/>
          </p:nvPr>
        </p:nvSpPr>
        <p:spPr bwMode="auto">
          <a:xfrm>
            <a:off x="6070600" y="2159000"/>
            <a:ext cx="3098800" cy="447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Tree>
  </p:cSld>
  <p:clrMap bg1="lt1" tx1="dk1" bg2="lt2" tx2="dk2" accent1="accent1" accent2="accent2" accent3="accent3" accent4="accent4" accent5="accent5" accent6="accent6" hlink="hlink" folHlink="folHlink"/>
  <p:sldLayoutIdLst>
    <p:sldLayoutId id="2147494976" r:id="rId1"/>
    <p:sldLayoutId id="2147494977" r:id="rId2"/>
    <p:sldLayoutId id="2147494978" r:id="rId3"/>
    <p:sldLayoutId id="2147494979" r:id="rId4"/>
    <p:sldLayoutId id="2147494980" r:id="rId5"/>
    <p:sldLayoutId id="2147494981" r:id="rId6"/>
    <p:sldLayoutId id="2147494982" r:id="rId7"/>
    <p:sldLayoutId id="2147494983" r:id="rId8"/>
    <p:sldLayoutId id="2147494984" r:id="rId9"/>
    <p:sldLayoutId id="2147494985" r:id="rId10"/>
    <p:sldLayoutId id="2147494986"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757238" indent="-490538" algn="l" rtl="0" eaLnBrk="0" fontAlgn="base" hangingPunct="0">
        <a:spcBef>
          <a:spcPts val="3000"/>
        </a:spcBef>
        <a:spcAft>
          <a:spcPct val="0"/>
        </a:spcAft>
        <a:buSzPct val="171000"/>
        <a:buFont typeface="Gill Sans"/>
        <a:buChar char="•"/>
        <a:defRPr sz="2400">
          <a:solidFill>
            <a:schemeClr val="tx1"/>
          </a:solidFill>
          <a:latin typeface="+mn-lt"/>
          <a:ea typeface="+mn-ea"/>
          <a:cs typeface="+mn-cs"/>
          <a:sym typeface="Gill Sans"/>
        </a:defRPr>
      </a:lvl1pPr>
      <a:lvl2pPr marL="1201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2pPr>
      <a:lvl3pPr marL="1646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3pPr>
      <a:lvl4pPr marL="2090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4pPr>
      <a:lvl5pPr marL="2535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5pPr>
      <a:lvl6pPr marL="299507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6pPr>
      <a:lvl7pPr marL="345219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7pPr>
      <a:lvl8pPr marL="3909296"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8pPr>
      <a:lvl9pPr marL="4366432"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bwMode="auto">
          <a:xfrm>
            <a:off x="990600" y="203200"/>
            <a:ext cx="8178800" cy="1905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title style</a:t>
            </a:r>
          </a:p>
        </p:txBody>
      </p:sp>
      <p:sp>
        <p:nvSpPr>
          <p:cNvPr id="13315" name="Rectangle 2"/>
          <p:cNvSpPr>
            <a:spLocks noGrp="1" noChangeArrowheads="1"/>
          </p:cNvSpPr>
          <p:nvPr>
            <p:ph type="body" idx="1"/>
          </p:nvPr>
        </p:nvSpPr>
        <p:spPr bwMode="auto">
          <a:xfrm>
            <a:off x="990600" y="2159000"/>
            <a:ext cx="3937000" cy="447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50795" tIns="50795" rIns="50795" bIns="50795" numCol="1" anchor="ctr" anchorCtr="0" compatLnSpc="1">
            <a:prstTxWarp prst="textNoShape">
              <a:avLst/>
            </a:prstTxWarp>
          </a:bodyPr>
          <a:lstStyle/>
          <a:p>
            <a:pPr lvl="0"/>
            <a:r>
              <a:rPr lang="en-US" altLang="hu-HU" smtClean="0">
                <a:sym typeface="Gill Sans"/>
              </a:rPr>
              <a:t>Click to edit Master text styles</a:t>
            </a:r>
          </a:p>
          <a:p>
            <a:pPr lvl="1"/>
            <a:r>
              <a:rPr lang="en-US" altLang="hu-HU" smtClean="0">
                <a:sym typeface="Gill Sans"/>
              </a:rPr>
              <a:t>Second level</a:t>
            </a:r>
          </a:p>
          <a:p>
            <a:pPr lvl="2"/>
            <a:r>
              <a:rPr lang="en-US" altLang="hu-HU" smtClean="0">
                <a:sym typeface="Gill Sans"/>
              </a:rPr>
              <a:t>Third level</a:t>
            </a:r>
          </a:p>
          <a:p>
            <a:pPr lvl="3"/>
            <a:r>
              <a:rPr lang="en-US" altLang="hu-HU" smtClean="0">
                <a:sym typeface="Gill Sans"/>
              </a:rPr>
              <a:t>Fourth level</a:t>
            </a:r>
          </a:p>
          <a:p>
            <a:pPr lvl="4"/>
            <a:r>
              <a:rPr lang="en-US" altLang="hu-HU" smtClean="0">
                <a:sym typeface="Gill Sans"/>
              </a:rPr>
              <a:t>Fifth level</a:t>
            </a:r>
          </a:p>
        </p:txBody>
      </p:sp>
    </p:spTree>
  </p:cSld>
  <p:clrMap bg1="lt1" tx1="dk1" bg2="lt2" tx2="dk2" accent1="accent1" accent2="accent2" accent3="accent3" accent4="accent4" accent5="accent5" accent6="accent6" hlink="hlink" folHlink="folHlink"/>
  <p:sldLayoutIdLst>
    <p:sldLayoutId id="2147494987" r:id="rId1"/>
    <p:sldLayoutId id="2147494988" r:id="rId2"/>
    <p:sldLayoutId id="2147494989" r:id="rId3"/>
    <p:sldLayoutId id="2147494990" r:id="rId4"/>
    <p:sldLayoutId id="2147494991" r:id="rId5"/>
    <p:sldLayoutId id="2147494992" r:id="rId6"/>
    <p:sldLayoutId id="2147494993" r:id="rId7"/>
    <p:sldLayoutId id="2147494994" r:id="rId8"/>
    <p:sldLayoutId id="2147494995" r:id="rId9"/>
    <p:sldLayoutId id="2147494996" r:id="rId10"/>
    <p:sldLayoutId id="2147494997" r:id="rId11"/>
  </p:sldLayoutIdLst>
  <p:transition/>
  <p:hf hdr="0" ftr="0" dt="0"/>
  <p:txStyles>
    <p:titleStyle>
      <a:lvl1pPr algn="ctr" rtl="0" eaLnBrk="0" fontAlgn="base" hangingPunct="0">
        <a:spcBef>
          <a:spcPct val="0"/>
        </a:spcBef>
        <a:spcAft>
          <a:spcPct val="0"/>
        </a:spcAft>
        <a:defRPr sz="6400">
          <a:solidFill>
            <a:schemeClr val="tx1"/>
          </a:solidFill>
          <a:latin typeface="+mj-lt"/>
          <a:ea typeface="+mj-ea"/>
          <a:cs typeface="+mj-cs"/>
          <a:sym typeface="Gill Sans"/>
        </a:defRPr>
      </a:lvl1pPr>
      <a:lvl2pPr algn="ctr" rtl="0" eaLnBrk="0" fontAlgn="base" hangingPunct="0">
        <a:spcBef>
          <a:spcPct val="0"/>
        </a:spcBef>
        <a:spcAft>
          <a:spcPct val="0"/>
        </a:spcAft>
        <a:defRPr sz="6400">
          <a:solidFill>
            <a:schemeClr val="tx1"/>
          </a:solidFill>
          <a:latin typeface="Gill Sans" charset="0"/>
          <a:sym typeface="Gill Sans"/>
        </a:defRPr>
      </a:lvl2pPr>
      <a:lvl3pPr algn="ctr" rtl="0" eaLnBrk="0" fontAlgn="base" hangingPunct="0">
        <a:spcBef>
          <a:spcPct val="0"/>
        </a:spcBef>
        <a:spcAft>
          <a:spcPct val="0"/>
        </a:spcAft>
        <a:defRPr sz="6400">
          <a:solidFill>
            <a:schemeClr val="tx1"/>
          </a:solidFill>
          <a:latin typeface="Gill Sans" charset="0"/>
          <a:sym typeface="Gill Sans"/>
        </a:defRPr>
      </a:lvl3pPr>
      <a:lvl4pPr algn="ctr" rtl="0" eaLnBrk="0" fontAlgn="base" hangingPunct="0">
        <a:spcBef>
          <a:spcPct val="0"/>
        </a:spcBef>
        <a:spcAft>
          <a:spcPct val="0"/>
        </a:spcAft>
        <a:defRPr sz="6400">
          <a:solidFill>
            <a:schemeClr val="tx1"/>
          </a:solidFill>
          <a:latin typeface="Gill Sans" charset="0"/>
          <a:sym typeface="Gill Sans"/>
        </a:defRPr>
      </a:lvl4pPr>
      <a:lvl5pPr algn="ctr" rtl="0" eaLnBrk="0" fontAlgn="base" hangingPunct="0">
        <a:spcBef>
          <a:spcPct val="0"/>
        </a:spcBef>
        <a:spcAft>
          <a:spcPct val="0"/>
        </a:spcAft>
        <a:defRPr sz="6400">
          <a:solidFill>
            <a:schemeClr val="tx1"/>
          </a:solidFill>
          <a:latin typeface="Gill Sans" charset="0"/>
          <a:sym typeface="Gill Sans"/>
        </a:defRPr>
      </a:lvl5pPr>
      <a:lvl6pPr marL="457120" algn="ctr" rtl="0" fontAlgn="base">
        <a:spcBef>
          <a:spcPct val="0"/>
        </a:spcBef>
        <a:spcAft>
          <a:spcPct val="0"/>
        </a:spcAft>
        <a:defRPr sz="6400">
          <a:solidFill>
            <a:schemeClr val="tx1"/>
          </a:solidFill>
          <a:latin typeface="Gill Sans" charset="0"/>
          <a:sym typeface="Gill Sans" charset="0"/>
        </a:defRPr>
      </a:lvl6pPr>
      <a:lvl7pPr marL="914226" algn="ctr" rtl="0" fontAlgn="base">
        <a:spcBef>
          <a:spcPct val="0"/>
        </a:spcBef>
        <a:spcAft>
          <a:spcPct val="0"/>
        </a:spcAft>
        <a:defRPr sz="6400">
          <a:solidFill>
            <a:schemeClr val="tx1"/>
          </a:solidFill>
          <a:latin typeface="Gill Sans" charset="0"/>
          <a:sym typeface="Gill Sans" charset="0"/>
        </a:defRPr>
      </a:lvl7pPr>
      <a:lvl8pPr marL="1371359" algn="ctr" rtl="0" fontAlgn="base">
        <a:spcBef>
          <a:spcPct val="0"/>
        </a:spcBef>
        <a:spcAft>
          <a:spcPct val="0"/>
        </a:spcAft>
        <a:defRPr sz="6400">
          <a:solidFill>
            <a:schemeClr val="tx1"/>
          </a:solidFill>
          <a:latin typeface="Gill Sans" charset="0"/>
          <a:sym typeface="Gill Sans" charset="0"/>
        </a:defRPr>
      </a:lvl8pPr>
      <a:lvl9pPr marL="1828469" algn="ctr" rtl="0" fontAlgn="base">
        <a:spcBef>
          <a:spcPct val="0"/>
        </a:spcBef>
        <a:spcAft>
          <a:spcPct val="0"/>
        </a:spcAft>
        <a:defRPr sz="6400">
          <a:solidFill>
            <a:schemeClr val="tx1"/>
          </a:solidFill>
          <a:latin typeface="Gill Sans" charset="0"/>
          <a:sym typeface="Gill Sans" charset="0"/>
        </a:defRPr>
      </a:lvl9pPr>
    </p:titleStyle>
    <p:bodyStyle>
      <a:lvl1pPr marL="757238" indent="-490538" algn="l" rtl="0" eaLnBrk="0" fontAlgn="base" hangingPunct="0">
        <a:spcBef>
          <a:spcPts val="3000"/>
        </a:spcBef>
        <a:spcAft>
          <a:spcPct val="0"/>
        </a:spcAft>
        <a:buSzPct val="171000"/>
        <a:buFont typeface="Gill Sans"/>
        <a:buChar char="•"/>
        <a:defRPr sz="2400">
          <a:solidFill>
            <a:schemeClr val="tx1"/>
          </a:solidFill>
          <a:latin typeface="+mn-lt"/>
          <a:ea typeface="+mn-ea"/>
          <a:cs typeface="+mn-cs"/>
          <a:sym typeface="Gill Sans"/>
        </a:defRPr>
      </a:lvl1pPr>
      <a:lvl2pPr marL="1201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2pPr>
      <a:lvl3pPr marL="1646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3pPr>
      <a:lvl4pPr marL="20907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4pPr>
      <a:lvl5pPr marL="2535238" indent="-490538" algn="l" rtl="0" eaLnBrk="0" fontAlgn="base" hangingPunct="0">
        <a:spcBef>
          <a:spcPts val="3000"/>
        </a:spcBef>
        <a:spcAft>
          <a:spcPct val="0"/>
        </a:spcAft>
        <a:buSzPct val="171000"/>
        <a:buFont typeface="Gill Sans"/>
        <a:buChar char="•"/>
        <a:defRPr sz="2400">
          <a:solidFill>
            <a:schemeClr val="tx1"/>
          </a:solidFill>
          <a:latin typeface="+mn-lt"/>
          <a:sym typeface="Gill Sans"/>
        </a:defRPr>
      </a:lvl5pPr>
      <a:lvl6pPr marL="299507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6pPr>
      <a:lvl7pPr marL="3452193"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7pPr>
      <a:lvl8pPr marL="3909296"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8pPr>
      <a:lvl9pPr marL="4366432" indent="-493623" algn="l" rtl="0" fontAlgn="base">
        <a:spcBef>
          <a:spcPts val="3000"/>
        </a:spcBef>
        <a:spcAft>
          <a:spcPct val="0"/>
        </a:spcAft>
        <a:buSzPct val="171000"/>
        <a:buFont typeface="Gill Sans" charset="0"/>
        <a:buChar char="•"/>
        <a:defRPr sz="2400">
          <a:solidFill>
            <a:schemeClr val="tx1"/>
          </a:solidFill>
          <a:latin typeface="+mn-lt"/>
          <a:sym typeface="Gill Sans" charset="0"/>
        </a:defRPr>
      </a:lvl9pPr>
    </p:bodyStyle>
    <p:otherStyle>
      <a:defPPr>
        <a:defRPr lang="hu-HU"/>
      </a:defPPr>
      <a:lvl1pPr marL="0" algn="l" defTabSz="914226" rtl="0" eaLnBrk="1" latinLnBrk="0" hangingPunct="1">
        <a:defRPr sz="1800" kern="1200">
          <a:solidFill>
            <a:schemeClr val="tx1"/>
          </a:solidFill>
          <a:latin typeface="+mn-lt"/>
          <a:ea typeface="+mn-ea"/>
          <a:cs typeface="+mn-cs"/>
        </a:defRPr>
      </a:lvl1pPr>
      <a:lvl2pPr marL="457120" algn="l" defTabSz="914226" rtl="0" eaLnBrk="1" latinLnBrk="0" hangingPunct="1">
        <a:defRPr sz="1800" kern="1200">
          <a:solidFill>
            <a:schemeClr val="tx1"/>
          </a:solidFill>
          <a:latin typeface="+mn-lt"/>
          <a:ea typeface="+mn-ea"/>
          <a:cs typeface="+mn-cs"/>
        </a:defRPr>
      </a:lvl2pPr>
      <a:lvl3pPr marL="914226" algn="l" defTabSz="914226" rtl="0" eaLnBrk="1" latinLnBrk="0" hangingPunct="1">
        <a:defRPr sz="1800" kern="1200">
          <a:solidFill>
            <a:schemeClr val="tx1"/>
          </a:solidFill>
          <a:latin typeface="+mn-lt"/>
          <a:ea typeface="+mn-ea"/>
          <a:cs typeface="+mn-cs"/>
        </a:defRPr>
      </a:lvl3pPr>
      <a:lvl4pPr marL="1371359" algn="l" defTabSz="914226" rtl="0" eaLnBrk="1" latinLnBrk="0" hangingPunct="1">
        <a:defRPr sz="1800" kern="1200">
          <a:solidFill>
            <a:schemeClr val="tx1"/>
          </a:solidFill>
          <a:latin typeface="+mn-lt"/>
          <a:ea typeface="+mn-ea"/>
          <a:cs typeface="+mn-cs"/>
        </a:defRPr>
      </a:lvl4pPr>
      <a:lvl5pPr marL="1828469" algn="l" defTabSz="914226" rtl="0" eaLnBrk="1" latinLnBrk="0" hangingPunct="1">
        <a:defRPr sz="1800" kern="1200">
          <a:solidFill>
            <a:schemeClr val="tx1"/>
          </a:solidFill>
          <a:latin typeface="+mn-lt"/>
          <a:ea typeface="+mn-ea"/>
          <a:cs typeface="+mn-cs"/>
        </a:defRPr>
      </a:lvl5pPr>
      <a:lvl6pPr marL="2285589" algn="l" defTabSz="914226" rtl="0" eaLnBrk="1" latinLnBrk="0" hangingPunct="1">
        <a:defRPr sz="1800" kern="1200">
          <a:solidFill>
            <a:schemeClr val="tx1"/>
          </a:solidFill>
          <a:latin typeface="+mn-lt"/>
          <a:ea typeface="+mn-ea"/>
          <a:cs typeface="+mn-cs"/>
        </a:defRPr>
      </a:lvl6pPr>
      <a:lvl7pPr marL="2742706" algn="l" defTabSz="914226" rtl="0" eaLnBrk="1" latinLnBrk="0" hangingPunct="1">
        <a:defRPr sz="1800" kern="1200">
          <a:solidFill>
            <a:schemeClr val="tx1"/>
          </a:solidFill>
          <a:latin typeface="+mn-lt"/>
          <a:ea typeface="+mn-ea"/>
          <a:cs typeface="+mn-cs"/>
        </a:defRPr>
      </a:lvl7pPr>
      <a:lvl8pPr marL="3199824" algn="l" defTabSz="914226" rtl="0" eaLnBrk="1" latinLnBrk="0" hangingPunct="1">
        <a:defRPr sz="1800" kern="1200">
          <a:solidFill>
            <a:schemeClr val="tx1"/>
          </a:solidFill>
          <a:latin typeface="+mn-lt"/>
          <a:ea typeface="+mn-ea"/>
          <a:cs typeface="+mn-cs"/>
        </a:defRPr>
      </a:lvl8pPr>
      <a:lvl9pPr marL="3656940" algn="l" defTabSz="914226"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ím helye 1"/>
          <p:cNvSpPr>
            <a:spLocks noGrp="1"/>
          </p:cNvSpPr>
          <p:nvPr>
            <p:ph type="title"/>
          </p:nvPr>
        </p:nvSpPr>
        <p:spPr>
          <a:xfrm>
            <a:off x="698500" y="405695"/>
            <a:ext cx="8763000" cy="1472848"/>
          </a:xfrm>
          <a:prstGeom prst="rect">
            <a:avLst/>
          </a:prstGeom>
        </p:spPr>
        <p:txBody>
          <a:bodyPr vert="horz" lIns="91440" tIns="45720" rIns="91440" bIns="45720" rtlCol="0" anchor="ctr">
            <a:normAutofit/>
          </a:bodyPr>
          <a:lstStyle/>
          <a:p>
            <a:r>
              <a:rPr lang="hu-HU" smtClean="0"/>
              <a:t>Mintacím szerkesztése</a:t>
            </a:r>
            <a:endParaRPr lang="hu-HU"/>
          </a:p>
        </p:txBody>
      </p:sp>
      <p:sp>
        <p:nvSpPr>
          <p:cNvPr id="3" name="Szöveg helye 2"/>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Dátum helye 3"/>
          <p:cNvSpPr>
            <a:spLocks noGrp="1"/>
          </p:cNvSpPr>
          <p:nvPr>
            <p:ph type="dt" sz="half" idx="2"/>
          </p:nvPr>
        </p:nvSpPr>
        <p:spPr>
          <a:xfrm>
            <a:off x="698500" y="7062612"/>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21CD9D23-0A3D-497C-8B2D-3A4B05A89BD9}" type="datetimeFigureOut">
              <a:rPr lang="hu-HU" smtClean="0"/>
              <a:t>2021.01.27.</a:t>
            </a:fld>
            <a:endParaRPr lang="hu-HU"/>
          </a:p>
        </p:txBody>
      </p:sp>
      <p:sp>
        <p:nvSpPr>
          <p:cNvPr id="5" name="Élőláb helye 4"/>
          <p:cNvSpPr>
            <a:spLocks noGrp="1"/>
          </p:cNvSpPr>
          <p:nvPr>
            <p:ph type="ftr" sz="quarter" idx="3"/>
          </p:nvPr>
        </p:nvSpPr>
        <p:spPr>
          <a:xfrm>
            <a:off x="3365500" y="7062612"/>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7175500" y="7062612"/>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5911F764-6800-4A1A-8D03-1E64F94BEC7C}" type="slidenum">
              <a:rPr lang="hu-HU" smtClean="0"/>
              <a:t>‹#›</a:t>
            </a:fld>
            <a:endParaRPr lang="hu-HU"/>
          </a:p>
        </p:txBody>
      </p:sp>
    </p:spTree>
    <p:extLst>
      <p:ext uri="{BB962C8B-B14F-4D97-AF65-F5344CB8AC3E}">
        <p14:creationId xmlns:p14="http://schemas.microsoft.com/office/powerpoint/2010/main" val="2486330974"/>
      </p:ext>
    </p:extLst>
  </p:cSld>
  <p:clrMap bg1="lt1" tx1="dk1" bg2="lt2" tx2="dk2" accent1="accent1" accent2="accent2" accent3="accent3" accent4="accent4" accent5="accent5" accent6="accent6" hlink="hlink" folHlink="folHlink"/>
  <p:sldLayoutIdLst>
    <p:sldLayoutId id="2147495386" r:id="rId1"/>
    <p:sldLayoutId id="2147495387" r:id="rId2"/>
    <p:sldLayoutId id="2147495388" r:id="rId3"/>
    <p:sldLayoutId id="2147495389" r:id="rId4"/>
    <p:sldLayoutId id="2147495390" r:id="rId5"/>
    <p:sldLayoutId id="2147495391" r:id="rId6"/>
    <p:sldLayoutId id="2147495392" r:id="rId7"/>
    <p:sldLayoutId id="2147495393" r:id="rId8"/>
    <p:sldLayoutId id="2147495394" r:id="rId9"/>
    <p:sldLayoutId id="2147495395" r:id="rId10"/>
    <p:sldLayoutId id="2147495396" r:id="rId11"/>
  </p:sldLayoutIdLst>
  <p:hf hdr="0" ftr="0" dt="0"/>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hu-HU"/>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6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2.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6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6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6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6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6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6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6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63.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63.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63.xml"/><Relationship Id="rId4" Type="http://schemas.openxmlformats.org/officeDocument/2006/relationships/hyperlink" Target="https://ekaer.nav.gov.hu/faq/"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63.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6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63.xml"/><Relationship Id="rId4" Type="http://schemas.openxmlformats.org/officeDocument/2006/relationships/hyperlink" Target="http://www.ekaer.nav.gov.hu/"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63.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63.xml"/><Relationship Id="rId5" Type="http://schemas.openxmlformats.org/officeDocument/2006/relationships/hyperlink" Target="http://www.nav.gov.hu/" TargetMode="External"/><Relationship Id="rId4" Type="http://schemas.openxmlformats.org/officeDocument/2006/relationships/hyperlink" Target="http://www.ekaer.nav.gov.hu/"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6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63.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63.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63.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63.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63.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63.xml"/><Relationship Id="rId4" Type="http://schemas.openxmlformats.org/officeDocument/2006/relationships/image" Target="../media/image12.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63.xml"/><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63.xml"/><Relationship Id="rId4" Type="http://schemas.openxmlformats.org/officeDocument/2006/relationships/image" Target="../media/image14.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63.xml"/><Relationship Id="rId4" Type="http://schemas.openxmlformats.org/officeDocument/2006/relationships/image" Target="../media/image15.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63.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63.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63.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63.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63.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63.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63.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63.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163.xml"/></Relationships>
</file>

<file path=ppt/slides/_rels/slide47.xml.rels><?xml version="1.0" encoding="UTF-8" standalone="yes"?>
<Relationships xmlns="http://schemas.openxmlformats.org/package/2006/relationships"><Relationship Id="rId8" Type="http://schemas.openxmlformats.org/officeDocument/2006/relationships/hyperlink" Target="https://eur-lex.europa.eu/homepage.html?locale=hu" TargetMode="External"/><Relationship Id="rId3" Type="http://schemas.openxmlformats.org/officeDocument/2006/relationships/image" Target="../media/image2.png"/><Relationship Id="rId7" Type="http://schemas.openxmlformats.org/officeDocument/2006/relationships/hyperlink" Target="http://www.nav.gov.hu/" TargetMode="External"/><Relationship Id="rId2" Type="http://schemas.openxmlformats.org/officeDocument/2006/relationships/notesSlide" Target="../notesSlides/notesSlide47.xml"/><Relationship Id="rId1" Type="http://schemas.openxmlformats.org/officeDocument/2006/relationships/slideLayout" Target="../slideLayouts/slideLayout163.xml"/><Relationship Id="rId6" Type="http://schemas.openxmlformats.org/officeDocument/2006/relationships/hyperlink" Target="https://eurostat.prod.3ceonline.com/" TargetMode="External"/><Relationship Id="rId5" Type="http://schemas.openxmlformats.org/officeDocument/2006/relationships/hyperlink" Target="https://ec.europa.eu/taxation_customs/dds2/taric/taric_consultation.jsp?Lang=hu" TargetMode="External"/><Relationship Id="rId4" Type="http://schemas.openxmlformats.org/officeDocument/2006/relationships/hyperlink" Target="http://kkk.nav.gov.hu/eles/1/taricweb/" TargetMode="External"/><Relationship Id="rId9" Type="http://schemas.openxmlformats.org/officeDocument/2006/relationships/hyperlink" Target="http://njt.hu/"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163.xml"/><Relationship Id="rId4" Type="http://schemas.openxmlformats.org/officeDocument/2006/relationships/hyperlink" Target="mailto:ekaer@nav.gov.hu"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163.xml"/><Relationship Id="rId5" Type="http://schemas.openxmlformats.org/officeDocument/2006/relationships/hyperlink" Target="http://www.ekaer.nav.gov.hu/" TargetMode="External"/><Relationship Id="rId4" Type="http://schemas.openxmlformats.org/officeDocument/2006/relationships/hyperlink" Target="mailto:ekaer@nav.gov.hu"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Line 1"/>
          <p:cNvSpPr>
            <a:spLocks noChangeShapeType="1"/>
          </p:cNvSpPr>
          <p:nvPr/>
        </p:nvSpPr>
        <p:spPr bwMode="auto">
          <a:xfrm flipH="1">
            <a:off x="2589213" y="1631950"/>
            <a:ext cx="0" cy="426085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
        <p:nvSpPr>
          <p:cNvPr id="28675" name="Rectangle 2"/>
          <p:cNvSpPr>
            <a:spLocks/>
          </p:cNvSpPr>
          <p:nvPr/>
        </p:nvSpPr>
        <p:spPr bwMode="auto">
          <a:xfrm>
            <a:off x="2693988" y="2527696"/>
            <a:ext cx="7277057"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0" bIns="0" anchor="ctr">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l" eaLnBrk="1" hangingPunct="1"/>
            <a:r>
              <a:rPr lang="hu-HU" altLang="hu-HU" b="1" i="1" dirty="0" smtClean="0">
                <a:latin typeface="Times New Roman" panose="02020603050405020304" pitchFamily="18" charset="0"/>
                <a:sym typeface="Verdana Bold"/>
              </a:rPr>
              <a:t>Elektronikus </a:t>
            </a:r>
            <a:r>
              <a:rPr lang="hu-HU" altLang="hu-HU" b="1" i="1" dirty="0">
                <a:latin typeface="Times New Roman" panose="02020603050405020304" pitchFamily="18" charset="0"/>
                <a:sym typeface="Verdana Bold"/>
              </a:rPr>
              <a:t>Közúti Áruforgalom</a:t>
            </a:r>
          </a:p>
          <a:p>
            <a:pPr algn="l" eaLnBrk="1" hangingPunct="1"/>
            <a:r>
              <a:rPr lang="hu-HU" altLang="hu-HU" b="1" i="1" dirty="0">
                <a:latin typeface="Times New Roman" panose="02020603050405020304" pitchFamily="18" charset="0"/>
                <a:sym typeface="Verdana Bold"/>
              </a:rPr>
              <a:t>Ellenőrző </a:t>
            </a:r>
            <a:r>
              <a:rPr lang="hu-HU" altLang="hu-HU" b="1" i="1" dirty="0" smtClean="0">
                <a:latin typeface="Times New Roman" panose="02020603050405020304" pitchFamily="18" charset="0"/>
                <a:sym typeface="Verdana Bold"/>
              </a:rPr>
              <a:t>Rendszer 2021. évi változásai érintve </a:t>
            </a:r>
          </a:p>
          <a:p>
            <a:pPr algn="l" eaLnBrk="1" hangingPunct="1"/>
            <a:r>
              <a:rPr lang="hu-HU" altLang="hu-HU" b="1" i="1" dirty="0" smtClean="0">
                <a:latin typeface="Times New Roman" panose="02020603050405020304" pitchFamily="18" charset="0"/>
                <a:sym typeface="Verdana Bold"/>
              </a:rPr>
              <a:t>a </a:t>
            </a:r>
            <a:r>
              <a:rPr lang="hu-HU" altLang="hu-HU" b="1" i="1" dirty="0">
                <a:latin typeface="Times New Roman" panose="02020603050405020304" pitchFamily="18" charset="0"/>
                <a:sym typeface="Verdana Bold"/>
              </a:rPr>
              <a:t>Kombinált Nomenklatúra egyes új szabályait</a:t>
            </a:r>
          </a:p>
          <a:p>
            <a:pPr algn="l" eaLnBrk="1" hangingPunct="1"/>
            <a:endParaRPr lang="hu-HU" altLang="hu-HU" sz="3200" b="1" dirty="0">
              <a:latin typeface="Times New Roman" panose="02020603050405020304" pitchFamily="18" charset="0"/>
              <a:sym typeface="Verdana Bold"/>
            </a:endParaRPr>
          </a:p>
          <a:p>
            <a:pPr algn="l" eaLnBrk="1" hangingPunct="1"/>
            <a:r>
              <a:rPr lang="hu-HU" altLang="hu-HU" i="1" dirty="0">
                <a:latin typeface="Times New Roman" panose="02020603050405020304" pitchFamily="18" charset="0"/>
                <a:sym typeface="Verdana Bold"/>
              </a:rPr>
              <a:t>Cséve Szabolcs pénzügyőr </a:t>
            </a:r>
            <a:r>
              <a:rPr lang="hu-HU" altLang="hu-HU" i="1" dirty="0" smtClean="0">
                <a:latin typeface="Times New Roman" panose="02020603050405020304" pitchFamily="18" charset="0"/>
                <a:sym typeface="Verdana Bold"/>
              </a:rPr>
              <a:t>őrnagy, osztályvezető </a:t>
            </a:r>
            <a:endParaRPr lang="hu-HU" altLang="hu-HU" i="1" dirty="0">
              <a:latin typeface="Times New Roman" panose="02020603050405020304" pitchFamily="18" charset="0"/>
              <a:sym typeface="Verdana Bold"/>
            </a:endParaRPr>
          </a:p>
          <a:p>
            <a:pPr algn="l" eaLnBrk="1" hangingPunct="1"/>
            <a:r>
              <a:rPr lang="hu-HU" altLang="hu-HU" sz="2400" i="1" dirty="0">
                <a:latin typeface="Times New Roman" panose="02020603050405020304" pitchFamily="18" charset="0"/>
                <a:sym typeface="Verdana Bold"/>
              </a:rPr>
              <a:t>NAV Vas Megyei Adó- és Vámigazgatósága</a:t>
            </a:r>
          </a:p>
          <a:p>
            <a:pPr algn="l" eaLnBrk="1" hangingPunct="1"/>
            <a:r>
              <a:rPr lang="hu-HU" altLang="hu-HU" sz="2400" i="1" dirty="0" smtClean="0">
                <a:latin typeface="Times New Roman" panose="02020603050405020304" pitchFamily="18" charset="0"/>
                <a:sym typeface="Verdana Bold"/>
              </a:rPr>
              <a:t>Helyszíni Ellenőrzési Osztály 2.</a:t>
            </a:r>
            <a:endParaRPr lang="hu-HU" altLang="hu-HU" sz="2400" i="1" dirty="0">
              <a:latin typeface="Times New Roman" panose="02020603050405020304" pitchFamily="18" charset="0"/>
              <a:sym typeface="Verdana Bold"/>
            </a:endParaRPr>
          </a:p>
          <a:p>
            <a:pPr algn="l" eaLnBrk="1" hangingPunct="1"/>
            <a:endParaRPr lang="hu-HU" altLang="hu-HU" sz="2400" b="1" i="1" dirty="0">
              <a:latin typeface="Times New Roman" panose="02020603050405020304" pitchFamily="18" charset="0"/>
              <a:sym typeface="Verdana Bold"/>
            </a:endParaRPr>
          </a:p>
          <a:p>
            <a:pPr algn="l" eaLnBrk="1" hangingPunct="1"/>
            <a:r>
              <a:rPr lang="hu-HU" altLang="hu-HU" sz="2400" i="1" dirty="0">
                <a:latin typeface="Times New Roman" panose="02020603050405020304" pitchFamily="18" charset="0"/>
                <a:sym typeface="Verdana Bold"/>
              </a:rPr>
              <a:t>Szombathely, </a:t>
            </a:r>
            <a:r>
              <a:rPr lang="hu-HU" altLang="hu-HU" sz="2400" i="1" dirty="0" smtClean="0">
                <a:latin typeface="Times New Roman" panose="02020603050405020304" pitchFamily="18" charset="0"/>
                <a:sym typeface="Verdana Bold"/>
              </a:rPr>
              <a:t>2021. január 28.</a:t>
            </a:r>
            <a:endParaRPr lang="hu-HU" altLang="hu-HU" sz="2400" i="1" dirty="0">
              <a:latin typeface="Times New Roman" panose="02020603050405020304" pitchFamily="18" charset="0"/>
              <a:sym typeface="Verdana Bold"/>
            </a:endParaRPr>
          </a:p>
        </p:txBody>
      </p:sp>
      <p:pic>
        <p:nvPicPr>
          <p:cNvPr id="2867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000" y="1382713"/>
            <a:ext cx="2032000" cy="93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307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0724"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30725" name="Szövegdoboz 2"/>
          <p:cNvSpPr txBox="1">
            <a:spLocks noChangeArrowheads="1"/>
          </p:cNvSpPr>
          <p:nvPr/>
        </p:nvSpPr>
        <p:spPr bwMode="auto">
          <a:xfrm>
            <a:off x="613339" y="2009800"/>
            <a:ext cx="9001695" cy="4108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marL="342900" indent="-342900" algn="just">
              <a:spcBef>
                <a:spcPts val="1800"/>
              </a:spcBef>
            </a:pPr>
            <a:endParaRPr lang="hu-HU" sz="1600" dirty="0" smtClean="0">
              <a:latin typeface="Georgia" panose="02040502050405020303" pitchFamily="18" charset="0"/>
            </a:endParaRPr>
          </a:p>
          <a:p>
            <a:pPr marL="342900" indent="-342900" algn="just">
              <a:spcBef>
                <a:spcPts val="1800"/>
              </a:spcBef>
            </a:pPr>
            <a:r>
              <a:rPr lang="hu-HU" sz="2000" dirty="0" smtClean="0">
                <a:latin typeface="Georgia" panose="02040502050405020303" pitchFamily="18" charset="0"/>
              </a:rPr>
              <a:t>Fontosabb jogszabályok</a:t>
            </a:r>
          </a:p>
          <a:p>
            <a:pPr marL="342900" indent="-342900" algn="just">
              <a:spcBef>
                <a:spcPts val="1800"/>
              </a:spcBef>
            </a:pPr>
            <a:r>
              <a:rPr lang="hu-HU" sz="2000" dirty="0" smtClean="0">
                <a:latin typeface="Georgia" panose="02040502050405020303" pitchFamily="18" charset="0"/>
              </a:rPr>
              <a:t>Mi nem változott</a:t>
            </a:r>
          </a:p>
          <a:p>
            <a:pPr marL="342900" indent="-342900" algn="just">
              <a:spcBef>
                <a:spcPts val="1800"/>
              </a:spcBef>
            </a:pPr>
            <a:r>
              <a:rPr lang="hu-HU" sz="2000" dirty="0" smtClean="0">
                <a:latin typeface="Georgia" panose="02040502050405020303" pitchFamily="18" charset="0"/>
              </a:rPr>
              <a:t>Mi változik</a:t>
            </a:r>
            <a:endParaRPr lang="hu-HU" sz="2000" dirty="0">
              <a:latin typeface="Georgia" panose="02040502050405020303" pitchFamily="18" charset="0"/>
            </a:endParaRPr>
          </a:p>
          <a:p>
            <a:pPr marL="342900" indent="-342900" algn="just">
              <a:spcBef>
                <a:spcPts val="1800"/>
              </a:spcBef>
            </a:pPr>
            <a:r>
              <a:rPr lang="hu-HU" sz="2000" dirty="0">
                <a:latin typeface="Georgia" panose="02040502050405020303" pitchFamily="18" charset="0"/>
              </a:rPr>
              <a:t>Kockázati biztosíték</a:t>
            </a:r>
          </a:p>
          <a:p>
            <a:pPr marL="342900" indent="-342900" algn="just">
              <a:spcBef>
                <a:spcPts val="1800"/>
              </a:spcBef>
            </a:pPr>
            <a:r>
              <a:rPr lang="hu-HU" sz="2000" dirty="0">
                <a:latin typeface="Georgia" panose="02040502050405020303" pitchFamily="18" charset="0"/>
              </a:rPr>
              <a:t>EKÁER szám </a:t>
            </a:r>
            <a:r>
              <a:rPr lang="hu-HU" sz="2000" dirty="0" smtClean="0">
                <a:latin typeface="Georgia" panose="02040502050405020303" pitchFamily="18" charset="0"/>
              </a:rPr>
              <a:t>módosítása, (érintve inaktívvá tételét)</a:t>
            </a:r>
          </a:p>
          <a:p>
            <a:pPr marL="342900" indent="-342900" algn="just">
              <a:spcBef>
                <a:spcPts val="1800"/>
              </a:spcBef>
            </a:pPr>
            <a:r>
              <a:rPr lang="hu-HU" sz="2000" dirty="0" smtClean="0">
                <a:latin typeface="Georgia" panose="02040502050405020303" pitchFamily="18" charset="0"/>
              </a:rPr>
              <a:t>EKÁER szám utólagos </a:t>
            </a:r>
            <a:r>
              <a:rPr lang="hu-HU" sz="2000" dirty="0">
                <a:latin typeface="Georgia" panose="02040502050405020303" pitchFamily="18" charset="0"/>
              </a:rPr>
              <a:t>módosítása</a:t>
            </a:r>
          </a:p>
          <a:p>
            <a:pPr marL="342900" indent="-342900" algn="just">
              <a:spcBef>
                <a:spcPts val="1800"/>
              </a:spcBef>
            </a:pPr>
            <a:r>
              <a:rPr lang="hu-HU" sz="2000" dirty="0" smtClean="0">
                <a:latin typeface="Georgia" panose="02040502050405020303" pitchFamily="18" charset="0"/>
              </a:rPr>
              <a:t>Útszakasz-mentesítés szabályai</a:t>
            </a:r>
            <a:endParaRPr lang="hu-HU" sz="2000" dirty="0">
              <a:latin typeface="Georgia" panose="02040502050405020303" pitchFamily="18" charset="0"/>
            </a:endParaRPr>
          </a:p>
        </p:txBody>
      </p:sp>
      <p:sp>
        <p:nvSpPr>
          <p:cNvPr id="30726" name="Szövegdoboz 2"/>
          <p:cNvSpPr txBox="1">
            <a:spLocks noChangeArrowheads="1"/>
          </p:cNvSpPr>
          <p:nvPr/>
        </p:nvSpPr>
        <p:spPr bwMode="auto">
          <a:xfrm>
            <a:off x="759520" y="1073696"/>
            <a:ext cx="65223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hu-HU" sz="2800" b="1" dirty="0" smtClean="0">
                <a:latin typeface="Georgia" panose="02040502050405020303" pitchFamily="18" charset="0"/>
              </a:rPr>
              <a:t>Tartalom:</a:t>
            </a:r>
            <a:endParaRPr lang="hu-HU" altLang="hu-HU" sz="2800" dirty="0">
              <a:latin typeface="Georgia" panose="02040502050405020303" pitchFamily="18" charset="0"/>
            </a:endParaRPr>
          </a:p>
        </p:txBody>
      </p:sp>
      <p:sp>
        <p:nvSpPr>
          <p:cNvPr id="30728"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3845415-C8F7-4F2A-B021-4CC7D95269D7}" type="slidenum">
              <a:rPr lang="hu-HU" altLang="hu-HU"/>
              <a:pPr/>
              <a:t>2</a:t>
            </a:fld>
            <a:endParaRPr lang="hu-HU" altLang="hu-HU"/>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6"/>
                                        </p:tgtEl>
                                        <p:attrNameLst>
                                          <p:attrName>style.visibility</p:attrName>
                                        </p:attrNameLst>
                                      </p:cBhvr>
                                      <p:to>
                                        <p:strVal val="visible"/>
                                      </p:to>
                                    </p:set>
                                    <p:animEffect transition="in" filter="fade">
                                      <p:cBhvr>
                                        <p:cTn id="7" dur="500"/>
                                        <p:tgtEl>
                                          <p:spTgt spid="3072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7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P spid="307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307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0724"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30725" name="Szövegdoboz 2"/>
          <p:cNvSpPr txBox="1">
            <a:spLocks noChangeArrowheads="1"/>
          </p:cNvSpPr>
          <p:nvPr/>
        </p:nvSpPr>
        <p:spPr bwMode="auto">
          <a:xfrm>
            <a:off x="790441" y="2244578"/>
            <a:ext cx="9001695" cy="460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marL="342900" indent="-342900" algn="just">
              <a:spcBef>
                <a:spcPts val="1800"/>
              </a:spcBef>
            </a:pPr>
            <a:r>
              <a:rPr lang="hu-HU" sz="2000" dirty="0">
                <a:latin typeface="Georgia" panose="02040502050405020303" pitchFamily="18" charset="0"/>
              </a:rPr>
              <a:t>EKAER elektronikus felülete </a:t>
            </a:r>
          </a:p>
          <a:p>
            <a:pPr marL="342900" indent="-342900" algn="just">
              <a:spcBef>
                <a:spcPts val="1800"/>
              </a:spcBef>
            </a:pPr>
            <a:r>
              <a:rPr lang="hu-HU" sz="2000" dirty="0">
                <a:latin typeface="Georgia" panose="02040502050405020303" pitchFamily="18" charset="0"/>
              </a:rPr>
              <a:t>Üzemszünet </a:t>
            </a:r>
          </a:p>
          <a:p>
            <a:pPr marL="342900" indent="-342900" algn="just">
              <a:spcBef>
                <a:spcPts val="1800"/>
              </a:spcBef>
            </a:pPr>
            <a:r>
              <a:rPr lang="hu-HU" sz="2000" dirty="0">
                <a:latin typeface="Georgia" panose="02040502050405020303" pitchFamily="18" charset="0"/>
              </a:rPr>
              <a:t>Hatósági eljárás – tőle elvárhatóság (eljárás akadályozása, bizonyítás, adózó kötelezettségei) </a:t>
            </a:r>
          </a:p>
          <a:p>
            <a:pPr marL="342900" indent="-342900" algn="just">
              <a:spcBef>
                <a:spcPts val="1800"/>
              </a:spcBef>
            </a:pPr>
            <a:r>
              <a:rPr lang="hu-HU" sz="2000" dirty="0">
                <a:latin typeface="Georgia" panose="02040502050405020303" pitchFamily="18" charset="0"/>
              </a:rPr>
              <a:t>EKAER ellenőrzések (hatósági zár is)</a:t>
            </a:r>
          </a:p>
          <a:p>
            <a:pPr marL="342900" indent="-342900" algn="just">
              <a:spcBef>
                <a:spcPts val="1800"/>
              </a:spcBef>
            </a:pPr>
            <a:r>
              <a:rPr lang="hu-HU" sz="2000" dirty="0">
                <a:latin typeface="Georgia" panose="02040502050405020303" pitchFamily="18" charset="0"/>
              </a:rPr>
              <a:t>Változások – 2021</a:t>
            </a:r>
          </a:p>
          <a:p>
            <a:pPr marL="342900" indent="-342900" algn="just">
              <a:spcBef>
                <a:spcPts val="1800"/>
              </a:spcBef>
            </a:pPr>
            <a:r>
              <a:rPr lang="hu-HU" altLang="hu-HU" sz="2000" dirty="0">
                <a:latin typeface="Georgia" panose="02040502050405020303" pitchFamily="18" charset="0"/>
              </a:rPr>
              <a:t>Kombinált Nomenklatúra egyes lényegi módosulásai</a:t>
            </a:r>
            <a:endParaRPr lang="hu-HU" sz="2000" dirty="0">
              <a:latin typeface="Georgia" panose="02040502050405020303" pitchFamily="18" charset="0"/>
            </a:endParaRPr>
          </a:p>
          <a:p>
            <a:pPr marL="342900" indent="-342900" algn="just">
              <a:spcBef>
                <a:spcPts val="1800"/>
              </a:spcBef>
            </a:pPr>
            <a:r>
              <a:rPr lang="hu-HU" altLang="hu-HU" sz="2000" dirty="0">
                <a:latin typeface="Georgia" panose="02040502050405020303" pitchFamily="18" charset="0"/>
              </a:rPr>
              <a:t>Egyéb </a:t>
            </a:r>
            <a:r>
              <a:rPr lang="hu-HU" altLang="hu-HU" sz="2000" dirty="0" smtClean="0">
                <a:latin typeface="Georgia" panose="02040502050405020303" pitchFamily="18" charset="0"/>
              </a:rPr>
              <a:t>(kérdésekre a válaszok)</a:t>
            </a:r>
            <a:endParaRPr lang="hu-HU" altLang="hu-HU" sz="2000" dirty="0">
              <a:latin typeface="Georgia" panose="02040502050405020303" pitchFamily="18" charset="0"/>
            </a:endParaRPr>
          </a:p>
          <a:p>
            <a:pPr marL="342900" indent="-342900" algn="just">
              <a:spcBef>
                <a:spcPts val="1800"/>
              </a:spcBef>
            </a:pPr>
            <a:endParaRPr lang="hu-HU" altLang="hu-HU" sz="2000" dirty="0">
              <a:latin typeface="Georgia" panose="02040502050405020303" pitchFamily="18" charset="0"/>
            </a:endParaRPr>
          </a:p>
        </p:txBody>
      </p:sp>
      <p:sp>
        <p:nvSpPr>
          <p:cNvPr id="30726" name="Szövegdoboz 2"/>
          <p:cNvSpPr txBox="1">
            <a:spLocks noChangeArrowheads="1"/>
          </p:cNvSpPr>
          <p:nvPr/>
        </p:nvSpPr>
        <p:spPr bwMode="auto">
          <a:xfrm>
            <a:off x="759520" y="1073696"/>
            <a:ext cx="65223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hu-HU" sz="2800" b="1" dirty="0" smtClean="0">
                <a:latin typeface="Georgia" panose="02040502050405020303" pitchFamily="18" charset="0"/>
              </a:rPr>
              <a:t>Tartalom:</a:t>
            </a:r>
            <a:endParaRPr lang="hu-HU" altLang="hu-HU" sz="2800" dirty="0">
              <a:latin typeface="Georgia" panose="02040502050405020303" pitchFamily="18" charset="0"/>
            </a:endParaRPr>
          </a:p>
        </p:txBody>
      </p:sp>
      <p:sp>
        <p:nvSpPr>
          <p:cNvPr id="30728"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3845415-C8F7-4F2A-B021-4CC7D95269D7}" type="slidenum">
              <a:rPr lang="hu-HU" altLang="hu-HU"/>
              <a:pPr/>
              <a:t>3</a:t>
            </a:fld>
            <a:endParaRPr lang="hu-HU" altLang="hu-HU"/>
          </a:p>
        </p:txBody>
      </p:sp>
    </p:spTree>
    <p:extLst>
      <p:ext uri="{BB962C8B-B14F-4D97-AF65-F5344CB8AC3E}">
        <p14:creationId xmlns:p14="http://schemas.microsoft.com/office/powerpoint/2010/main" val="2025234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26"/>
                                        </p:tgtEl>
                                        <p:attrNameLst>
                                          <p:attrName>style.visibility</p:attrName>
                                        </p:attrNameLst>
                                      </p:cBhvr>
                                      <p:to>
                                        <p:strVal val="visible"/>
                                      </p:to>
                                    </p:set>
                                    <p:animEffect transition="in" filter="fade">
                                      <p:cBhvr>
                                        <p:cTn id="7" dur="500"/>
                                        <p:tgtEl>
                                          <p:spTgt spid="3072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07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P spid="307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348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4820"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l" eaLnBrk="1" hangingPunct="1">
              <a:spcBef>
                <a:spcPct val="50000"/>
              </a:spcBef>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89093" name="Szövegdoboz 2"/>
          <p:cNvSpPr txBox="1">
            <a:spLocks noChangeArrowheads="1"/>
          </p:cNvSpPr>
          <p:nvPr/>
        </p:nvSpPr>
        <p:spPr bwMode="auto">
          <a:xfrm>
            <a:off x="399480" y="2063341"/>
            <a:ext cx="9361039"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marL="342900" indent="-342900"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just" eaLnBrk="1" hangingPunct="1">
              <a:lnSpc>
                <a:spcPct val="150000"/>
              </a:lnSpc>
              <a:buFont typeface="Wingdings" panose="05000000000000000000" pitchFamily="2" charset="2"/>
              <a:buChar char="Ø"/>
            </a:pPr>
            <a:r>
              <a:rPr lang="hu-HU" altLang="hu-HU" sz="2000" dirty="0" smtClean="0">
                <a:solidFill>
                  <a:srgbClr val="000000"/>
                </a:solidFill>
                <a:latin typeface="Georgia" panose="02040502050405020303" pitchFamily="18" charset="0"/>
              </a:rPr>
              <a:t>az </a:t>
            </a:r>
            <a:r>
              <a:rPr lang="hu-HU" altLang="hu-HU" sz="2000" dirty="0">
                <a:solidFill>
                  <a:srgbClr val="000000"/>
                </a:solidFill>
                <a:latin typeface="Georgia" panose="02040502050405020303" pitchFamily="18" charset="0"/>
              </a:rPr>
              <a:t>adózás rendjéről szóló 2017. évi CL. törvény (Art.) 113 – </a:t>
            </a:r>
            <a:r>
              <a:rPr lang="hu-HU" altLang="hu-HU" sz="2000" dirty="0" err="1">
                <a:solidFill>
                  <a:srgbClr val="000000"/>
                </a:solidFill>
                <a:latin typeface="Georgia" panose="02040502050405020303" pitchFamily="18" charset="0"/>
              </a:rPr>
              <a:t>113</a:t>
            </a:r>
            <a:r>
              <a:rPr lang="hu-HU" altLang="hu-HU" sz="2000" dirty="0">
                <a:solidFill>
                  <a:srgbClr val="000000"/>
                </a:solidFill>
                <a:latin typeface="Georgia" panose="02040502050405020303" pitchFamily="18" charset="0"/>
              </a:rPr>
              <a:t>/B. § (IX. fejezet), </a:t>
            </a:r>
            <a:r>
              <a:rPr lang="hu-HU" altLang="hu-HU" sz="2000" dirty="0">
                <a:solidFill>
                  <a:srgbClr val="0070C0"/>
                </a:solidFill>
                <a:latin typeface="Georgia" panose="02040502050405020303" pitchFamily="18" charset="0"/>
              </a:rPr>
              <a:t>a 220. § (1) bekezdése és a 226. </a:t>
            </a:r>
            <a:r>
              <a:rPr lang="hu-HU" altLang="hu-HU" sz="2000" dirty="0" smtClean="0">
                <a:solidFill>
                  <a:srgbClr val="0070C0"/>
                </a:solidFill>
                <a:latin typeface="Georgia" panose="02040502050405020303" pitchFamily="18" charset="0"/>
              </a:rPr>
              <a:t>§. </a:t>
            </a:r>
            <a:endParaRPr lang="hu-HU" altLang="hu-HU" sz="2000" dirty="0">
              <a:solidFill>
                <a:srgbClr val="0070C0"/>
              </a:solidFill>
              <a:latin typeface="Georgia" panose="02040502050405020303" pitchFamily="18" charset="0"/>
            </a:endParaRPr>
          </a:p>
          <a:p>
            <a:pPr algn="just" eaLnBrk="1" hangingPunct="1">
              <a:lnSpc>
                <a:spcPct val="150000"/>
              </a:lnSpc>
              <a:buFont typeface="Wingdings" panose="05000000000000000000" pitchFamily="2" charset="2"/>
              <a:buChar char="Ø"/>
            </a:pPr>
            <a:r>
              <a:rPr lang="hu-HU" altLang="hu-HU" sz="2000" dirty="0">
                <a:solidFill>
                  <a:srgbClr val="000000"/>
                </a:solidFill>
                <a:latin typeface="Georgia" panose="02040502050405020303" pitchFamily="18" charset="0"/>
              </a:rPr>
              <a:t>465/2017. (XII. 28.) Korm. rendelet az adóigazgatási eljárás részletszabályairól (különösen a 73 §. és 82 </a:t>
            </a:r>
            <a:r>
              <a:rPr lang="hu-HU" altLang="hu-HU" sz="2000" dirty="0" smtClean="0">
                <a:solidFill>
                  <a:srgbClr val="000000"/>
                </a:solidFill>
                <a:latin typeface="Georgia" panose="02040502050405020303" pitchFamily="18" charset="0"/>
              </a:rPr>
              <a:t>§.)</a:t>
            </a:r>
          </a:p>
          <a:p>
            <a:pPr algn="just" eaLnBrk="1" hangingPunct="1">
              <a:lnSpc>
                <a:spcPct val="150000"/>
              </a:lnSpc>
              <a:buFont typeface="Wingdings" panose="05000000000000000000" pitchFamily="2" charset="2"/>
              <a:buChar char="Ø"/>
            </a:pPr>
            <a:r>
              <a:rPr lang="hu-HU" altLang="hu-HU" sz="2000" b="1" dirty="0">
                <a:latin typeface="Georgia" panose="02040502050405020303" pitchFamily="18" charset="0"/>
              </a:rPr>
              <a:t>Elektronikus Közúti Áruforgalmi Ellenőrző Rendszer </a:t>
            </a:r>
            <a:r>
              <a:rPr lang="hu-HU" altLang="hu-HU" sz="2000" b="1" dirty="0" smtClean="0">
                <a:latin typeface="Georgia" panose="02040502050405020303" pitchFamily="18" charset="0"/>
              </a:rPr>
              <a:t>működéséről szóló 13/2020. (XII.23.) PM rendelet </a:t>
            </a:r>
            <a:endParaRPr lang="hu-HU" altLang="hu-HU" sz="2000" b="1" dirty="0">
              <a:latin typeface="Georgia" panose="02040502050405020303" pitchFamily="18" charset="0"/>
            </a:endParaRPr>
          </a:p>
          <a:p>
            <a:pPr algn="just" eaLnBrk="1" hangingPunct="1">
              <a:lnSpc>
                <a:spcPct val="150000"/>
              </a:lnSpc>
              <a:buFont typeface="Wingdings" panose="05000000000000000000" pitchFamily="2" charset="2"/>
              <a:buChar char="Ø"/>
            </a:pPr>
            <a:r>
              <a:rPr lang="hu-HU" altLang="hu-HU" sz="2000" dirty="0">
                <a:latin typeface="Georgia" panose="02040502050405020303" pitchFamily="18" charset="0"/>
              </a:rPr>
              <a:t>5/2015. (II.27.) NGM rendelet az Elektronikus Közúti Áruforgalmi Ellenőrző Rendszer </a:t>
            </a:r>
            <a:r>
              <a:rPr lang="hu-HU" altLang="hu-HU" sz="2000" dirty="0" smtClean="0">
                <a:latin typeface="Georgia" panose="02040502050405020303" pitchFamily="18" charset="0"/>
              </a:rPr>
              <a:t>működéséről </a:t>
            </a:r>
            <a:r>
              <a:rPr lang="hu-HU" altLang="hu-HU" sz="2000" b="1" dirty="0" smtClean="0">
                <a:latin typeface="Georgia" panose="02040502050405020303" pitchFamily="18" charset="0"/>
              </a:rPr>
              <a:t>(hatályon kívül helyezve, de a 2021. január 1-jét megelőzően tett bejelentések tekintetében) </a:t>
            </a:r>
            <a:endParaRPr lang="hu-HU" altLang="hu-HU" sz="2000" b="1" dirty="0">
              <a:latin typeface="Georgia" panose="02040502050405020303" pitchFamily="18" charset="0"/>
            </a:endParaRPr>
          </a:p>
          <a:p>
            <a:pPr algn="just" eaLnBrk="1" hangingPunct="1">
              <a:lnSpc>
                <a:spcPct val="150000"/>
              </a:lnSpc>
              <a:buFont typeface="Wingdings" panose="05000000000000000000" pitchFamily="2" charset="2"/>
              <a:buChar char="Ø"/>
            </a:pPr>
            <a:r>
              <a:rPr lang="hu-HU" altLang="hu-HU" sz="2000" b="1" u="sng" dirty="0">
                <a:solidFill>
                  <a:srgbClr val="000000"/>
                </a:solidFill>
                <a:latin typeface="Georgia" panose="02040502050405020303" pitchFamily="18" charset="0"/>
              </a:rPr>
              <a:t>51/2014. (XII.31.) NGM rendelet a kockázatos termékek </a:t>
            </a:r>
            <a:r>
              <a:rPr lang="hu-HU" altLang="hu-HU" sz="2000" b="1" u="sng" dirty="0" smtClean="0">
                <a:solidFill>
                  <a:srgbClr val="000000"/>
                </a:solidFill>
                <a:latin typeface="Georgia" panose="02040502050405020303" pitchFamily="18" charset="0"/>
              </a:rPr>
              <a:t>meghatározásáról </a:t>
            </a:r>
            <a:r>
              <a:rPr lang="hu-HU" altLang="hu-HU" sz="2000" b="1" dirty="0" smtClean="0">
                <a:solidFill>
                  <a:srgbClr val="000000"/>
                </a:solidFill>
                <a:latin typeface="Georgia" panose="02040502050405020303" pitchFamily="18" charset="0"/>
              </a:rPr>
              <a:t>!!!!</a:t>
            </a:r>
            <a:endParaRPr lang="hu-HU" altLang="hu-HU" sz="2400" b="1" dirty="0">
              <a:solidFill>
                <a:srgbClr val="000000"/>
              </a:solidFill>
            </a:endParaRPr>
          </a:p>
        </p:txBody>
      </p:sp>
      <p:sp>
        <p:nvSpPr>
          <p:cNvPr id="34822" name="Szövegdoboz 1"/>
          <p:cNvSpPr txBox="1">
            <a:spLocks noChangeArrowheads="1"/>
          </p:cNvSpPr>
          <p:nvPr/>
        </p:nvSpPr>
        <p:spPr bwMode="auto">
          <a:xfrm>
            <a:off x="1263576" y="1159838"/>
            <a:ext cx="75199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eaLnBrk="1" hangingPunct="1"/>
            <a:r>
              <a:rPr lang="hu-HU" altLang="hu-HU" sz="3200" u="sng" dirty="0">
                <a:solidFill>
                  <a:srgbClr val="FF0000"/>
                </a:solidFill>
                <a:latin typeface="Georgia" panose="02040502050405020303" pitchFamily="18" charset="0"/>
              </a:rPr>
              <a:t>Vonatkozó jogszabályok</a:t>
            </a:r>
          </a:p>
        </p:txBody>
      </p:sp>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464" y="306388"/>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9093"/>
                                        </p:tgtEl>
                                        <p:attrNameLst>
                                          <p:attrName>style.visibility</p:attrName>
                                        </p:attrNameLst>
                                      </p:cBhvr>
                                      <p:to>
                                        <p:strVal val="visible"/>
                                      </p:to>
                                    </p:set>
                                    <p:anim calcmode="lin" valueType="num">
                                      <p:cBhvr additive="base">
                                        <p:cTn id="7" dur="500" fill="hold"/>
                                        <p:tgtEl>
                                          <p:spTgt spid="89093"/>
                                        </p:tgtEl>
                                        <p:attrNameLst>
                                          <p:attrName>ppt_x</p:attrName>
                                        </p:attrNameLst>
                                      </p:cBhvr>
                                      <p:tavLst>
                                        <p:tav tm="0">
                                          <p:val>
                                            <p:strVal val="#ppt_x"/>
                                          </p:val>
                                        </p:tav>
                                        <p:tav tm="100000">
                                          <p:val>
                                            <p:strVal val="#ppt_x"/>
                                          </p:val>
                                        </p:tav>
                                      </p:tavLst>
                                    </p:anim>
                                    <p:anim calcmode="lin" valueType="num">
                                      <p:cBhvr additive="base">
                                        <p:cTn id="8" dur="500" fill="hold"/>
                                        <p:tgtEl>
                                          <p:spTgt spid="890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Group 35">
            <a:extLst>
              <a:ext uri="{FF2B5EF4-FFF2-40B4-BE49-F238E27FC236}">
                <a16:creationId xmlns:a16="http://schemas.microsoft.com/office/drawing/2014/main" xmlns="" id="{3D6B3A42-7A73-4839-B087-1ED41F0410E1}"/>
              </a:ext>
            </a:extLst>
          </p:cNvPr>
          <p:cNvGrpSpPr/>
          <p:nvPr/>
        </p:nvGrpSpPr>
        <p:grpSpPr>
          <a:xfrm>
            <a:off x="5291759" y="2683749"/>
            <a:ext cx="4275620" cy="804187"/>
            <a:chOff x="611559" y="2708920"/>
            <a:chExt cx="2675111" cy="965024"/>
          </a:xfrm>
        </p:grpSpPr>
        <p:sp>
          <p:nvSpPr>
            <p:cNvPr id="55" name="Rounded Rectangle 58">
              <a:extLst>
                <a:ext uri="{FF2B5EF4-FFF2-40B4-BE49-F238E27FC236}">
                  <a16:creationId xmlns:a16="http://schemas.microsoft.com/office/drawing/2014/main" xmlns="" id="{38BC4B03-DEE4-4394-BE14-577BA81D6CA1}"/>
                </a:ext>
              </a:extLst>
            </p:cNvPr>
            <p:cNvSpPr/>
            <p:nvPr/>
          </p:nvSpPr>
          <p:spPr>
            <a:xfrm>
              <a:off x="611559" y="2708920"/>
              <a:ext cx="1772278" cy="379785"/>
            </a:xfrm>
            <a:prstGeom prst="roundRect">
              <a:avLst>
                <a:gd name="adj" fmla="val 50000"/>
              </a:avLst>
            </a:prstGeom>
            <a:solidFill>
              <a:srgbClr val="90C221"/>
            </a:solidFill>
            <a:ln w="4445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56" name="TextBox 37">
              <a:extLst>
                <a:ext uri="{FF2B5EF4-FFF2-40B4-BE49-F238E27FC236}">
                  <a16:creationId xmlns:a16="http://schemas.microsoft.com/office/drawing/2014/main" xmlns="" id="{99B9FFEE-5740-47F7-9275-063717E3C247}"/>
                </a:ext>
              </a:extLst>
            </p:cNvPr>
            <p:cNvSpPr txBox="1"/>
            <p:nvPr/>
          </p:nvSpPr>
          <p:spPr>
            <a:xfrm>
              <a:off x="665833" y="3193812"/>
              <a:ext cx="2620837" cy="480132"/>
            </a:xfrm>
            <a:prstGeom prst="rect">
              <a:avLst/>
            </a:prstGeom>
            <a:noFill/>
          </p:spPr>
          <p:txBody>
            <a:bodyPr wrap="square" rtlCol="0">
              <a:spAutoFit/>
            </a:bodyPr>
            <a:lstStyle/>
            <a:p>
              <a:pPr lvl="0"/>
              <a:r>
                <a:rPr lang="hu-HU" altLang="ko-KR" sz="1000" kern="0" dirty="0">
                  <a:solidFill>
                    <a:prstClr val="black">
                      <a:lumMod val="75000"/>
                      <a:lumOff val="25000"/>
                    </a:prstClr>
                  </a:solidFill>
                  <a:cs typeface="Arial" pitchFamily="34" charset="0"/>
                </a:rPr>
                <a:t>Valamennyi gépjárművel végzett közúti fuvarozás EKAER köteles.</a:t>
              </a:r>
              <a:br>
                <a:rPr lang="hu-HU" altLang="ko-KR" sz="1000" kern="0" dirty="0">
                  <a:solidFill>
                    <a:prstClr val="black">
                      <a:lumMod val="75000"/>
                      <a:lumOff val="25000"/>
                    </a:prstClr>
                  </a:solidFill>
                  <a:cs typeface="Arial" pitchFamily="34" charset="0"/>
                </a:rPr>
              </a:br>
              <a:r>
                <a:rPr lang="hu-HU" altLang="ko-KR" sz="1000" kern="0" dirty="0">
                  <a:solidFill>
                    <a:prstClr val="black">
                      <a:lumMod val="75000"/>
                      <a:lumOff val="25000"/>
                    </a:prstClr>
                  </a:solidFill>
                  <a:cs typeface="Arial" pitchFamily="34" charset="0"/>
                </a:rPr>
                <a:t>Megszűnik a járműkategóriák szerinti felosztás.</a:t>
              </a:r>
              <a:endParaRPr lang="ko-KR" altLang="en-US" sz="1000" kern="0" dirty="0">
                <a:solidFill>
                  <a:prstClr val="black">
                    <a:lumMod val="75000"/>
                    <a:lumOff val="25000"/>
                  </a:prstClr>
                </a:solidFill>
                <a:cs typeface="Arial" pitchFamily="34" charset="0"/>
              </a:endParaRPr>
            </a:p>
          </p:txBody>
        </p:sp>
        <p:sp>
          <p:nvSpPr>
            <p:cNvPr id="57" name="TextBox 38">
              <a:extLst>
                <a:ext uri="{FF2B5EF4-FFF2-40B4-BE49-F238E27FC236}">
                  <a16:creationId xmlns:a16="http://schemas.microsoft.com/office/drawing/2014/main" xmlns="" id="{E9661971-F0C0-4314-8CE1-CE6CD4EAE420}"/>
                </a:ext>
              </a:extLst>
            </p:cNvPr>
            <p:cNvSpPr txBox="1"/>
            <p:nvPr/>
          </p:nvSpPr>
          <p:spPr>
            <a:xfrm>
              <a:off x="665833" y="2744924"/>
              <a:ext cx="1501224" cy="326321"/>
            </a:xfrm>
            <a:prstGeom prst="rect">
              <a:avLst/>
            </a:prstGeom>
            <a:noFill/>
          </p:spPr>
          <p:txBody>
            <a:bodyPr wrap="square" rtlCol="0">
              <a:spAutoFit/>
            </a:bodyPr>
            <a:lstStyle/>
            <a:p>
              <a:pPr defTabSz="761970" eaLnBrk="1" fontAlgn="auto" hangingPunct="1">
                <a:spcBef>
                  <a:spcPts val="0"/>
                </a:spcBef>
                <a:spcAft>
                  <a:spcPts val="0"/>
                </a:spcAft>
                <a:defRPr/>
              </a:pPr>
              <a:r>
                <a:rPr lang="hu-HU" altLang="ko-KR" sz="1167" b="1" kern="0" dirty="0">
                  <a:solidFill>
                    <a:prstClr val="white"/>
                  </a:solidFill>
                  <a:cs typeface="Arial" pitchFamily="34" charset="0"/>
                </a:rPr>
                <a:t>Fuvarozást végző gépjármű</a:t>
              </a:r>
              <a:endParaRPr lang="ko-KR" altLang="en-US" sz="1167" b="1" kern="0" dirty="0">
                <a:solidFill>
                  <a:prstClr val="white"/>
                </a:solidFill>
                <a:cs typeface="Arial" pitchFamily="34" charset="0"/>
              </a:endParaRPr>
            </a:p>
          </p:txBody>
        </p:sp>
      </p:grpSp>
      <p:grpSp>
        <p:nvGrpSpPr>
          <p:cNvPr id="58" name="Group 39">
            <a:extLst>
              <a:ext uri="{FF2B5EF4-FFF2-40B4-BE49-F238E27FC236}">
                <a16:creationId xmlns:a16="http://schemas.microsoft.com/office/drawing/2014/main" xmlns="" id="{1622319E-62B8-40DD-A2E7-4A1D33A84825}"/>
              </a:ext>
            </a:extLst>
          </p:cNvPr>
          <p:cNvGrpSpPr/>
          <p:nvPr/>
        </p:nvGrpSpPr>
        <p:grpSpPr>
          <a:xfrm>
            <a:off x="5291759" y="3613064"/>
            <a:ext cx="4275620" cy="916662"/>
            <a:chOff x="611559" y="2708920"/>
            <a:chExt cx="2675111" cy="1099995"/>
          </a:xfrm>
        </p:grpSpPr>
        <p:sp>
          <p:nvSpPr>
            <p:cNvPr id="59" name="Rounded Rectangle 64">
              <a:extLst>
                <a:ext uri="{FF2B5EF4-FFF2-40B4-BE49-F238E27FC236}">
                  <a16:creationId xmlns:a16="http://schemas.microsoft.com/office/drawing/2014/main" xmlns="" id="{BCC66D0D-7351-4839-B06F-388BA76A862F}"/>
                </a:ext>
              </a:extLst>
            </p:cNvPr>
            <p:cNvSpPr/>
            <p:nvPr/>
          </p:nvSpPr>
          <p:spPr>
            <a:xfrm>
              <a:off x="611559" y="2708920"/>
              <a:ext cx="1772278" cy="379785"/>
            </a:xfrm>
            <a:prstGeom prst="roundRect">
              <a:avLst>
                <a:gd name="adj" fmla="val 50000"/>
              </a:avLst>
            </a:prstGeom>
            <a:solidFill>
              <a:srgbClr val="07A398"/>
            </a:solidFill>
            <a:ln w="4445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250" kern="0" dirty="0">
                <a:solidFill>
                  <a:prstClr val="white"/>
                </a:solidFill>
                <a:latin typeface="Arial"/>
              </a:endParaRPr>
            </a:p>
          </p:txBody>
        </p:sp>
        <p:sp>
          <p:nvSpPr>
            <p:cNvPr id="60" name="TextBox 41">
              <a:extLst>
                <a:ext uri="{FF2B5EF4-FFF2-40B4-BE49-F238E27FC236}">
                  <a16:creationId xmlns:a16="http://schemas.microsoft.com/office/drawing/2014/main" xmlns="" id="{BEAAC7A1-F2AE-4CC2-AB7A-F80BB0AE6D51}"/>
                </a:ext>
              </a:extLst>
            </p:cNvPr>
            <p:cNvSpPr txBox="1"/>
            <p:nvPr/>
          </p:nvSpPr>
          <p:spPr>
            <a:xfrm>
              <a:off x="665833" y="3144117"/>
              <a:ext cx="2620837" cy="664798"/>
            </a:xfrm>
            <a:prstGeom prst="rect">
              <a:avLst/>
            </a:prstGeom>
            <a:noFill/>
          </p:spPr>
          <p:txBody>
            <a:bodyPr wrap="square" rtlCol="0">
              <a:spAutoFit/>
            </a:bodyPr>
            <a:lstStyle/>
            <a:p>
              <a:pPr lvl="0"/>
              <a:r>
                <a:rPr lang="hu-HU" altLang="ko-KR" sz="1000" kern="0" dirty="0">
                  <a:solidFill>
                    <a:prstClr val="black">
                      <a:lumMod val="75000"/>
                      <a:lumOff val="25000"/>
                    </a:prstClr>
                  </a:solidFill>
                  <a:cs typeface="Arial" pitchFamily="34" charset="0"/>
                </a:rPr>
                <a:t>Nem lesz kockázatos és nem kockázatos termék közötti megkülönböztetés, az EKAER hatálya csak a jelenleg kockázatos termékekre terjed majd ki.</a:t>
              </a:r>
              <a:r>
                <a:rPr lang="en-US" altLang="ko-KR" sz="1000" kern="0" dirty="0">
                  <a:solidFill>
                    <a:prstClr val="black">
                      <a:lumMod val="75000"/>
                      <a:lumOff val="25000"/>
                    </a:prstClr>
                  </a:solidFill>
                  <a:cs typeface="Arial" pitchFamily="34" charset="0"/>
                </a:rPr>
                <a:t>  </a:t>
              </a:r>
              <a:endParaRPr lang="ko-KR" altLang="en-US" sz="1000" kern="0" dirty="0">
                <a:solidFill>
                  <a:prstClr val="black">
                    <a:lumMod val="75000"/>
                    <a:lumOff val="25000"/>
                  </a:prstClr>
                </a:solidFill>
                <a:cs typeface="Arial" pitchFamily="34" charset="0"/>
              </a:endParaRPr>
            </a:p>
          </p:txBody>
        </p:sp>
        <p:sp>
          <p:nvSpPr>
            <p:cNvPr id="61" name="TextBox 42">
              <a:extLst>
                <a:ext uri="{FF2B5EF4-FFF2-40B4-BE49-F238E27FC236}">
                  <a16:creationId xmlns:a16="http://schemas.microsoft.com/office/drawing/2014/main" xmlns="" id="{3F78CA2E-E7E4-40CC-93E1-3F8D99D7CAAF}"/>
                </a:ext>
              </a:extLst>
            </p:cNvPr>
            <p:cNvSpPr txBox="1"/>
            <p:nvPr/>
          </p:nvSpPr>
          <p:spPr>
            <a:xfrm>
              <a:off x="665833" y="2744922"/>
              <a:ext cx="1501224" cy="326321"/>
            </a:xfrm>
            <a:prstGeom prst="rect">
              <a:avLst/>
            </a:prstGeom>
            <a:noFill/>
          </p:spPr>
          <p:txBody>
            <a:bodyPr wrap="square" rtlCol="0">
              <a:spAutoFit/>
            </a:bodyPr>
            <a:lstStyle/>
            <a:p>
              <a:pPr defTabSz="761970" eaLnBrk="1" fontAlgn="auto" hangingPunct="1">
                <a:spcBef>
                  <a:spcPts val="0"/>
                </a:spcBef>
                <a:spcAft>
                  <a:spcPts val="0"/>
                </a:spcAft>
                <a:defRPr/>
              </a:pPr>
              <a:r>
                <a:rPr lang="hu-HU" altLang="ko-KR" sz="1167" b="1" kern="0" dirty="0">
                  <a:solidFill>
                    <a:prstClr val="white"/>
                  </a:solidFill>
                  <a:cs typeface="Arial" pitchFamily="34" charset="0"/>
                </a:rPr>
                <a:t>Termékkör</a:t>
              </a:r>
              <a:endParaRPr lang="ko-KR" altLang="en-US" sz="1167" b="1" kern="0" dirty="0">
                <a:solidFill>
                  <a:prstClr val="white"/>
                </a:solidFill>
                <a:cs typeface="Arial" pitchFamily="34" charset="0"/>
              </a:endParaRPr>
            </a:p>
          </p:txBody>
        </p:sp>
      </p:grpSp>
      <p:grpSp>
        <p:nvGrpSpPr>
          <p:cNvPr id="62" name="Group 43">
            <a:extLst>
              <a:ext uri="{FF2B5EF4-FFF2-40B4-BE49-F238E27FC236}">
                <a16:creationId xmlns:a16="http://schemas.microsoft.com/office/drawing/2014/main" xmlns="" id="{7EC4FA91-1440-4EE4-9D9E-461AA8288FB3}"/>
              </a:ext>
            </a:extLst>
          </p:cNvPr>
          <p:cNvGrpSpPr/>
          <p:nvPr/>
        </p:nvGrpSpPr>
        <p:grpSpPr>
          <a:xfrm>
            <a:off x="5291759" y="4542380"/>
            <a:ext cx="4275620" cy="958075"/>
            <a:chOff x="611559" y="2708920"/>
            <a:chExt cx="2675111" cy="1149689"/>
          </a:xfrm>
        </p:grpSpPr>
        <p:sp>
          <p:nvSpPr>
            <p:cNvPr id="63" name="Rounded Rectangle 68">
              <a:extLst>
                <a:ext uri="{FF2B5EF4-FFF2-40B4-BE49-F238E27FC236}">
                  <a16:creationId xmlns:a16="http://schemas.microsoft.com/office/drawing/2014/main" xmlns="" id="{0A390A04-6EFA-4D4B-AC76-BF81BF31BB02}"/>
                </a:ext>
              </a:extLst>
            </p:cNvPr>
            <p:cNvSpPr/>
            <p:nvPr/>
          </p:nvSpPr>
          <p:spPr>
            <a:xfrm>
              <a:off x="611559" y="2708920"/>
              <a:ext cx="1772278" cy="379785"/>
            </a:xfrm>
            <a:prstGeom prst="roundRect">
              <a:avLst>
                <a:gd name="adj" fmla="val 50000"/>
              </a:avLst>
            </a:prstGeom>
            <a:solidFill>
              <a:srgbClr val="0680C3"/>
            </a:solidFill>
            <a:ln w="4445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64" name="TextBox 45">
              <a:extLst>
                <a:ext uri="{FF2B5EF4-FFF2-40B4-BE49-F238E27FC236}">
                  <a16:creationId xmlns:a16="http://schemas.microsoft.com/office/drawing/2014/main" xmlns="" id="{B2EF9F39-35B6-425D-BD0E-C58034064D9D}"/>
                </a:ext>
              </a:extLst>
            </p:cNvPr>
            <p:cNvSpPr txBox="1"/>
            <p:nvPr/>
          </p:nvSpPr>
          <p:spPr>
            <a:xfrm>
              <a:off x="665833" y="3193812"/>
              <a:ext cx="2620837" cy="664797"/>
            </a:xfrm>
            <a:prstGeom prst="rect">
              <a:avLst/>
            </a:prstGeom>
            <a:noFill/>
          </p:spPr>
          <p:txBody>
            <a:bodyPr wrap="square" rtlCol="0">
              <a:spAutoFit/>
            </a:bodyPr>
            <a:lstStyle/>
            <a:p>
              <a:pPr lvl="0"/>
              <a:r>
                <a:rPr lang="en-US" altLang="ko-KR" sz="1000" kern="0" dirty="0">
                  <a:solidFill>
                    <a:prstClr val="black">
                      <a:lumMod val="75000"/>
                      <a:lumOff val="25000"/>
                    </a:prstClr>
                  </a:solidFill>
                  <a:cs typeface="Arial" pitchFamily="34" charset="0"/>
                </a:rPr>
                <a:t>EKAER </a:t>
              </a:r>
              <a:r>
                <a:rPr lang="hu-HU" altLang="ko-KR" sz="1000" kern="0" dirty="0">
                  <a:solidFill>
                    <a:prstClr val="black">
                      <a:lumMod val="75000"/>
                      <a:lumOff val="25000"/>
                    </a:prstClr>
                  </a:solidFill>
                  <a:cs typeface="Arial" pitchFamily="34" charset="0"/>
                </a:rPr>
                <a:t>elektronikus felületen rögzített</a:t>
              </a:r>
              <a:r>
                <a:rPr lang="en-US" altLang="ko-KR" sz="1000" kern="0" dirty="0">
                  <a:solidFill>
                    <a:prstClr val="black">
                      <a:lumMod val="75000"/>
                      <a:lumOff val="25000"/>
                    </a:prstClr>
                  </a:solidFill>
                  <a:cs typeface="Arial" pitchFamily="34" charset="0"/>
                </a:rPr>
                <a:t> </a:t>
              </a:r>
              <a:r>
                <a:rPr lang="hu-HU" altLang="ko-KR" sz="1000" kern="0" dirty="0">
                  <a:solidFill>
                    <a:prstClr val="black">
                      <a:lumMod val="75000"/>
                      <a:lumOff val="25000"/>
                    </a:prstClr>
                  </a:solidFill>
                  <a:cs typeface="Arial" pitchFamily="34" charset="0"/>
                </a:rPr>
                <a:t>bejelentésnek minősül a közvetlen számítógépes adatkapcsolaton keresztül küldött</a:t>
              </a:r>
              <a:r>
                <a:rPr lang="en-US" altLang="ko-KR" sz="1000" kern="0" dirty="0">
                  <a:solidFill>
                    <a:prstClr val="black">
                      <a:lumMod val="75000"/>
                      <a:lumOff val="25000"/>
                    </a:prstClr>
                  </a:solidFill>
                  <a:cs typeface="Arial" pitchFamily="34" charset="0"/>
                </a:rPr>
                <a:t> EKAER </a:t>
              </a:r>
              <a:r>
                <a:rPr lang="hu-HU" altLang="ko-KR" sz="1000" kern="0" dirty="0">
                  <a:solidFill>
                    <a:prstClr val="black">
                      <a:lumMod val="75000"/>
                      <a:lumOff val="25000"/>
                    </a:prstClr>
                  </a:solidFill>
                  <a:cs typeface="Arial" pitchFamily="34" charset="0"/>
                </a:rPr>
                <a:t>bejelentés</a:t>
              </a:r>
              <a:r>
                <a:rPr lang="en-US" altLang="ko-KR" sz="1000" kern="0" dirty="0">
                  <a:solidFill>
                    <a:prstClr val="black">
                      <a:lumMod val="75000"/>
                      <a:lumOff val="25000"/>
                    </a:prstClr>
                  </a:solidFill>
                  <a:cs typeface="Arial" pitchFamily="34" charset="0"/>
                </a:rPr>
                <a:t> is</a:t>
              </a:r>
              <a:r>
                <a:rPr lang="hu-HU" altLang="ko-KR" sz="1000" kern="0" dirty="0">
                  <a:solidFill>
                    <a:prstClr val="black">
                      <a:lumMod val="75000"/>
                      <a:lumOff val="25000"/>
                    </a:prstClr>
                  </a:solidFill>
                  <a:cs typeface="Arial" pitchFamily="34" charset="0"/>
                </a:rPr>
                <a:t>.</a:t>
              </a:r>
              <a:endParaRPr lang="ko-KR" altLang="en-US" sz="1000" kern="0" dirty="0">
                <a:solidFill>
                  <a:prstClr val="black">
                    <a:lumMod val="75000"/>
                    <a:lumOff val="25000"/>
                  </a:prstClr>
                </a:solidFill>
                <a:cs typeface="Arial" pitchFamily="34" charset="0"/>
              </a:endParaRPr>
            </a:p>
          </p:txBody>
        </p:sp>
        <p:sp>
          <p:nvSpPr>
            <p:cNvPr id="65" name="TextBox 46">
              <a:extLst>
                <a:ext uri="{FF2B5EF4-FFF2-40B4-BE49-F238E27FC236}">
                  <a16:creationId xmlns:a16="http://schemas.microsoft.com/office/drawing/2014/main" xmlns="" id="{263906D9-7489-4B64-9BE6-8E18FD685DED}"/>
                </a:ext>
              </a:extLst>
            </p:cNvPr>
            <p:cNvSpPr txBox="1"/>
            <p:nvPr/>
          </p:nvSpPr>
          <p:spPr>
            <a:xfrm>
              <a:off x="665833" y="2744924"/>
              <a:ext cx="1501224" cy="326321"/>
            </a:xfrm>
            <a:prstGeom prst="rect">
              <a:avLst/>
            </a:prstGeom>
            <a:noFill/>
          </p:spPr>
          <p:txBody>
            <a:bodyPr wrap="square" rtlCol="0">
              <a:spAutoFit/>
            </a:bodyPr>
            <a:lstStyle/>
            <a:p>
              <a:pPr defTabSz="761970" eaLnBrk="1" fontAlgn="auto" hangingPunct="1">
                <a:spcBef>
                  <a:spcPts val="0"/>
                </a:spcBef>
                <a:spcAft>
                  <a:spcPts val="0"/>
                </a:spcAft>
                <a:defRPr/>
              </a:pPr>
              <a:r>
                <a:rPr lang="hu-HU" altLang="ko-KR" sz="1167" b="1" kern="0" dirty="0">
                  <a:solidFill>
                    <a:prstClr val="white"/>
                  </a:solidFill>
                  <a:cs typeface="Arial" pitchFamily="34" charset="0"/>
                </a:rPr>
                <a:t>Gép-gép kapcsolat</a:t>
              </a:r>
              <a:endParaRPr lang="ko-KR" altLang="en-US" sz="1167" b="1" kern="0" dirty="0">
                <a:solidFill>
                  <a:prstClr val="white"/>
                </a:solidFill>
                <a:cs typeface="Arial" pitchFamily="34" charset="0"/>
              </a:endParaRPr>
            </a:p>
          </p:txBody>
        </p:sp>
      </p:grpSp>
      <p:sp>
        <p:nvSpPr>
          <p:cNvPr id="66" name="TextBox 47">
            <a:extLst>
              <a:ext uri="{FF2B5EF4-FFF2-40B4-BE49-F238E27FC236}">
                <a16:creationId xmlns:a16="http://schemas.microsoft.com/office/drawing/2014/main" xmlns="" id="{8F5BAF96-2804-4C55-AFB4-9DD05DBFDBA7}"/>
              </a:ext>
            </a:extLst>
          </p:cNvPr>
          <p:cNvSpPr txBox="1"/>
          <p:nvPr/>
        </p:nvSpPr>
        <p:spPr>
          <a:xfrm>
            <a:off x="4445427" y="2028873"/>
            <a:ext cx="6055030" cy="451342"/>
          </a:xfrm>
          <a:prstGeom prst="rect">
            <a:avLst/>
          </a:prstGeom>
          <a:noFill/>
        </p:spPr>
        <p:txBody>
          <a:bodyPr wrap="square" rtlCol="0">
            <a:spAutoFit/>
          </a:bodyPr>
          <a:lstStyle/>
          <a:p>
            <a:r>
              <a:rPr lang="hu-HU" altLang="ko-KR" sz="2333" b="1" dirty="0">
                <a:solidFill>
                  <a:srgbClr val="1F3199"/>
                </a:solidFill>
                <a:cs typeface="Arial" pitchFamily="34" charset="0"/>
              </a:rPr>
              <a:t>Az adózás rendjéről szóló törvény – </a:t>
            </a:r>
            <a:r>
              <a:rPr lang="hu-HU" altLang="ko-KR" sz="2333" b="1" dirty="0">
                <a:solidFill>
                  <a:prstClr val="black">
                    <a:lumMod val="75000"/>
                    <a:lumOff val="25000"/>
                  </a:prstClr>
                </a:solidFill>
                <a:cs typeface="Arial" pitchFamily="34" charset="0"/>
              </a:rPr>
              <a:t>Art.</a:t>
            </a:r>
            <a:r>
              <a:rPr lang="hu-HU" altLang="ko-KR" sz="2333" b="1" dirty="0">
                <a:solidFill>
                  <a:srgbClr val="FFCE4B"/>
                </a:solidFill>
                <a:cs typeface="Arial" pitchFamily="34" charset="0"/>
              </a:rPr>
              <a:t> </a:t>
            </a:r>
            <a:endParaRPr lang="ko-KR" altLang="en-US" sz="2333" b="1" dirty="0">
              <a:solidFill>
                <a:srgbClr val="FFCE4B"/>
              </a:solidFill>
              <a:cs typeface="Arial" pitchFamily="34" charset="0"/>
            </a:endParaRPr>
          </a:p>
        </p:txBody>
      </p:sp>
      <p:sp>
        <p:nvSpPr>
          <p:cNvPr id="69" name="Google Shape;2116;p23"/>
          <p:cNvSpPr txBox="1"/>
          <p:nvPr/>
        </p:nvSpPr>
        <p:spPr>
          <a:xfrm>
            <a:off x="1654793" y="1194194"/>
            <a:ext cx="6850415" cy="611283"/>
          </a:xfrm>
          <a:prstGeom prst="rect">
            <a:avLst/>
          </a:prstGeom>
          <a:noFill/>
          <a:ln>
            <a:noFill/>
          </a:ln>
        </p:spPr>
        <p:txBody>
          <a:bodyPr spcFirstLastPara="1" wrap="square" lIns="101583" tIns="101583" rIns="101583" bIns="101583" anchor="ctr" anchorCtr="0">
            <a:noAutofit/>
          </a:bodyPr>
          <a:lstStyle/>
          <a:p>
            <a:pPr algn="ctr"/>
            <a:r>
              <a:rPr lang="hu-HU" sz="2777" dirty="0">
                <a:solidFill>
                  <a:schemeClr val="tx1">
                    <a:lumMod val="75000"/>
                    <a:lumOff val="25000"/>
                  </a:schemeClr>
                </a:solidFill>
                <a:latin typeface="Fira Sans Medium"/>
                <a:ea typeface="Fira Sans Medium"/>
                <a:cs typeface="Fira Sans Medium"/>
                <a:sym typeface="Fira Sans Medium"/>
              </a:rPr>
              <a:t>Törvényi szintű rendelkezések módosítása</a:t>
            </a:r>
          </a:p>
        </p:txBody>
      </p:sp>
      <p:grpSp>
        <p:nvGrpSpPr>
          <p:cNvPr id="70" name="Csoportba foglalás 69">
            <a:extLst>
              <a:ext uri="{FF2B5EF4-FFF2-40B4-BE49-F238E27FC236}">
                <a16:creationId xmlns:a16="http://schemas.microsoft.com/office/drawing/2014/main" xmlns="" id="{0677013C-B2A7-4491-8C65-6E13848E24BA}"/>
              </a:ext>
            </a:extLst>
          </p:cNvPr>
          <p:cNvGrpSpPr/>
          <p:nvPr/>
        </p:nvGrpSpPr>
        <p:grpSpPr>
          <a:xfrm>
            <a:off x="558499" y="2229908"/>
            <a:ext cx="4222998" cy="3845944"/>
            <a:chOff x="727771" y="1593695"/>
            <a:chExt cx="5067597" cy="4615133"/>
          </a:xfrm>
        </p:grpSpPr>
        <p:grpSp>
          <p:nvGrpSpPr>
            <p:cNvPr id="71" name="Group 31">
              <a:extLst>
                <a:ext uri="{FF2B5EF4-FFF2-40B4-BE49-F238E27FC236}">
                  <a16:creationId xmlns:a16="http://schemas.microsoft.com/office/drawing/2014/main" xmlns="" id="{CA3E3628-8951-4E78-A001-13C7FB5C109B}"/>
                </a:ext>
              </a:extLst>
            </p:cNvPr>
            <p:cNvGrpSpPr/>
            <p:nvPr/>
          </p:nvGrpSpPr>
          <p:grpSpPr>
            <a:xfrm>
              <a:off x="727771" y="1593695"/>
              <a:ext cx="5067597" cy="4615133"/>
              <a:chOff x="580727" y="-1101880"/>
              <a:chExt cx="5067597" cy="4615133"/>
            </a:xfrm>
          </p:grpSpPr>
          <p:sp>
            <p:nvSpPr>
              <p:cNvPr id="87" name="Graphic 27">
                <a:extLst>
                  <a:ext uri="{FF2B5EF4-FFF2-40B4-BE49-F238E27FC236}">
                    <a16:creationId xmlns:a16="http://schemas.microsoft.com/office/drawing/2014/main" xmlns="" id="{E35FA279-1386-4116-8B72-908D487D7D03}"/>
                  </a:ext>
                </a:extLst>
              </p:cNvPr>
              <p:cNvSpPr/>
              <p:nvPr/>
            </p:nvSpPr>
            <p:spPr>
              <a:xfrm rot="60000">
                <a:off x="580727" y="-1101880"/>
                <a:ext cx="5067597" cy="4615133"/>
              </a:xfrm>
              <a:custGeom>
                <a:avLst/>
                <a:gdLst>
                  <a:gd name="connsiteX0" fmla="*/ 2941389 w 4800600"/>
                  <a:gd name="connsiteY0" fmla="*/ 337317 h 4371975"/>
                  <a:gd name="connsiteX1" fmla="*/ 4699705 w 4800600"/>
                  <a:gd name="connsiteY1" fmla="*/ 3252920 h 4371975"/>
                  <a:gd name="connsiteX2" fmla="*/ 4115822 w 4800600"/>
                  <a:gd name="connsiteY2" fmla="*/ 4310195 h 4371975"/>
                  <a:gd name="connsiteX3" fmla="*/ 711587 w 4800600"/>
                  <a:gd name="connsiteY3" fmla="*/ 4374965 h 4371975"/>
                  <a:gd name="connsiteX4" fmla="*/ 87699 w 4800600"/>
                  <a:gd name="connsiteY4" fmla="*/ 3340550 h 4371975"/>
                  <a:gd name="connsiteX5" fmla="*/ 1733620 w 4800600"/>
                  <a:gd name="connsiteY5" fmla="*/ 360177 h 4371975"/>
                  <a:gd name="connsiteX6" fmla="*/ 2941389 w 4800600"/>
                  <a:gd name="connsiteY6" fmla="*/ 337317 h 437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00600" h="4371975">
                    <a:moveTo>
                      <a:pt x="2941389" y="337317"/>
                    </a:moveTo>
                    <a:lnTo>
                      <a:pt x="4699705" y="3252920"/>
                    </a:lnTo>
                    <a:cubicBezTo>
                      <a:pt x="4976882" y="3712977"/>
                      <a:pt x="4653032" y="4299717"/>
                      <a:pt x="4115822" y="4310195"/>
                    </a:cubicBezTo>
                    <a:lnTo>
                      <a:pt x="711587" y="4374965"/>
                    </a:lnTo>
                    <a:cubicBezTo>
                      <a:pt x="175329" y="4385442"/>
                      <a:pt x="-171381" y="3810132"/>
                      <a:pt x="87699" y="3340550"/>
                    </a:cubicBezTo>
                    <a:lnTo>
                      <a:pt x="1733620" y="360177"/>
                    </a:lnTo>
                    <a:cubicBezTo>
                      <a:pt x="1992700" y="-109405"/>
                      <a:pt x="2664212" y="-122740"/>
                      <a:pt x="2941389" y="337317"/>
                    </a:cubicBezTo>
                    <a:close/>
                  </a:path>
                </a:pathLst>
              </a:custGeom>
              <a:solidFill>
                <a:sysClr val="window" lastClr="FFFFFF">
                  <a:lumMod val="85000"/>
                </a:sysClr>
              </a:solidFill>
              <a:ln w="9525" cap="flat">
                <a:noFill/>
                <a:prstDash val="solid"/>
                <a:miter/>
              </a:ln>
            </p:spPr>
            <p:txBody>
              <a:bodyPr rtlCol="0" anchor="ctr"/>
              <a:lstStyle/>
              <a:p>
                <a:pPr defTabSz="761970" eaLnBrk="1" fontAlgn="auto" hangingPunct="1">
                  <a:spcBef>
                    <a:spcPts val="0"/>
                  </a:spcBef>
                  <a:spcAft>
                    <a:spcPts val="0"/>
                  </a:spcAft>
                  <a:defRPr/>
                </a:pPr>
                <a:endParaRPr lang="en-US" sz="1500" kern="0">
                  <a:latin typeface="Arial"/>
                </a:endParaRPr>
              </a:p>
            </p:txBody>
          </p:sp>
          <p:sp>
            <p:nvSpPr>
              <p:cNvPr id="88" name="Graphic 27">
                <a:extLst>
                  <a:ext uri="{FF2B5EF4-FFF2-40B4-BE49-F238E27FC236}">
                    <a16:creationId xmlns:a16="http://schemas.microsoft.com/office/drawing/2014/main" xmlns="" id="{BA5DCA90-F0E3-4DD7-8D01-D4D2A9BEF0C5}"/>
                  </a:ext>
                </a:extLst>
              </p:cNvPr>
              <p:cNvSpPr/>
              <p:nvPr/>
            </p:nvSpPr>
            <p:spPr>
              <a:xfrm rot="60000">
                <a:off x="867482" y="-793954"/>
                <a:ext cx="4475037" cy="4075480"/>
              </a:xfrm>
              <a:custGeom>
                <a:avLst/>
                <a:gdLst>
                  <a:gd name="connsiteX0" fmla="*/ 2941389 w 4800600"/>
                  <a:gd name="connsiteY0" fmla="*/ 337317 h 4371975"/>
                  <a:gd name="connsiteX1" fmla="*/ 4699705 w 4800600"/>
                  <a:gd name="connsiteY1" fmla="*/ 3252920 h 4371975"/>
                  <a:gd name="connsiteX2" fmla="*/ 4115822 w 4800600"/>
                  <a:gd name="connsiteY2" fmla="*/ 4310195 h 4371975"/>
                  <a:gd name="connsiteX3" fmla="*/ 711587 w 4800600"/>
                  <a:gd name="connsiteY3" fmla="*/ 4374965 h 4371975"/>
                  <a:gd name="connsiteX4" fmla="*/ 87699 w 4800600"/>
                  <a:gd name="connsiteY4" fmla="*/ 3340550 h 4371975"/>
                  <a:gd name="connsiteX5" fmla="*/ 1733620 w 4800600"/>
                  <a:gd name="connsiteY5" fmla="*/ 360177 h 4371975"/>
                  <a:gd name="connsiteX6" fmla="*/ 2941389 w 4800600"/>
                  <a:gd name="connsiteY6" fmla="*/ 337317 h 437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00600" h="4371975">
                    <a:moveTo>
                      <a:pt x="2941389" y="337317"/>
                    </a:moveTo>
                    <a:lnTo>
                      <a:pt x="4699705" y="3252920"/>
                    </a:lnTo>
                    <a:cubicBezTo>
                      <a:pt x="4976882" y="3712977"/>
                      <a:pt x="4653032" y="4299717"/>
                      <a:pt x="4115822" y="4310195"/>
                    </a:cubicBezTo>
                    <a:lnTo>
                      <a:pt x="711587" y="4374965"/>
                    </a:lnTo>
                    <a:cubicBezTo>
                      <a:pt x="175329" y="4385442"/>
                      <a:pt x="-171381" y="3810132"/>
                      <a:pt x="87699" y="3340550"/>
                    </a:cubicBezTo>
                    <a:lnTo>
                      <a:pt x="1733620" y="360177"/>
                    </a:lnTo>
                    <a:cubicBezTo>
                      <a:pt x="1992700" y="-109405"/>
                      <a:pt x="2664212" y="-122740"/>
                      <a:pt x="2941389" y="337317"/>
                    </a:cubicBezTo>
                    <a:close/>
                  </a:path>
                </a:pathLst>
              </a:custGeom>
              <a:solidFill>
                <a:sysClr val="window" lastClr="FFFFFF"/>
              </a:solidFill>
              <a:ln w="9525" cap="flat">
                <a:noFill/>
                <a:prstDash val="solid"/>
                <a:miter/>
              </a:ln>
            </p:spPr>
            <p:txBody>
              <a:bodyPr rtlCol="0" anchor="ctr"/>
              <a:lstStyle/>
              <a:p>
                <a:pPr defTabSz="761970" eaLnBrk="1" fontAlgn="auto" hangingPunct="1">
                  <a:spcBef>
                    <a:spcPts val="0"/>
                  </a:spcBef>
                  <a:spcAft>
                    <a:spcPts val="0"/>
                  </a:spcAft>
                  <a:defRPr/>
                </a:pPr>
                <a:endParaRPr lang="en-US" sz="1500" kern="0">
                  <a:latin typeface="Arial"/>
                </a:endParaRPr>
              </a:p>
            </p:txBody>
          </p:sp>
        </p:grpSp>
        <p:sp>
          <p:nvSpPr>
            <p:cNvPr id="72" name="Rectangle: Rounded Corners 34">
              <a:extLst>
                <a:ext uri="{FF2B5EF4-FFF2-40B4-BE49-F238E27FC236}">
                  <a16:creationId xmlns:a16="http://schemas.microsoft.com/office/drawing/2014/main" xmlns="" id="{0CB5EE7B-FE0A-4556-BC02-11ED903795DA}"/>
                </a:ext>
              </a:extLst>
            </p:cNvPr>
            <p:cNvSpPr/>
            <p:nvPr/>
          </p:nvSpPr>
          <p:spPr>
            <a:xfrm rot="14190664">
              <a:off x="1973090" y="3386847"/>
              <a:ext cx="405294" cy="2072240"/>
            </a:xfrm>
            <a:prstGeom prst="roundRect">
              <a:avLst>
                <a:gd name="adj" fmla="val 50000"/>
              </a:avLst>
            </a:prstGeom>
            <a:gradFill>
              <a:gsLst>
                <a:gs pos="0">
                  <a:srgbClr val="90C221"/>
                </a:gs>
                <a:gs pos="100000">
                  <a:srgbClr val="2C2F45"/>
                </a:gs>
              </a:gsLst>
              <a:lin ang="5400000" scaled="0"/>
            </a:gra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en-US" sz="1500" kern="0">
                <a:solidFill>
                  <a:prstClr val="white"/>
                </a:solidFill>
                <a:latin typeface="Arial"/>
              </a:endParaRPr>
            </a:p>
          </p:txBody>
        </p:sp>
        <p:sp>
          <p:nvSpPr>
            <p:cNvPr id="73" name="Rectangle: Rounded Corners 33">
              <a:extLst>
                <a:ext uri="{FF2B5EF4-FFF2-40B4-BE49-F238E27FC236}">
                  <a16:creationId xmlns:a16="http://schemas.microsoft.com/office/drawing/2014/main" xmlns="" id="{3E1CB9B0-BE5C-4338-B85D-803A952222C7}"/>
                </a:ext>
              </a:extLst>
            </p:cNvPr>
            <p:cNvSpPr/>
            <p:nvPr/>
          </p:nvSpPr>
          <p:spPr>
            <a:xfrm rot="18091456">
              <a:off x="3545278" y="4110745"/>
              <a:ext cx="405294" cy="2072240"/>
            </a:xfrm>
            <a:prstGeom prst="roundRect">
              <a:avLst>
                <a:gd name="adj" fmla="val 50000"/>
              </a:avLst>
            </a:prstGeom>
            <a:gradFill>
              <a:gsLst>
                <a:gs pos="0">
                  <a:srgbClr val="2C2F45"/>
                </a:gs>
                <a:gs pos="100000">
                  <a:srgbClr val="07A398"/>
                </a:gs>
              </a:gsLst>
              <a:lin ang="5400000" scaled="0"/>
            </a:gra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en-US" sz="1500" kern="0">
                <a:solidFill>
                  <a:prstClr val="white"/>
                </a:solidFill>
                <a:latin typeface="Arial"/>
              </a:endParaRPr>
            </a:p>
          </p:txBody>
        </p:sp>
        <p:sp>
          <p:nvSpPr>
            <p:cNvPr id="74" name="Rectangle: Rounded Corners 32">
              <a:extLst>
                <a:ext uri="{FF2B5EF4-FFF2-40B4-BE49-F238E27FC236}">
                  <a16:creationId xmlns:a16="http://schemas.microsoft.com/office/drawing/2014/main" xmlns="" id="{ADBFB4CB-2158-4BF8-8FBC-72E191B44ECE}"/>
                </a:ext>
              </a:extLst>
            </p:cNvPr>
            <p:cNvSpPr/>
            <p:nvPr/>
          </p:nvSpPr>
          <p:spPr>
            <a:xfrm rot="19725368">
              <a:off x="3068448" y="2392880"/>
              <a:ext cx="405294" cy="2072240"/>
            </a:xfrm>
            <a:prstGeom prst="roundRect">
              <a:avLst>
                <a:gd name="adj" fmla="val 50000"/>
              </a:avLst>
            </a:prstGeom>
            <a:gradFill>
              <a:gsLst>
                <a:gs pos="0">
                  <a:srgbClr val="0680C3"/>
                </a:gs>
                <a:gs pos="100000">
                  <a:srgbClr val="2C2F45"/>
                </a:gs>
              </a:gsLst>
              <a:lin ang="5400000" scaled="0"/>
            </a:gra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en-US" sz="1500" kern="0">
                <a:solidFill>
                  <a:prstClr val="white"/>
                </a:solidFill>
                <a:latin typeface="Arial"/>
              </a:endParaRPr>
            </a:p>
          </p:txBody>
        </p:sp>
        <p:grpSp>
          <p:nvGrpSpPr>
            <p:cNvPr id="75" name="Group 16">
              <a:extLst>
                <a:ext uri="{FF2B5EF4-FFF2-40B4-BE49-F238E27FC236}">
                  <a16:creationId xmlns:a16="http://schemas.microsoft.com/office/drawing/2014/main" xmlns="" id="{E35B5C68-1D09-4A0B-8907-929ABE1FAE2F}"/>
                </a:ext>
              </a:extLst>
            </p:cNvPr>
            <p:cNvGrpSpPr/>
            <p:nvPr/>
          </p:nvGrpSpPr>
          <p:grpSpPr>
            <a:xfrm>
              <a:off x="2589156" y="3607844"/>
              <a:ext cx="1344828" cy="1344828"/>
              <a:chOff x="1089413" y="2131797"/>
              <a:chExt cx="2968238" cy="2968238"/>
            </a:xfrm>
          </p:grpSpPr>
          <p:sp>
            <p:nvSpPr>
              <p:cNvPr id="85" name="Freeform: Shape 15">
                <a:extLst>
                  <a:ext uri="{FF2B5EF4-FFF2-40B4-BE49-F238E27FC236}">
                    <a16:creationId xmlns:a16="http://schemas.microsoft.com/office/drawing/2014/main" xmlns="" id="{8346BA30-11E0-4C44-86DB-86B2F7EFA0B1}"/>
                  </a:ext>
                </a:extLst>
              </p:cNvPr>
              <p:cNvSpPr/>
              <p:nvPr/>
            </p:nvSpPr>
            <p:spPr>
              <a:xfrm>
                <a:off x="1089413" y="2131797"/>
                <a:ext cx="2968238" cy="2968238"/>
              </a:xfrm>
              <a:custGeom>
                <a:avLst/>
                <a:gdLst>
                  <a:gd name="connsiteX0" fmla="*/ 1484119 w 2968238"/>
                  <a:gd name="connsiteY0" fmla="*/ 1312669 h 2968238"/>
                  <a:gd name="connsiteX1" fmla="*/ 1312669 w 2968238"/>
                  <a:gd name="connsiteY1" fmla="*/ 1484119 h 2968238"/>
                  <a:gd name="connsiteX2" fmla="*/ 1484119 w 2968238"/>
                  <a:gd name="connsiteY2" fmla="*/ 1655569 h 2968238"/>
                  <a:gd name="connsiteX3" fmla="*/ 1655569 w 2968238"/>
                  <a:gd name="connsiteY3" fmla="*/ 1484119 h 2968238"/>
                  <a:gd name="connsiteX4" fmla="*/ 1484119 w 2968238"/>
                  <a:gd name="connsiteY4" fmla="*/ 1312669 h 2968238"/>
                  <a:gd name="connsiteX5" fmla="*/ 1484119 w 2968238"/>
                  <a:gd name="connsiteY5" fmla="*/ 0 h 2968238"/>
                  <a:gd name="connsiteX6" fmla="*/ 2968238 w 2968238"/>
                  <a:gd name="connsiteY6" fmla="*/ 1484119 h 2968238"/>
                  <a:gd name="connsiteX7" fmla="*/ 1484119 w 2968238"/>
                  <a:gd name="connsiteY7" fmla="*/ 2968238 h 2968238"/>
                  <a:gd name="connsiteX8" fmla="*/ 0 w 2968238"/>
                  <a:gd name="connsiteY8" fmla="*/ 1484119 h 2968238"/>
                  <a:gd name="connsiteX9" fmla="*/ 1484119 w 2968238"/>
                  <a:gd name="connsiteY9" fmla="*/ 0 h 29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68238" h="2968238">
                    <a:moveTo>
                      <a:pt x="1484119" y="1312669"/>
                    </a:moveTo>
                    <a:cubicBezTo>
                      <a:pt x="1389430" y="1312669"/>
                      <a:pt x="1312669" y="1389430"/>
                      <a:pt x="1312669" y="1484119"/>
                    </a:cubicBezTo>
                    <a:cubicBezTo>
                      <a:pt x="1312669" y="1578808"/>
                      <a:pt x="1389430" y="1655569"/>
                      <a:pt x="1484119" y="1655569"/>
                    </a:cubicBezTo>
                    <a:cubicBezTo>
                      <a:pt x="1578808" y="1655569"/>
                      <a:pt x="1655569" y="1578808"/>
                      <a:pt x="1655569" y="1484119"/>
                    </a:cubicBezTo>
                    <a:cubicBezTo>
                      <a:pt x="1655569" y="1389430"/>
                      <a:pt x="1578808" y="1312669"/>
                      <a:pt x="1484119" y="1312669"/>
                    </a:cubicBezTo>
                    <a:close/>
                    <a:moveTo>
                      <a:pt x="1484119" y="0"/>
                    </a:moveTo>
                    <a:cubicBezTo>
                      <a:pt x="2303775" y="0"/>
                      <a:pt x="2968238" y="664463"/>
                      <a:pt x="2968238" y="1484119"/>
                    </a:cubicBezTo>
                    <a:cubicBezTo>
                      <a:pt x="2968238" y="2303775"/>
                      <a:pt x="2303775" y="2968238"/>
                      <a:pt x="1484119" y="2968238"/>
                    </a:cubicBezTo>
                    <a:cubicBezTo>
                      <a:pt x="664463" y="2968238"/>
                      <a:pt x="0" y="2303775"/>
                      <a:pt x="0" y="1484119"/>
                    </a:cubicBezTo>
                    <a:cubicBezTo>
                      <a:pt x="0" y="664463"/>
                      <a:pt x="664463" y="0"/>
                      <a:pt x="1484119" y="0"/>
                    </a:cubicBezTo>
                    <a:close/>
                  </a:path>
                </a:pathLst>
              </a:custGeom>
              <a:solidFill>
                <a:srgbClr val="800000"/>
              </a:soli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en-US" sz="1500" kern="0" dirty="0">
                  <a:solidFill>
                    <a:prstClr val="white"/>
                  </a:solidFill>
                  <a:latin typeface="Arial"/>
                </a:endParaRPr>
              </a:p>
            </p:txBody>
          </p:sp>
          <p:sp>
            <p:nvSpPr>
              <p:cNvPr id="86" name="Freeform: Shape 13">
                <a:extLst>
                  <a:ext uri="{FF2B5EF4-FFF2-40B4-BE49-F238E27FC236}">
                    <a16:creationId xmlns:a16="http://schemas.microsoft.com/office/drawing/2014/main" xmlns="" id="{19E50330-5EFD-4518-98F7-F95E915BF6F9}"/>
                  </a:ext>
                </a:extLst>
              </p:cNvPr>
              <p:cNvSpPr/>
              <p:nvPr/>
            </p:nvSpPr>
            <p:spPr>
              <a:xfrm>
                <a:off x="1234570" y="2279534"/>
                <a:ext cx="2678023" cy="2676273"/>
              </a:xfrm>
              <a:custGeom>
                <a:avLst/>
                <a:gdLst>
                  <a:gd name="connsiteX0" fmla="*/ 1338961 w 2678023"/>
                  <a:gd name="connsiteY0" fmla="*/ 855269 h 2676273"/>
                  <a:gd name="connsiteX1" fmla="*/ 857849 w 2678023"/>
                  <a:gd name="connsiteY1" fmla="*/ 1336381 h 2676273"/>
                  <a:gd name="connsiteX2" fmla="*/ 1338961 w 2678023"/>
                  <a:gd name="connsiteY2" fmla="*/ 1817493 h 2676273"/>
                  <a:gd name="connsiteX3" fmla="*/ 1820073 w 2678023"/>
                  <a:gd name="connsiteY3" fmla="*/ 1336381 h 2676273"/>
                  <a:gd name="connsiteX4" fmla="*/ 1338961 w 2678023"/>
                  <a:gd name="connsiteY4" fmla="*/ 855269 h 2676273"/>
                  <a:gd name="connsiteX5" fmla="*/ 1338961 w 2678023"/>
                  <a:gd name="connsiteY5" fmla="*/ 545806 h 2676273"/>
                  <a:gd name="connsiteX6" fmla="*/ 2129536 w 2678023"/>
                  <a:gd name="connsiteY6" fmla="*/ 1336381 h 2676273"/>
                  <a:gd name="connsiteX7" fmla="*/ 1338961 w 2678023"/>
                  <a:gd name="connsiteY7" fmla="*/ 2126956 h 2676273"/>
                  <a:gd name="connsiteX8" fmla="*/ 548386 w 2678023"/>
                  <a:gd name="connsiteY8" fmla="*/ 1336381 h 2676273"/>
                  <a:gd name="connsiteX9" fmla="*/ 1338961 w 2678023"/>
                  <a:gd name="connsiteY9" fmla="*/ 545806 h 2676273"/>
                  <a:gd name="connsiteX10" fmla="*/ 1340068 w 2678023"/>
                  <a:gd name="connsiteY10" fmla="*/ 359376 h 2676273"/>
                  <a:gd name="connsiteX11" fmla="*/ 361775 w 2678023"/>
                  <a:gd name="connsiteY11" fmla="*/ 1331995 h 2676273"/>
                  <a:gd name="connsiteX12" fmla="*/ 1338521 w 2678023"/>
                  <a:gd name="connsiteY12" fmla="*/ 2312868 h 2676273"/>
                  <a:gd name="connsiteX13" fmla="*/ 2316814 w 2678023"/>
                  <a:gd name="connsiteY13" fmla="*/ 1335606 h 2676273"/>
                  <a:gd name="connsiteX14" fmla="*/ 1340068 w 2678023"/>
                  <a:gd name="connsiteY14" fmla="*/ 359376 h 2676273"/>
                  <a:gd name="connsiteX15" fmla="*/ 1190637 w 2678023"/>
                  <a:gd name="connsiteY15" fmla="*/ 143 h 2676273"/>
                  <a:gd name="connsiteX16" fmla="*/ 1235841 w 2678023"/>
                  <a:gd name="connsiteY16" fmla="*/ 48758 h 2676273"/>
                  <a:gd name="connsiteX17" fmla="*/ 1269895 w 2678023"/>
                  <a:gd name="connsiteY17" fmla="*/ 162273 h 2676273"/>
                  <a:gd name="connsiteX18" fmla="*/ 1303434 w 2678023"/>
                  <a:gd name="connsiteY18" fmla="*/ 192716 h 2676273"/>
                  <a:gd name="connsiteX19" fmla="*/ 1376702 w 2678023"/>
                  <a:gd name="connsiteY19" fmla="*/ 192716 h 2676273"/>
                  <a:gd name="connsiteX20" fmla="*/ 1409209 w 2678023"/>
                  <a:gd name="connsiteY20" fmla="*/ 163305 h 2676273"/>
                  <a:gd name="connsiteX21" fmla="*/ 1447392 w 2678023"/>
                  <a:gd name="connsiteY21" fmla="*/ 37922 h 2676273"/>
                  <a:gd name="connsiteX22" fmla="*/ 1499505 w 2678023"/>
                  <a:gd name="connsiteY22" fmla="*/ 256 h 2676273"/>
                  <a:gd name="connsiteX23" fmla="*/ 1513436 w 2678023"/>
                  <a:gd name="connsiteY23" fmla="*/ 772 h 2676273"/>
                  <a:gd name="connsiteX24" fmla="*/ 1573290 w 2678023"/>
                  <a:gd name="connsiteY24" fmla="*/ 65269 h 2676273"/>
                  <a:gd name="connsiteX25" fmla="*/ 1576902 w 2678023"/>
                  <a:gd name="connsiteY25" fmla="*/ 185492 h 2676273"/>
                  <a:gd name="connsiteX26" fmla="*/ 1598057 w 2678023"/>
                  <a:gd name="connsiteY26" fmla="*/ 220578 h 2676273"/>
                  <a:gd name="connsiteX27" fmla="*/ 1674422 w 2678023"/>
                  <a:gd name="connsiteY27" fmla="*/ 240702 h 2676273"/>
                  <a:gd name="connsiteX28" fmla="*/ 1710540 w 2678023"/>
                  <a:gd name="connsiteY28" fmla="*/ 221610 h 2676273"/>
                  <a:gd name="connsiteX29" fmla="*/ 1779165 w 2678023"/>
                  <a:gd name="connsiteY29" fmla="*/ 111707 h 2676273"/>
                  <a:gd name="connsiteX30" fmla="*/ 1845726 w 2678023"/>
                  <a:gd name="connsiteY30" fmla="*/ 88488 h 2676273"/>
                  <a:gd name="connsiteX31" fmla="*/ 1857594 w 2678023"/>
                  <a:gd name="connsiteY31" fmla="*/ 92616 h 2676273"/>
                  <a:gd name="connsiteX32" fmla="*/ 1895260 w 2678023"/>
                  <a:gd name="connsiteY32" fmla="*/ 166401 h 2676273"/>
                  <a:gd name="connsiteX33" fmla="*/ 1868429 w 2678023"/>
                  <a:gd name="connsiteY33" fmla="*/ 281980 h 2676273"/>
                  <a:gd name="connsiteX34" fmla="*/ 1887004 w 2678023"/>
                  <a:gd name="connsiteY34" fmla="*/ 332030 h 2676273"/>
                  <a:gd name="connsiteX35" fmla="*/ 1946857 w 2678023"/>
                  <a:gd name="connsiteY35" fmla="*/ 365052 h 2676273"/>
                  <a:gd name="connsiteX36" fmla="*/ 1986588 w 2678023"/>
                  <a:gd name="connsiteY36" fmla="*/ 355765 h 2676273"/>
                  <a:gd name="connsiteX37" fmla="*/ 2081528 w 2678023"/>
                  <a:gd name="connsiteY37" fmla="*/ 267532 h 2676273"/>
                  <a:gd name="connsiteX38" fmla="*/ 2151701 w 2678023"/>
                  <a:gd name="connsiteY38" fmla="*/ 261857 h 2676273"/>
                  <a:gd name="connsiteX39" fmla="*/ 2155312 w 2678023"/>
                  <a:gd name="connsiteY39" fmla="*/ 264437 h 2676273"/>
                  <a:gd name="connsiteX40" fmla="*/ 2177500 w 2678023"/>
                  <a:gd name="connsiteY40" fmla="*/ 353701 h 2676273"/>
                  <a:gd name="connsiteX41" fmla="*/ 2122290 w 2678023"/>
                  <a:gd name="connsiteY41" fmla="*/ 456896 h 2676273"/>
                  <a:gd name="connsiteX42" fmla="*/ 2126934 w 2678023"/>
                  <a:gd name="connsiteY42" fmla="*/ 505914 h 2676273"/>
                  <a:gd name="connsiteX43" fmla="*/ 2173372 w 2678023"/>
                  <a:gd name="connsiteY43" fmla="*/ 551836 h 2676273"/>
                  <a:gd name="connsiteX44" fmla="*/ 2219810 w 2678023"/>
                  <a:gd name="connsiteY44" fmla="*/ 555964 h 2676273"/>
                  <a:gd name="connsiteX45" fmla="*/ 2336937 w 2678023"/>
                  <a:gd name="connsiteY45" fmla="*/ 494046 h 2676273"/>
                  <a:gd name="connsiteX46" fmla="*/ 2400917 w 2678023"/>
                  <a:gd name="connsiteY46" fmla="*/ 507462 h 2676273"/>
                  <a:gd name="connsiteX47" fmla="*/ 2420525 w 2678023"/>
                  <a:gd name="connsiteY47" fmla="*/ 533777 h 2676273"/>
                  <a:gd name="connsiteX48" fmla="*/ 2415365 w 2678023"/>
                  <a:gd name="connsiteY48" fmla="*/ 591566 h 2676273"/>
                  <a:gd name="connsiteX49" fmla="*/ 2321973 w 2678023"/>
                  <a:gd name="connsiteY49" fmla="*/ 692182 h 2676273"/>
                  <a:gd name="connsiteX50" fmla="*/ 2313718 w 2678023"/>
                  <a:gd name="connsiteY50" fmla="*/ 733460 h 2676273"/>
                  <a:gd name="connsiteX51" fmla="*/ 2349320 w 2678023"/>
                  <a:gd name="connsiteY51" fmla="*/ 795377 h 2676273"/>
                  <a:gd name="connsiteX52" fmla="*/ 2394726 w 2678023"/>
                  <a:gd name="connsiteY52" fmla="*/ 810341 h 2676273"/>
                  <a:gd name="connsiteX53" fmla="*/ 2526816 w 2678023"/>
                  <a:gd name="connsiteY53" fmla="*/ 780414 h 2676273"/>
                  <a:gd name="connsiteX54" fmla="*/ 2575834 w 2678023"/>
                  <a:gd name="connsiteY54" fmla="*/ 803117 h 2676273"/>
                  <a:gd name="connsiteX55" fmla="*/ 2591313 w 2678023"/>
                  <a:gd name="connsiteY55" fmla="*/ 838719 h 2676273"/>
                  <a:gd name="connsiteX56" fmla="*/ 2570158 w 2678023"/>
                  <a:gd name="connsiteY56" fmla="*/ 896509 h 2676273"/>
                  <a:gd name="connsiteX57" fmla="*/ 2461287 w 2678023"/>
                  <a:gd name="connsiteY57" fmla="*/ 964103 h 2676273"/>
                  <a:gd name="connsiteX58" fmla="*/ 2438068 w 2678023"/>
                  <a:gd name="connsiteY58" fmla="*/ 1014669 h 2676273"/>
                  <a:gd name="connsiteX59" fmla="*/ 2454063 w 2678023"/>
                  <a:gd name="connsiteY59" fmla="*/ 1073490 h 2676273"/>
                  <a:gd name="connsiteX60" fmla="*/ 2492762 w 2678023"/>
                  <a:gd name="connsiteY60" fmla="*/ 1100837 h 2676273"/>
                  <a:gd name="connsiteX61" fmla="*/ 2628464 w 2678023"/>
                  <a:gd name="connsiteY61" fmla="*/ 1105997 h 2676273"/>
                  <a:gd name="connsiteX62" fmla="*/ 2672322 w 2678023"/>
                  <a:gd name="connsiteY62" fmla="*/ 1140567 h 2676273"/>
                  <a:gd name="connsiteX63" fmla="*/ 2677998 w 2678023"/>
                  <a:gd name="connsiteY63" fmla="*/ 1182361 h 2676273"/>
                  <a:gd name="connsiteX64" fmla="*/ 2644459 w 2678023"/>
                  <a:gd name="connsiteY64" fmla="*/ 1229831 h 2676273"/>
                  <a:gd name="connsiteX65" fmla="*/ 2522172 w 2678023"/>
                  <a:gd name="connsiteY65" fmla="*/ 1267498 h 2676273"/>
                  <a:gd name="connsiteX66" fmla="*/ 2483990 w 2678023"/>
                  <a:gd name="connsiteY66" fmla="*/ 1315999 h 2676273"/>
                  <a:gd name="connsiteX67" fmla="*/ 2486570 w 2678023"/>
                  <a:gd name="connsiteY67" fmla="*/ 1379981 h 2676273"/>
                  <a:gd name="connsiteX68" fmla="*/ 2512885 w 2678023"/>
                  <a:gd name="connsiteY68" fmla="*/ 1407843 h 2676273"/>
                  <a:gd name="connsiteX69" fmla="*/ 2641363 w 2678023"/>
                  <a:gd name="connsiteY69" fmla="*/ 1447058 h 2676273"/>
                  <a:gd name="connsiteX70" fmla="*/ 2677998 w 2678023"/>
                  <a:gd name="connsiteY70" fmla="*/ 1498139 h 2676273"/>
                  <a:gd name="connsiteX71" fmla="*/ 2677998 w 2678023"/>
                  <a:gd name="connsiteY71" fmla="*/ 1507427 h 2676273"/>
                  <a:gd name="connsiteX72" fmla="*/ 2611952 w 2678023"/>
                  <a:gd name="connsiteY72" fmla="*/ 1572956 h 2676273"/>
                  <a:gd name="connsiteX73" fmla="*/ 2490182 w 2678023"/>
                  <a:gd name="connsiteY73" fmla="*/ 1576568 h 2676273"/>
                  <a:gd name="connsiteX74" fmla="*/ 2457675 w 2678023"/>
                  <a:gd name="connsiteY74" fmla="*/ 1596691 h 2676273"/>
                  <a:gd name="connsiteX75" fmla="*/ 2437036 w 2678023"/>
                  <a:gd name="connsiteY75" fmla="*/ 1673056 h 2676273"/>
                  <a:gd name="connsiteX76" fmla="*/ 2457159 w 2678023"/>
                  <a:gd name="connsiteY76" fmla="*/ 1710206 h 2676273"/>
                  <a:gd name="connsiteX77" fmla="*/ 2564483 w 2678023"/>
                  <a:gd name="connsiteY77" fmla="*/ 1777283 h 2676273"/>
                  <a:gd name="connsiteX78" fmla="*/ 2588733 w 2678023"/>
                  <a:gd name="connsiteY78" fmla="*/ 1845908 h 2676273"/>
                  <a:gd name="connsiteX79" fmla="*/ 2571706 w 2678023"/>
                  <a:gd name="connsiteY79" fmla="*/ 1880995 h 2676273"/>
                  <a:gd name="connsiteX80" fmla="*/ 2538684 w 2678023"/>
                  <a:gd name="connsiteY80" fmla="*/ 1897506 h 2676273"/>
                  <a:gd name="connsiteX81" fmla="*/ 2456643 w 2678023"/>
                  <a:gd name="connsiteY81" fmla="*/ 1879447 h 2676273"/>
                  <a:gd name="connsiteX82" fmla="*/ 2389566 w 2678023"/>
                  <a:gd name="connsiteY82" fmla="*/ 1863967 h 2676273"/>
                  <a:gd name="connsiteX83" fmla="*/ 2354479 w 2678023"/>
                  <a:gd name="connsiteY83" fmla="*/ 1874803 h 2676273"/>
                  <a:gd name="connsiteX84" fmla="*/ 2312170 w 2678023"/>
                  <a:gd name="connsiteY84" fmla="*/ 1950652 h 2676273"/>
                  <a:gd name="connsiteX85" fmla="*/ 2322489 w 2678023"/>
                  <a:gd name="connsiteY85" fmla="*/ 1983158 h 2676273"/>
                  <a:gd name="connsiteX86" fmla="*/ 2412785 w 2678023"/>
                  <a:gd name="connsiteY86" fmla="*/ 2080162 h 2676273"/>
                  <a:gd name="connsiteX87" fmla="*/ 2418461 w 2678023"/>
                  <a:gd name="connsiteY87" fmla="*/ 2146723 h 2676273"/>
                  <a:gd name="connsiteX88" fmla="*/ 2414849 w 2678023"/>
                  <a:gd name="connsiteY88" fmla="*/ 2151883 h 2676273"/>
                  <a:gd name="connsiteX89" fmla="*/ 2324037 w 2678023"/>
                  <a:gd name="connsiteY89" fmla="*/ 2174586 h 2676273"/>
                  <a:gd name="connsiteX90" fmla="*/ 2219294 w 2678023"/>
                  <a:gd name="connsiteY90" fmla="*/ 2118860 h 2676273"/>
                  <a:gd name="connsiteX91" fmla="*/ 2178531 w 2678023"/>
                  <a:gd name="connsiteY91" fmla="*/ 2120408 h 2676273"/>
                  <a:gd name="connsiteX92" fmla="*/ 2125386 w 2678023"/>
                  <a:gd name="connsiteY92" fmla="*/ 2172522 h 2676273"/>
                  <a:gd name="connsiteX93" fmla="*/ 2122806 w 2678023"/>
                  <a:gd name="connsiteY93" fmla="*/ 2217412 h 2676273"/>
                  <a:gd name="connsiteX94" fmla="*/ 2184723 w 2678023"/>
                  <a:gd name="connsiteY94" fmla="*/ 2334539 h 2676273"/>
                  <a:gd name="connsiteX95" fmla="*/ 2174404 w 2678023"/>
                  <a:gd name="connsiteY95" fmla="*/ 2395424 h 2676273"/>
                  <a:gd name="connsiteX96" fmla="*/ 2164084 w 2678023"/>
                  <a:gd name="connsiteY96" fmla="*/ 2404712 h 2676273"/>
                  <a:gd name="connsiteX97" fmla="*/ 2075336 w 2678023"/>
                  <a:gd name="connsiteY97" fmla="*/ 2401616 h 2676273"/>
                  <a:gd name="connsiteX98" fmla="*/ 1988652 w 2678023"/>
                  <a:gd name="connsiteY98" fmla="*/ 2320607 h 2676273"/>
                  <a:gd name="connsiteX99" fmla="*/ 1944277 w 2678023"/>
                  <a:gd name="connsiteY99" fmla="*/ 2311836 h 2676273"/>
                  <a:gd name="connsiteX100" fmla="*/ 1883392 w 2678023"/>
                  <a:gd name="connsiteY100" fmla="*/ 2346406 h 2676273"/>
                  <a:gd name="connsiteX101" fmla="*/ 1868429 w 2678023"/>
                  <a:gd name="connsiteY101" fmla="*/ 2391812 h 2676273"/>
                  <a:gd name="connsiteX102" fmla="*/ 1899388 w 2678023"/>
                  <a:gd name="connsiteY102" fmla="*/ 2526998 h 2676273"/>
                  <a:gd name="connsiteX103" fmla="*/ 1879264 w 2678023"/>
                  <a:gd name="connsiteY103" fmla="*/ 2571888 h 2676273"/>
                  <a:gd name="connsiteX104" fmla="*/ 1841082 w 2678023"/>
                  <a:gd name="connsiteY104" fmla="*/ 2588916 h 2676273"/>
                  <a:gd name="connsiteX105" fmla="*/ 1782777 w 2678023"/>
                  <a:gd name="connsiteY105" fmla="*/ 2568277 h 2676273"/>
                  <a:gd name="connsiteX106" fmla="*/ 1715184 w 2678023"/>
                  <a:gd name="connsiteY106" fmla="*/ 2459405 h 2676273"/>
                  <a:gd name="connsiteX107" fmla="*/ 1664618 w 2678023"/>
                  <a:gd name="connsiteY107" fmla="*/ 2435670 h 2676273"/>
                  <a:gd name="connsiteX108" fmla="*/ 1610440 w 2678023"/>
                  <a:gd name="connsiteY108" fmla="*/ 2450118 h 2676273"/>
                  <a:gd name="connsiteX109" fmla="*/ 1577418 w 2678023"/>
                  <a:gd name="connsiteY109" fmla="*/ 2495008 h 2676273"/>
                  <a:gd name="connsiteX110" fmla="*/ 1573806 w 2678023"/>
                  <a:gd name="connsiteY110" fmla="*/ 2616778 h 2676273"/>
                  <a:gd name="connsiteX111" fmla="*/ 1526852 w 2678023"/>
                  <a:gd name="connsiteY111" fmla="*/ 2672504 h 2676273"/>
                  <a:gd name="connsiteX112" fmla="*/ 1497441 w 2678023"/>
                  <a:gd name="connsiteY112" fmla="*/ 2676116 h 2676273"/>
                  <a:gd name="connsiteX113" fmla="*/ 1449972 w 2678023"/>
                  <a:gd name="connsiteY113" fmla="*/ 2644125 h 2676273"/>
                  <a:gd name="connsiteX114" fmla="*/ 1410241 w 2678023"/>
                  <a:gd name="connsiteY114" fmla="*/ 2514615 h 2676273"/>
                  <a:gd name="connsiteX115" fmla="*/ 1373091 w 2678023"/>
                  <a:gd name="connsiteY115" fmla="*/ 2482624 h 2676273"/>
                  <a:gd name="connsiteX116" fmla="*/ 1304982 w 2678023"/>
                  <a:gd name="connsiteY116" fmla="*/ 2483140 h 2676273"/>
                  <a:gd name="connsiteX117" fmla="*/ 1271959 w 2678023"/>
                  <a:gd name="connsiteY117" fmla="*/ 2511519 h 2676273"/>
                  <a:gd name="connsiteX118" fmla="*/ 1234293 w 2678023"/>
                  <a:gd name="connsiteY118" fmla="*/ 2633806 h 2676273"/>
                  <a:gd name="connsiteX119" fmla="*/ 1170828 w 2678023"/>
                  <a:gd name="connsiteY119" fmla="*/ 2674568 h 2676273"/>
                  <a:gd name="connsiteX120" fmla="*/ 1106847 w 2678023"/>
                  <a:gd name="connsiteY120" fmla="*/ 2602331 h 2676273"/>
                  <a:gd name="connsiteX121" fmla="*/ 1103751 w 2678023"/>
                  <a:gd name="connsiteY121" fmla="*/ 2491396 h 2676273"/>
                  <a:gd name="connsiteX122" fmla="*/ 1080532 w 2678023"/>
                  <a:gd name="connsiteY122" fmla="*/ 2454245 h 2676273"/>
                  <a:gd name="connsiteX123" fmla="*/ 1005199 w 2678023"/>
                  <a:gd name="connsiteY123" fmla="*/ 2435154 h 2676273"/>
                  <a:gd name="connsiteX124" fmla="*/ 969080 w 2678023"/>
                  <a:gd name="connsiteY124" fmla="*/ 2454245 h 2676273"/>
                  <a:gd name="connsiteX125" fmla="*/ 900456 w 2678023"/>
                  <a:gd name="connsiteY125" fmla="*/ 2564149 h 2676273"/>
                  <a:gd name="connsiteX126" fmla="*/ 836474 w 2678023"/>
                  <a:gd name="connsiteY126" fmla="*/ 2587368 h 2676273"/>
                  <a:gd name="connsiteX127" fmla="*/ 831830 w 2678023"/>
                  <a:gd name="connsiteY127" fmla="*/ 2585820 h 2676273"/>
                  <a:gd name="connsiteX128" fmla="*/ 785392 w 2678023"/>
                  <a:gd name="connsiteY128" fmla="*/ 2504811 h 2676273"/>
                  <a:gd name="connsiteX129" fmla="*/ 811707 w 2678023"/>
                  <a:gd name="connsiteY129" fmla="*/ 2390780 h 2676273"/>
                  <a:gd name="connsiteX130" fmla="*/ 794680 w 2678023"/>
                  <a:gd name="connsiteY130" fmla="*/ 2344342 h 2676273"/>
                  <a:gd name="connsiteX131" fmla="*/ 739470 w 2678023"/>
                  <a:gd name="connsiteY131" fmla="*/ 2312352 h 2676273"/>
                  <a:gd name="connsiteX132" fmla="*/ 689421 w 2678023"/>
                  <a:gd name="connsiteY132" fmla="*/ 2321639 h 2676273"/>
                  <a:gd name="connsiteX133" fmla="*/ 596029 w 2678023"/>
                  <a:gd name="connsiteY133" fmla="*/ 2408839 h 2676273"/>
                  <a:gd name="connsiteX134" fmla="*/ 530500 w 2678023"/>
                  <a:gd name="connsiteY134" fmla="*/ 2415031 h 2676273"/>
                  <a:gd name="connsiteX135" fmla="*/ 521212 w 2678023"/>
                  <a:gd name="connsiteY135" fmla="*/ 2408839 h 2676273"/>
                  <a:gd name="connsiteX136" fmla="*/ 500573 w 2678023"/>
                  <a:gd name="connsiteY136" fmla="*/ 2322671 h 2676273"/>
                  <a:gd name="connsiteX137" fmla="*/ 556298 w 2678023"/>
                  <a:gd name="connsiteY137" fmla="*/ 2217928 h 2676273"/>
                  <a:gd name="connsiteX138" fmla="*/ 552171 w 2678023"/>
                  <a:gd name="connsiteY138" fmla="*/ 2168910 h 2676273"/>
                  <a:gd name="connsiteX139" fmla="*/ 505733 w 2678023"/>
                  <a:gd name="connsiteY139" fmla="*/ 2122988 h 2676273"/>
                  <a:gd name="connsiteX140" fmla="*/ 457747 w 2678023"/>
                  <a:gd name="connsiteY140" fmla="*/ 2119376 h 2676273"/>
                  <a:gd name="connsiteX141" fmla="*/ 341652 w 2678023"/>
                  <a:gd name="connsiteY141" fmla="*/ 2180778 h 2676273"/>
                  <a:gd name="connsiteX142" fmla="*/ 278187 w 2678023"/>
                  <a:gd name="connsiteY142" fmla="*/ 2168910 h 2676273"/>
                  <a:gd name="connsiteX143" fmla="*/ 274059 w 2678023"/>
                  <a:gd name="connsiteY143" fmla="*/ 2164266 h 2676273"/>
                  <a:gd name="connsiteX144" fmla="*/ 276639 w 2678023"/>
                  <a:gd name="connsiteY144" fmla="*/ 2069326 h 2676273"/>
                  <a:gd name="connsiteX145" fmla="*/ 354551 w 2678023"/>
                  <a:gd name="connsiteY145" fmla="*/ 1986254 h 2676273"/>
                  <a:gd name="connsiteX146" fmla="*/ 363839 w 2678023"/>
                  <a:gd name="connsiteY146" fmla="*/ 1940848 h 2676273"/>
                  <a:gd name="connsiteX147" fmla="*/ 328237 w 2678023"/>
                  <a:gd name="connsiteY147" fmla="*/ 1878931 h 2676273"/>
                  <a:gd name="connsiteX148" fmla="*/ 283347 w 2678023"/>
                  <a:gd name="connsiteY148" fmla="*/ 1866031 h 2676273"/>
                  <a:gd name="connsiteX149" fmla="*/ 170864 w 2678023"/>
                  <a:gd name="connsiteY149" fmla="*/ 1891830 h 2676273"/>
                  <a:gd name="connsiteX150" fmla="*/ 155900 w 2678023"/>
                  <a:gd name="connsiteY150" fmla="*/ 1895442 h 2676273"/>
                  <a:gd name="connsiteX151" fmla="*/ 100175 w 2678023"/>
                  <a:gd name="connsiteY151" fmla="*/ 1868095 h 2676273"/>
                  <a:gd name="connsiteX152" fmla="*/ 87275 w 2678023"/>
                  <a:gd name="connsiteY152" fmla="*/ 1838169 h 2676273"/>
                  <a:gd name="connsiteX153" fmla="*/ 107915 w 2678023"/>
                  <a:gd name="connsiteY153" fmla="*/ 1779863 h 2676273"/>
                  <a:gd name="connsiteX154" fmla="*/ 213690 w 2678023"/>
                  <a:gd name="connsiteY154" fmla="*/ 1713818 h 2676273"/>
                  <a:gd name="connsiteX155" fmla="*/ 238972 w 2678023"/>
                  <a:gd name="connsiteY155" fmla="*/ 1654481 h 2676273"/>
                  <a:gd name="connsiteX156" fmla="*/ 222977 w 2678023"/>
                  <a:gd name="connsiteY156" fmla="*/ 1600819 h 2676273"/>
                  <a:gd name="connsiteX157" fmla="*/ 184279 w 2678023"/>
                  <a:gd name="connsiteY157" fmla="*/ 1575020 h 2676273"/>
                  <a:gd name="connsiteX158" fmla="*/ 59413 w 2678023"/>
                  <a:gd name="connsiteY158" fmla="*/ 1571408 h 2676273"/>
                  <a:gd name="connsiteX159" fmla="*/ 3687 w 2678023"/>
                  <a:gd name="connsiteY159" fmla="*/ 1524454 h 2676273"/>
                  <a:gd name="connsiteX160" fmla="*/ 1623 w 2678023"/>
                  <a:gd name="connsiteY160" fmla="*/ 1513619 h 2676273"/>
                  <a:gd name="connsiteX161" fmla="*/ 48577 w 2678023"/>
                  <a:gd name="connsiteY161" fmla="*/ 1442414 h 2676273"/>
                  <a:gd name="connsiteX162" fmla="*/ 160544 w 2678023"/>
                  <a:gd name="connsiteY162" fmla="*/ 1408359 h 2676273"/>
                  <a:gd name="connsiteX163" fmla="*/ 194083 w 2678023"/>
                  <a:gd name="connsiteY163" fmla="*/ 1370693 h 2676273"/>
                  <a:gd name="connsiteX164" fmla="*/ 192534 w 2678023"/>
                  <a:gd name="connsiteY164" fmla="*/ 1298972 h 2676273"/>
                  <a:gd name="connsiteX165" fmla="*/ 166220 w 2678023"/>
                  <a:gd name="connsiteY165" fmla="*/ 1269561 h 2676273"/>
                  <a:gd name="connsiteX166" fmla="*/ 47029 w 2678023"/>
                  <a:gd name="connsiteY166" fmla="*/ 1232927 h 2676273"/>
                  <a:gd name="connsiteX167" fmla="*/ 1623 w 2678023"/>
                  <a:gd name="connsiteY167" fmla="*/ 1166882 h 2676273"/>
                  <a:gd name="connsiteX168" fmla="*/ 6267 w 2678023"/>
                  <a:gd name="connsiteY168" fmla="*/ 1139535 h 2676273"/>
                  <a:gd name="connsiteX169" fmla="*/ 49093 w 2678023"/>
                  <a:gd name="connsiteY169" fmla="*/ 1105481 h 2676273"/>
                  <a:gd name="connsiteX170" fmla="*/ 164672 w 2678023"/>
                  <a:gd name="connsiteY170" fmla="*/ 1101869 h 2676273"/>
                  <a:gd name="connsiteX171" fmla="*/ 181699 w 2678023"/>
                  <a:gd name="connsiteY171" fmla="*/ 1101353 h 2676273"/>
                  <a:gd name="connsiteX172" fmla="*/ 227621 w 2678023"/>
                  <a:gd name="connsiteY172" fmla="*/ 1065234 h 2676273"/>
                  <a:gd name="connsiteX173" fmla="*/ 241036 w 2678023"/>
                  <a:gd name="connsiteY173" fmla="*/ 1014153 h 2676273"/>
                  <a:gd name="connsiteX174" fmla="*/ 219366 w 2678023"/>
                  <a:gd name="connsiteY174" fmla="*/ 965651 h 2676273"/>
                  <a:gd name="connsiteX175" fmla="*/ 113590 w 2678023"/>
                  <a:gd name="connsiteY175" fmla="*/ 899605 h 2676273"/>
                  <a:gd name="connsiteX176" fmla="*/ 89855 w 2678023"/>
                  <a:gd name="connsiteY176" fmla="*/ 832012 h 2676273"/>
                  <a:gd name="connsiteX177" fmla="*/ 104818 w 2678023"/>
                  <a:gd name="connsiteY177" fmla="*/ 799505 h 2676273"/>
                  <a:gd name="connsiteX178" fmla="*/ 151256 w 2678023"/>
                  <a:gd name="connsiteY178" fmla="*/ 779898 h 2676273"/>
                  <a:gd name="connsiteX179" fmla="*/ 283347 w 2678023"/>
                  <a:gd name="connsiteY179" fmla="*/ 810341 h 2676273"/>
                  <a:gd name="connsiteX180" fmla="*/ 331332 w 2678023"/>
                  <a:gd name="connsiteY180" fmla="*/ 794345 h 2676273"/>
                  <a:gd name="connsiteX181" fmla="*/ 363839 w 2678023"/>
                  <a:gd name="connsiteY181" fmla="*/ 737588 h 2676273"/>
                  <a:gd name="connsiteX182" fmla="*/ 354551 w 2678023"/>
                  <a:gd name="connsiteY182" fmla="*/ 689086 h 2676273"/>
                  <a:gd name="connsiteX183" fmla="*/ 266835 w 2678023"/>
                  <a:gd name="connsiteY183" fmla="*/ 595694 h 2676273"/>
                  <a:gd name="connsiteX184" fmla="*/ 261675 w 2678023"/>
                  <a:gd name="connsiteY184" fmla="*/ 529133 h 2676273"/>
                  <a:gd name="connsiteX185" fmla="*/ 270447 w 2678023"/>
                  <a:gd name="connsiteY185" fmla="*/ 516233 h 2676273"/>
                  <a:gd name="connsiteX186" fmla="*/ 349907 w 2678023"/>
                  <a:gd name="connsiteY186" fmla="*/ 498690 h 2676273"/>
                  <a:gd name="connsiteX187" fmla="*/ 457231 w 2678023"/>
                  <a:gd name="connsiteY187" fmla="*/ 555964 h 2676273"/>
                  <a:gd name="connsiteX188" fmla="*/ 507797 w 2678023"/>
                  <a:gd name="connsiteY188" fmla="*/ 551320 h 2676273"/>
                  <a:gd name="connsiteX189" fmla="*/ 551139 w 2678023"/>
                  <a:gd name="connsiteY189" fmla="*/ 508494 h 2676273"/>
                  <a:gd name="connsiteX190" fmla="*/ 556815 w 2678023"/>
                  <a:gd name="connsiteY190" fmla="*/ 456896 h 2676273"/>
                  <a:gd name="connsiteX191" fmla="*/ 494381 w 2678023"/>
                  <a:gd name="connsiteY191" fmla="*/ 339769 h 2676273"/>
                  <a:gd name="connsiteX192" fmla="*/ 505217 w 2678023"/>
                  <a:gd name="connsiteY192" fmla="*/ 280432 h 2676273"/>
                  <a:gd name="connsiteX193" fmla="*/ 537723 w 2678023"/>
                  <a:gd name="connsiteY193" fmla="*/ 256181 h 2676273"/>
                  <a:gd name="connsiteX194" fmla="*/ 590353 w 2678023"/>
                  <a:gd name="connsiteY194" fmla="*/ 261857 h 2676273"/>
                  <a:gd name="connsiteX195" fmla="*/ 679617 w 2678023"/>
                  <a:gd name="connsiteY195" fmla="*/ 344929 h 2676273"/>
                  <a:gd name="connsiteX196" fmla="*/ 754950 w 2678023"/>
                  <a:gd name="connsiteY196" fmla="*/ 355765 h 2676273"/>
                  <a:gd name="connsiteX197" fmla="*/ 797260 w 2678023"/>
                  <a:gd name="connsiteY197" fmla="*/ 329450 h 2676273"/>
                  <a:gd name="connsiteX198" fmla="*/ 811707 w 2678023"/>
                  <a:gd name="connsiteY198" fmla="*/ 285076 h 2676273"/>
                  <a:gd name="connsiteX199" fmla="*/ 781781 w 2678023"/>
                  <a:gd name="connsiteY199" fmla="*/ 156081 h 2676273"/>
                  <a:gd name="connsiteX200" fmla="*/ 807064 w 2678023"/>
                  <a:gd name="connsiteY200" fmla="*/ 100872 h 2676273"/>
                  <a:gd name="connsiteX201" fmla="*/ 841634 w 2678023"/>
                  <a:gd name="connsiteY201" fmla="*/ 86424 h 2676273"/>
                  <a:gd name="connsiteX202" fmla="*/ 896328 w 2678023"/>
                  <a:gd name="connsiteY202" fmla="*/ 106031 h 2676273"/>
                  <a:gd name="connsiteX203" fmla="*/ 965469 w 2678023"/>
                  <a:gd name="connsiteY203" fmla="*/ 217483 h 2676273"/>
                  <a:gd name="connsiteX204" fmla="*/ 1013455 w 2678023"/>
                  <a:gd name="connsiteY204" fmla="*/ 240702 h 2676273"/>
                  <a:gd name="connsiteX205" fmla="*/ 1077952 w 2678023"/>
                  <a:gd name="connsiteY205" fmla="*/ 222642 h 2676273"/>
                  <a:gd name="connsiteX206" fmla="*/ 1101687 w 2678023"/>
                  <a:gd name="connsiteY206" fmla="*/ 188072 h 2676273"/>
                  <a:gd name="connsiteX207" fmla="*/ 1106847 w 2678023"/>
                  <a:gd name="connsiteY207" fmla="*/ 53918 h 2676273"/>
                  <a:gd name="connsiteX208" fmla="*/ 1145029 w 2678023"/>
                  <a:gd name="connsiteY208" fmla="*/ 4900 h 2676273"/>
                  <a:gd name="connsiteX209" fmla="*/ 1158960 w 2678023"/>
                  <a:gd name="connsiteY209" fmla="*/ 1804 h 2676273"/>
                  <a:gd name="connsiteX210" fmla="*/ 1190637 w 2678023"/>
                  <a:gd name="connsiteY210" fmla="*/ 143 h 2676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Lst>
                <a:rect l="l" t="t" r="r" b="b"/>
                <a:pathLst>
                  <a:path w="2678023" h="2676273">
                    <a:moveTo>
                      <a:pt x="1338961" y="855269"/>
                    </a:moveTo>
                    <a:cubicBezTo>
                      <a:pt x="1073250" y="855269"/>
                      <a:pt x="857849" y="1070670"/>
                      <a:pt x="857849" y="1336381"/>
                    </a:cubicBezTo>
                    <a:cubicBezTo>
                      <a:pt x="857849" y="1602092"/>
                      <a:pt x="1073250" y="1817493"/>
                      <a:pt x="1338961" y="1817493"/>
                    </a:cubicBezTo>
                    <a:cubicBezTo>
                      <a:pt x="1604672" y="1817493"/>
                      <a:pt x="1820073" y="1602092"/>
                      <a:pt x="1820073" y="1336381"/>
                    </a:cubicBezTo>
                    <a:cubicBezTo>
                      <a:pt x="1820073" y="1070670"/>
                      <a:pt x="1604672" y="855269"/>
                      <a:pt x="1338961" y="855269"/>
                    </a:cubicBezTo>
                    <a:close/>
                    <a:moveTo>
                      <a:pt x="1338961" y="545806"/>
                    </a:moveTo>
                    <a:cubicBezTo>
                      <a:pt x="1775584" y="545806"/>
                      <a:pt x="2129536" y="899758"/>
                      <a:pt x="2129536" y="1336381"/>
                    </a:cubicBezTo>
                    <a:cubicBezTo>
                      <a:pt x="2129536" y="1773004"/>
                      <a:pt x="1775584" y="2126956"/>
                      <a:pt x="1338961" y="2126956"/>
                    </a:cubicBezTo>
                    <a:cubicBezTo>
                      <a:pt x="902338" y="2126956"/>
                      <a:pt x="548386" y="1773004"/>
                      <a:pt x="548386" y="1336381"/>
                    </a:cubicBezTo>
                    <a:cubicBezTo>
                      <a:pt x="548386" y="899758"/>
                      <a:pt x="902338" y="545806"/>
                      <a:pt x="1338961" y="545806"/>
                    </a:cubicBezTo>
                    <a:close/>
                    <a:moveTo>
                      <a:pt x="1340068" y="359376"/>
                    </a:moveTo>
                    <a:cubicBezTo>
                      <a:pt x="796228" y="358860"/>
                      <a:pt x="363839" y="794861"/>
                      <a:pt x="361775" y="1331995"/>
                    </a:cubicBezTo>
                    <a:cubicBezTo>
                      <a:pt x="359711" y="1882027"/>
                      <a:pt x="806032" y="2314416"/>
                      <a:pt x="1338521" y="2312868"/>
                    </a:cubicBezTo>
                    <a:cubicBezTo>
                      <a:pt x="1869461" y="2314932"/>
                      <a:pt x="2317329" y="1887702"/>
                      <a:pt x="2316814" y="1335606"/>
                    </a:cubicBezTo>
                    <a:cubicBezTo>
                      <a:pt x="2316298" y="792797"/>
                      <a:pt x="1880813" y="359892"/>
                      <a:pt x="1340068" y="359376"/>
                    </a:cubicBezTo>
                    <a:close/>
                    <a:moveTo>
                      <a:pt x="1190637" y="143"/>
                    </a:moveTo>
                    <a:cubicBezTo>
                      <a:pt x="1216299" y="1546"/>
                      <a:pt x="1225780" y="13543"/>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3"/>
                      <a:pt x="2498437" y="942948"/>
                      <a:pt x="2461287" y="964103"/>
                    </a:cubicBezTo>
                    <a:cubicBezTo>
                      <a:pt x="2440132" y="976486"/>
                      <a:pt x="2434456" y="992998"/>
                      <a:pt x="2438068" y="1014669"/>
                    </a:cubicBezTo>
                    <a:cubicBezTo>
                      <a:pt x="2441164" y="1034792"/>
                      <a:pt x="2446840" y="1054399"/>
                      <a:pt x="2454063" y="1073490"/>
                    </a:cubicBezTo>
                    <a:cubicBezTo>
                      <a:pt x="2460771" y="1091033"/>
                      <a:pt x="2472638" y="1100321"/>
                      <a:pt x="2492762" y="1100837"/>
                    </a:cubicBezTo>
                    <a:cubicBezTo>
                      <a:pt x="2538168" y="1101353"/>
                      <a:pt x="2583058" y="1104449"/>
                      <a:pt x="2628464" y="1105997"/>
                    </a:cubicBezTo>
                    <a:cubicBezTo>
                      <a:pt x="2653230" y="1107029"/>
                      <a:pt x="2665614" y="1116832"/>
                      <a:pt x="2672322" y="1140567"/>
                    </a:cubicBezTo>
                    <a:cubicBezTo>
                      <a:pt x="2676449" y="1153983"/>
                      <a:pt x="2677998" y="1167914"/>
                      <a:pt x="2677998" y="1182361"/>
                    </a:cubicBezTo>
                    <a:cubicBezTo>
                      <a:pt x="2677998" y="1210224"/>
                      <a:pt x="2670258" y="1221576"/>
                      <a:pt x="2644459" y="1229831"/>
                    </a:cubicBezTo>
                    <a:cubicBezTo>
                      <a:pt x="2603697" y="1242731"/>
                      <a:pt x="2562934" y="1255114"/>
                      <a:pt x="2522172" y="1267498"/>
                    </a:cubicBezTo>
                    <a:cubicBezTo>
                      <a:pt x="2492762" y="1276269"/>
                      <a:pt x="2485022" y="1285557"/>
                      <a:pt x="2483990" y="1315999"/>
                    </a:cubicBezTo>
                    <a:cubicBezTo>
                      <a:pt x="2483474" y="1337154"/>
                      <a:pt x="2481926" y="1358825"/>
                      <a:pt x="2486570" y="1379981"/>
                    </a:cubicBezTo>
                    <a:cubicBezTo>
                      <a:pt x="2489666" y="1394428"/>
                      <a:pt x="2498437" y="1403200"/>
                      <a:pt x="2512885" y="1407843"/>
                    </a:cubicBezTo>
                    <a:cubicBezTo>
                      <a:pt x="2555711" y="1420743"/>
                      <a:pt x="2598537" y="1433642"/>
                      <a:pt x="2641363" y="1447058"/>
                    </a:cubicBezTo>
                    <a:cubicBezTo>
                      <a:pt x="2671290" y="1456345"/>
                      <a:pt x="2678514" y="1466665"/>
                      <a:pt x="2677998" y="1498139"/>
                    </a:cubicBezTo>
                    <a:cubicBezTo>
                      <a:pt x="2677998" y="1501235"/>
                      <a:pt x="2677998" y="1504331"/>
                      <a:pt x="2677998" y="1507427"/>
                    </a:cubicBezTo>
                    <a:cubicBezTo>
                      <a:pt x="2675934" y="1555929"/>
                      <a:pt x="2660454" y="1571408"/>
                      <a:pt x="2611952" y="1572956"/>
                    </a:cubicBezTo>
                    <a:cubicBezTo>
                      <a:pt x="2571190" y="1573988"/>
                      <a:pt x="2530944" y="1576052"/>
                      <a:pt x="2490182" y="1576568"/>
                    </a:cubicBezTo>
                    <a:cubicBezTo>
                      <a:pt x="2474702" y="1577084"/>
                      <a:pt x="2463867" y="1583792"/>
                      <a:pt x="2457675" y="1596691"/>
                    </a:cubicBezTo>
                    <a:cubicBezTo>
                      <a:pt x="2446324" y="1620942"/>
                      <a:pt x="2439100" y="1646225"/>
                      <a:pt x="2437036" y="1673056"/>
                    </a:cubicBezTo>
                    <a:cubicBezTo>
                      <a:pt x="2435488" y="1690083"/>
                      <a:pt x="2442712" y="1701435"/>
                      <a:pt x="2457159" y="1710206"/>
                    </a:cubicBezTo>
                    <a:cubicBezTo>
                      <a:pt x="2493278" y="1732393"/>
                      <a:pt x="2528880" y="1754580"/>
                      <a:pt x="2564483" y="1777283"/>
                    </a:cubicBezTo>
                    <a:cubicBezTo>
                      <a:pt x="2596989" y="1797406"/>
                      <a:pt x="2601117" y="1809790"/>
                      <a:pt x="2588733" y="1845908"/>
                    </a:cubicBezTo>
                    <a:cubicBezTo>
                      <a:pt x="2584606" y="1858292"/>
                      <a:pt x="2578930" y="1870159"/>
                      <a:pt x="2571706" y="1880995"/>
                    </a:cubicBezTo>
                    <a:cubicBezTo>
                      <a:pt x="2564998" y="1890798"/>
                      <a:pt x="2554163" y="1897506"/>
                      <a:pt x="2538684" y="1897506"/>
                    </a:cubicBezTo>
                    <a:cubicBezTo>
                      <a:pt x="2511337" y="1891314"/>
                      <a:pt x="2483990" y="1885122"/>
                      <a:pt x="2456643" y="1879447"/>
                    </a:cubicBezTo>
                    <a:cubicBezTo>
                      <a:pt x="2434456" y="1874287"/>
                      <a:pt x="2411753" y="1869643"/>
                      <a:pt x="2389566" y="1863967"/>
                    </a:cubicBezTo>
                    <a:cubicBezTo>
                      <a:pt x="2375119" y="1860355"/>
                      <a:pt x="2363767" y="1864483"/>
                      <a:pt x="2354479" y="1874803"/>
                    </a:cubicBezTo>
                    <a:cubicBezTo>
                      <a:pt x="2335389" y="1896990"/>
                      <a:pt x="2320425" y="1922273"/>
                      <a:pt x="2312170" y="1950652"/>
                    </a:cubicBezTo>
                    <a:cubicBezTo>
                      <a:pt x="2308042" y="1964067"/>
                      <a:pt x="2314234" y="1973870"/>
                      <a:pt x="2322489" y="1983158"/>
                    </a:cubicBezTo>
                    <a:cubicBezTo>
                      <a:pt x="2352416" y="2015665"/>
                      <a:pt x="2382858" y="2048171"/>
                      <a:pt x="2412785" y="2080162"/>
                    </a:cubicBezTo>
                    <a:cubicBezTo>
                      <a:pt x="2435488" y="2104413"/>
                      <a:pt x="2436520" y="2118860"/>
                      <a:pt x="2418461" y="2146723"/>
                    </a:cubicBezTo>
                    <a:cubicBezTo>
                      <a:pt x="2417429" y="2148271"/>
                      <a:pt x="2416397" y="2150335"/>
                      <a:pt x="2414849" y="2151883"/>
                    </a:cubicBezTo>
                    <a:cubicBezTo>
                      <a:pt x="2380795" y="2197805"/>
                      <a:pt x="2365831" y="2198321"/>
                      <a:pt x="2324037" y="2174586"/>
                    </a:cubicBezTo>
                    <a:cubicBezTo>
                      <a:pt x="2289982" y="2154979"/>
                      <a:pt x="2253864" y="2137435"/>
                      <a:pt x="2219294" y="2118860"/>
                    </a:cubicBezTo>
                    <a:cubicBezTo>
                      <a:pt x="2204846" y="2111121"/>
                      <a:pt x="2191431" y="2111121"/>
                      <a:pt x="2178531" y="2120408"/>
                    </a:cubicBezTo>
                    <a:cubicBezTo>
                      <a:pt x="2157892" y="2134856"/>
                      <a:pt x="2140349" y="2152399"/>
                      <a:pt x="2125386" y="2172522"/>
                    </a:cubicBezTo>
                    <a:cubicBezTo>
                      <a:pt x="2114550" y="2186969"/>
                      <a:pt x="2114034" y="2201417"/>
                      <a:pt x="2122806" y="2217412"/>
                    </a:cubicBezTo>
                    <a:cubicBezTo>
                      <a:pt x="2143961" y="2256110"/>
                      <a:pt x="2164600" y="2295324"/>
                      <a:pt x="2184723" y="2334539"/>
                    </a:cubicBezTo>
                    <a:cubicBezTo>
                      <a:pt x="2198655" y="2361886"/>
                      <a:pt x="2196591" y="2374269"/>
                      <a:pt x="2174404" y="2395424"/>
                    </a:cubicBezTo>
                    <a:cubicBezTo>
                      <a:pt x="2170792" y="2398520"/>
                      <a:pt x="2167696" y="2402132"/>
                      <a:pt x="2164084" y="2404712"/>
                    </a:cubicBezTo>
                    <a:cubicBezTo>
                      <a:pt x="2131062" y="2428963"/>
                      <a:pt x="2114034" y="2440830"/>
                      <a:pt x="2075336" y="2401616"/>
                    </a:cubicBezTo>
                    <a:cubicBezTo>
                      <a:pt x="2047473" y="2373237"/>
                      <a:pt x="2017547" y="2347954"/>
                      <a:pt x="1988652" y="2320607"/>
                    </a:cubicBezTo>
                    <a:cubicBezTo>
                      <a:pt x="1975236" y="2307708"/>
                      <a:pt x="1960789" y="2305128"/>
                      <a:pt x="1944277" y="2311836"/>
                    </a:cubicBezTo>
                    <a:cubicBezTo>
                      <a:pt x="1922607" y="2320607"/>
                      <a:pt x="1901968" y="2331959"/>
                      <a:pt x="1883392" y="2346406"/>
                    </a:cubicBezTo>
                    <a:cubicBezTo>
                      <a:pt x="1867913" y="2358274"/>
                      <a:pt x="1863785" y="2373237"/>
                      <a:pt x="1868429" y="2391812"/>
                    </a:cubicBezTo>
                    <a:cubicBezTo>
                      <a:pt x="1879264" y="2436702"/>
                      <a:pt x="1889584" y="2482108"/>
                      <a:pt x="1899388" y="2526998"/>
                    </a:cubicBezTo>
                    <a:cubicBezTo>
                      <a:pt x="1903516" y="2546605"/>
                      <a:pt x="1896808" y="2561569"/>
                      <a:pt x="1879264" y="2571888"/>
                    </a:cubicBezTo>
                    <a:cubicBezTo>
                      <a:pt x="1867397" y="2579112"/>
                      <a:pt x="1854498" y="2584788"/>
                      <a:pt x="1841082" y="2588916"/>
                    </a:cubicBezTo>
                    <a:cubicBezTo>
                      <a:pt x="1813736" y="2597687"/>
                      <a:pt x="1798256" y="2592527"/>
                      <a:pt x="1782777" y="2568277"/>
                    </a:cubicBezTo>
                    <a:cubicBezTo>
                      <a:pt x="1760074" y="2532158"/>
                      <a:pt x="1736855" y="2496556"/>
                      <a:pt x="1715184" y="2459405"/>
                    </a:cubicBezTo>
                    <a:cubicBezTo>
                      <a:pt x="1703316" y="2439282"/>
                      <a:pt x="1687837" y="2431543"/>
                      <a:pt x="1664618" y="2435670"/>
                    </a:cubicBezTo>
                    <a:cubicBezTo>
                      <a:pt x="1646043" y="2439282"/>
                      <a:pt x="1627984" y="2443926"/>
                      <a:pt x="1610440" y="2450118"/>
                    </a:cubicBezTo>
                    <a:cubicBezTo>
                      <a:pt x="1586190" y="2458889"/>
                      <a:pt x="1578450" y="2469209"/>
                      <a:pt x="1577418" y="2495008"/>
                    </a:cubicBezTo>
                    <a:cubicBezTo>
                      <a:pt x="1575870" y="2535770"/>
                      <a:pt x="1574838" y="2576016"/>
                      <a:pt x="1573806" y="2616778"/>
                    </a:cubicBezTo>
                    <a:cubicBezTo>
                      <a:pt x="1572774" y="2653929"/>
                      <a:pt x="1563487" y="2665796"/>
                      <a:pt x="1526852" y="2672504"/>
                    </a:cubicBezTo>
                    <a:cubicBezTo>
                      <a:pt x="1517049" y="2674568"/>
                      <a:pt x="1507245" y="2675600"/>
                      <a:pt x="1497441" y="2676116"/>
                    </a:cubicBezTo>
                    <a:cubicBezTo>
                      <a:pt x="1473191" y="2677664"/>
                      <a:pt x="1457711" y="2667860"/>
                      <a:pt x="1449972" y="2644125"/>
                    </a:cubicBezTo>
                    <a:cubicBezTo>
                      <a:pt x="1436040" y="2600783"/>
                      <a:pt x="1422624" y="2557957"/>
                      <a:pt x="1410241" y="2514615"/>
                    </a:cubicBezTo>
                    <a:cubicBezTo>
                      <a:pt x="1404565" y="2495008"/>
                      <a:pt x="1392698" y="2485720"/>
                      <a:pt x="1373091" y="2482624"/>
                    </a:cubicBezTo>
                    <a:cubicBezTo>
                      <a:pt x="1350388" y="2479528"/>
                      <a:pt x="1327685" y="2479528"/>
                      <a:pt x="1304982" y="2483140"/>
                    </a:cubicBezTo>
                    <a:cubicBezTo>
                      <a:pt x="1287955" y="2485720"/>
                      <a:pt x="1277119" y="2494492"/>
                      <a:pt x="1271959" y="2511519"/>
                    </a:cubicBezTo>
                    <a:cubicBezTo>
                      <a:pt x="1260092" y="2552281"/>
                      <a:pt x="1247192" y="2593043"/>
                      <a:pt x="1234293" y="2633806"/>
                    </a:cubicBezTo>
                    <a:cubicBezTo>
                      <a:pt x="1222941" y="2670440"/>
                      <a:pt x="1208494" y="2679728"/>
                      <a:pt x="1170828" y="2674568"/>
                    </a:cubicBezTo>
                    <a:cubicBezTo>
                      <a:pt x="1114070" y="2666828"/>
                      <a:pt x="1107362" y="2659088"/>
                      <a:pt x="1106847" y="2602331"/>
                    </a:cubicBezTo>
                    <a:cubicBezTo>
                      <a:pt x="1106331" y="2565181"/>
                      <a:pt x="1104783" y="2528546"/>
                      <a:pt x="1103751" y="2491396"/>
                    </a:cubicBezTo>
                    <a:cubicBezTo>
                      <a:pt x="1103234" y="2474369"/>
                      <a:pt x="1096527" y="2460953"/>
                      <a:pt x="1080532" y="2454245"/>
                    </a:cubicBezTo>
                    <a:cubicBezTo>
                      <a:pt x="1056281" y="2443926"/>
                      <a:pt x="1031514" y="2436702"/>
                      <a:pt x="1005199" y="2435154"/>
                    </a:cubicBezTo>
                    <a:cubicBezTo>
                      <a:pt x="989203" y="2434122"/>
                      <a:pt x="977852" y="2440314"/>
                      <a:pt x="969080" y="2454245"/>
                    </a:cubicBezTo>
                    <a:cubicBezTo>
                      <a:pt x="946894" y="2491396"/>
                      <a:pt x="923159" y="2527514"/>
                      <a:pt x="900456" y="2564149"/>
                    </a:cubicBezTo>
                    <a:cubicBezTo>
                      <a:pt x="882396" y="2593043"/>
                      <a:pt x="868465" y="2598203"/>
                      <a:pt x="836474" y="2587368"/>
                    </a:cubicBezTo>
                    <a:cubicBezTo>
                      <a:pt x="834926" y="2586852"/>
                      <a:pt x="833379" y="2586336"/>
                      <a:pt x="831830" y="2585820"/>
                    </a:cubicBezTo>
                    <a:cubicBezTo>
                      <a:pt x="782297" y="2565697"/>
                      <a:pt x="772493" y="2554345"/>
                      <a:pt x="785392" y="2504811"/>
                    </a:cubicBezTo>
                    <a:cubicBezTo>
                      <a:pt x="795196" y="2467145"/>
                      <a:pt x="802420" y="2428963"/>
                      <a:pt x="811707" y="2390780"/>
                    </a:cubicBezTo>
                    <a:cubicBezTo>
                      <a:pt x="816351" y="2371173"/>
                      <a:pt x="811191" y="2356210"/>
                      <a:pt x="794680" y="2344342"/>
                    </a:cubicBezTo>
                    <a:cubicBezTo>
                      <a:pt x="777137" y="2331959"/>
                      <a:pt x="759078" y="2321123"/>
                      <a:pt x="739470" y="2312352"/>
                    </a:cubicBezTo>
                    <a:cubicBezTo>
                      <a:pt x="720895" y="2304096"/>
                      <a:pt x="704900" y="2307192"/>
                      <a:pt x="689421" y="2321639"/>
                    </a:cubicBezTo>
                    <a:cubicBezTo>
                      <a:pt x="658462" y="2351050"/>
                      <a:pt x="626988" y="2379945"/>
                      <a:pt x="596029" y="2408839"/>
                    </a:cubicBezTo>
                    <a:cubicBezTo>
                      <a:pt x="572810" y="2431027"/>
                      <a:pt x="557847" y="2432058"/>
                      <a:pt x="530500" y="2415031"/>
                    </a:cubicBezTo>
                    <a:cubicBezTo>
                      <a:pt x="527404" y="2412967"/>
                      <a:pt x="524308" y="2410903"/>
                      <a:pt x="521212" y="2408839"/>
                    </a:cubicBezTo>
                    <a:cubicBezTo>
                      <a:pt x="481482" y="2380461"/>
                      <a:pt x="477870" y="2365497"/>
                      <a:pt x="500573" y="2322671"/>
                    </a:cubicBezTo>
                    <a:cubicBezTo>
                      <a:pt x="519148" y="2287585"/>
                      <a:pt x="537207" y="2252498"/>
                      <a:pt x="556298" y="2217928"/>
                    </a:cubicBezTo>
                    <a:cubicBezTo>
                      <a:pt x="566102" y="2199869"/>
                      <a:pt x="564555" y="2184389"/>
                      <a:pt x="552171" y="2168910"/>
                    </a:cubicBezTo>
                    <a:cubicBezTo>
                      <a:pt x="538756" y="2151883"/>
                      <a:pt x="523276" y="2136403"/>
                      <a:pt x="505733" y="2122988"/>
                    </a:cubicBezTo>
                    <a:cubicBezTo>
                      <a:pt x="490254" y="2111121"/>
                      <a:pt x="474774" y="2110089"/>
                      <a:pt x="457747" y="2119376"/>
                    </a:cubicBezTo>
                    <a:cubicBezTo>
                      <a:pt x="419564" y="2140015"/>
                      <a:pt x="380866" y="2160654"/>
                      <a:pt x="341652" y="2180778"/>
                    </a:cubicBezTo>
                    <a:cubicBezTo>
                      <a:pt x="314305" y="2195225"/>
                      <a:pt x="298310" y="2191613"/>
                      <a:pt x="278187" y="2168910"/>
                    </a:cubicBezTo>
                    <a:cubicBezTo>
                      <a:pt x="276639" y="2167362"/>
                      <a:pt x="275607" y="2165814"/>
                      <a:pt x="274059" y="2164266"/>
                    </a:cubicBezTo>
                    <a:cubicBezTo>
                      <a:pt x="238456" y="2122988"/>
                      <a:pt x="238972" y="2108541"/>
                      <a:pt x="276639" y="2069326"/>
                    </a:cubicBezTo>
                    <a:cubicBezTo>
                      <a:pt x="302954" y="2041464"/>
                      <a:pt x="327721" y="2013085"/>
                      <a:pt x="354551" y="1986254"/>
                    </a:cubicBezTo>
                    <a:cubicBezTo>
                      <a:pt x="367967" y="1972323"/>
                      <a:pt x="370547" y="1957875"/>
                      <a:pt x="363839" y="1940848"/>
                    </a:cubicBezTo>
                    <a:cubicBezTo>
                      <a:pt x="355067" y="1918661"/>
                      <a:pt x="342684" y="1898022"/>
                      <a:pt x="328237" y="1878931"/>
                    </a:cubicBezTo>
                    <a:cubicBezTo>
                      <a:pt x="316369" y="1863451"/>
                      <a:pt x="300374" y="1861903"/>
                      <a:pt x="283347" y="1866031"/>
                    </a:cubicBezTo>
                    <a:cubicBezTo>
                      <a:pt x="245680" y="1874803"/>
                      <a:pt x="208530" y="1883574"/>
                      <a:pt x="170864" y="1891830"/>
                    </a:cubicBezTo>
                    <a:cubicBezTo>
                      <a:pt x="165704" y="1892862"/>
                      <a:pt x="160544" y="1894410"/>
                      <a:pt x="155900" y="1895442"/>
                    </a:cubicBezTo>
                    <a:cubicBezTo>
                      <a:pt x="127521" y="1900602"/>
                      <a:pt x="113074" y="1893894"/>
                      <a:pt x="100175" y="1868095"/>
                    </a:cubicBezTo>
                    <a:cubicBezTo>
                      <a:pt x="95531" y="1858292"/>
                      <a:pt x="90887" y="1848488"/>
                      <a:pt x="87275" y="1838169"/>
                    </a:cubicBezTo>
                    <a:cubicBezTo>
                      <a:pt x="77988" y="1810822"/>
                      <a:pt x="83147" y="1795342"/>
                      <a:pt x="107915" y="1779863"/>
                    </a:cubicBezTo>
                    <a:cubicBezTo>
                      <a:pt x="143001" y="1757676"/>
                      <a:pt x="178603" y="1735489"/>
                      <a:pt x="213690" y="1713818"/>
                    </a:cubicBezTo>
                    <a:cubicBezTo>
                      <a:pt x="241552" y="1696275"/>
                      <a:pt x="245680" y="1686471"/>
                      <a:pt x="238972" y="1654481"/>
                    </a:cubicBezTo>
                    <a:cubicBezTo>
                      <a:pt x="234845" y="1636421"/>
                      <a:pt x="230201" y="1617846"/>
                      <a:pt x="222977" y="1600819"/>
                    </a:cubicBezTo>
                    <a:cubicBezTo>
                      <a:pt x="215753" y="1583792"/>
                      <a:pt x="203370" y="1575536"/>
                      <a:pt x="184279" y="1575020"/>
                    </a:cubicBezTo>
                    <a:cubicBezTo>
                      <a:pt x="142485" y="1574504"/>
                      <a:pt x="101207" y="1572956"/>
                      <a:pt x="59413" y="1571408"/>
                    </a:cubicBezTo>
                    <a:cubicBezTo>
                      <a:pt x="21746" y="1570376"/>
                      <a:pt x="10395" y="1560573"/>
                      <a:pt x="3687" y="1524454"/>
                    </a:cubicBezTo>
                    <a:cubicBezTo>
                      <a:pt x="3171" y="1520842"/>
                      <a:pt x="2139" y="1517231"/>
                      <a:pt x="1623" y="1513619"/>
                    </a:cubicBezTo>
                    <a:cubicBezTo>
                      <a:pt x="-4053" y="1467697"/>
                      <a:pt x="3687" y="1455829"/>
                      <a:pt x="48577" y="1442414"/>
                    </a:cubicBezTo>
                    <a:cubicBezTo>
                      <a:pt x="85727" y="1431062"/>
                      <a:pt x="122877" y="1418679"/>
                      <a:pt x="160544" y="1408359"/>
                    </a:cubicBezTo>
                    <a:cubicBezTo>
                      <a:pt x="181183" y="1402684"/>
                      <a:pt x="192018" y="1390816"/>
                      <a:pt x="194083" y="1370693"/>
                    </a:cubicBezTo>
                    <a:cubicBezTo>
                      <a:pt x="196147" y="1346958"/>
                      <a:pt x="197178" y="1322707"/>
                      <a:pt x="192534" y="1298972"/>
                    </a:cubicBezTo>
                    <a:cubicBezTo>
                      <a:pt x="189954" y="1283493"/>
                      <a:pt x="181183" y="1274205"/>
                      <a:pt x="166220" y="1269561"/>
                    </a:cubicBezTo>
                    <a:cubicBezTo>
                      <a:pt x="126490" y="1257694"/>
                      <a:pt x="86759" y="1245311"/>
                      <a:pt x="47029" y="1232927"/>
                    </a:cubicBezTo>
                    <a:cubicBezTo>
                      <a:pt x="3687" y="1219512"/>
                      <a:pt x="-957" y="1212288"/>
                      <a:pt x="1623" y="1166882"/>
                    </a:cubicBezTo>
                    <a:cubicBezTo>
                      <a:pt x="2139" y="1157594"/>
                      <a:pt x="4203" y="1148307"/>
                      <a:pt x="6267" y="1139535"/>
                    </a:cubicBezTo>
                    <a:cubicBezTo>
                      <a:pt x="12459" y="1116832"/>
                      <a:pt x="25358" y="1106513"/>
                      <a:pt x="49093" y="1105481"/>
                    </a:cubicBezTo>
                    <a:cubicBezTo>
                      <a:pt x="87791" y="1103933"/>
                      <a:pt x="125974" y="1102901"/>
                      <a:pt x="164672" y="1101869"/>
                    </a:cubicBezTo>
                    <a:cubicBezTo>
                      <a:pt x="170348" y="1101869"/>
                      <a:pt x="176023" y="1101353"/>
                      <a:pt x="181699" y="1101353"/>
                    </a:cubicBezTo>
                    <a:cubicBezTo>
                      <a:pt x="207498" y="1102385"/>
                      <a:pt x="220913" y="1087937"/>
                      <a:pt x="227621" y="1065234"/>
                    </a:cubicBezTo>
                    <a:cubicBezTo>
                      <a:pt x="232781" y="1048207"/>
                      <a:pt x="237425" y="1031180"/>
                      <a:pt x="241036" y="1014153"/>
                    </a:cubicBezTo>
                    <a:cubicBezTo>
                      <a:pt x="245680" y="990418"/>
                      <a:pt x="240005" y="979066"/>
                      <a:pt x="219366" y="965651"/>
                    </a:cubicBezTo>
                    <a:cubicBezTo>
                      <a:pt x="184279" y="943464"/>
                      <a:pt x="148676" y="921277"/>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171731" y="385"/>
                      <a:pt x="1182083" y="-325"/>
                      <a:pt x="1190637" y="143"/>
                    </a:cubicBezTo>
                    <a:close/>
                  </a:path>
                </a:pathLst>
              </a:custGeom>
              <a:solidFill>
                <a:sysClr val="window" lastClr="FFFFFF"/>
              </a:solidFill>
              <a:ln w="5155" cap="flat">
                <a:noFill/>
                <a:prstDash val="solid"/>
                <a:miter/>
              </a:ln>
            </p:spPr>
            <p:txBody>
              <a:bodyPr wrap="square" rtlCol="0" anchor="ctr">
                <a:noAutofit/>
              </a:bodyPr>
              <a:lstStyle/>
              <a:p>
                <a:pPr defTabSz="761970" eaLnBrk="1" fontAlgn="auto" hangingPunct="1">
                  <a:spcBef>
                    <a:spcPts val="0"/>
                  </a:spcBef>
                  <a:spcAft>
                    <a:spcPts val="0"/>
                  </a:spcAft>
                  <a:defRPr/>
                </a:pPr>
                <a:endParaRPr lang="en-US" sz="1500" kern="0">
                  <a:latin typeface="Arial"/>
                </a:endParaRPr>
              </a:p>
            </p:txBody>
          </p:sp>
        </p:grpSp>
        <p:grpSp>
          <p:nvGrpSpPr>
            <p:cNvPr id="76" name="Group 17">
              <a:extLst>
                <a:ext uri="{FF2B5EF4-FFF2-40B4-BE49-F238E27FC236}">
                  <a16:creationId xmlns:a16="http://schemas.microsoft.com/office/drawing/2014/main" xmlns="" id="{117957DA-69BE-4593-84D8-CED101F3605D}"/>
                </a:ext>
              </a:extLst>
            </p:cNvPr>
            <p:cNvGrpSpPr/>
            <p:nvPr/>
          </p:nvGrpSpPr>
          <p:grpSpPr>
            <a:xfrm>
              <a:off x="2589156" y="1862881"/>
              <a:ext cx="1298170" cy="1298170"/>
              <a:chOff x="1089413" y="2131797"/>
              <a:chExt cx="2968238" cy="2968238"/>
            </a:xfrm>
          </p:grpSpPr>
          <p:sp>
            <p:nvSpPr>
              <p:cNvPr id="83" name="Freeform: Shape 18">
                <a:extLst>
                  <a:ext uri="{FF2B5EF4-FFF2-40B4-BE49-F238E27FC236}">
                    <a16:creationId xmlns:a16="http://schemas.microsoft.com/office/drawing/2014/main" xmlns="" id="{E877C0E5-1561-4225-AAE4-2B7455EEE5B1}"/>
                  </a:ext>
                </a:extLst>
              </p:cNvPr>
              <p:cNvSpPr/>
              <p:nvPr/>
            </p:nvSpPr>
            <p:spPr>
              <a:xfrm>
                <a:off x="1089413" y="2131797"/>
                <a:ext cx="2968238" cy="2968238"/>
              </a:xfrm>
              <a:custGeom>
                <a:avLst/>
                <a:gdLst>
                  <a:gd name="connsiteX0" fmla="*/ 1484119 w 2968238"/>
                  <a:gd name="connsiteY0" fmla="*/ 1312669 h 2968238"/>
                  <a:gd name="connsiteX1" fmla="*/ 1312669 w 2968238"/>
                  <a:gd name="connsiteY1" fmla="*/ 1484119 h 2968238"/>
                  <a:gd name="connsiteX2" fmla="*/ 1484119 w 2968238"/>
                  <a:gd name="connsiteY2" fmla="*/ 1655569 h 2968238"/>
                  <a:gd name="connsiteX3" fmla="*/ 1655569 w 2968238"/>
                  <a:gd name="connsiteY3" fmla="*/ 1484119 h 2968238"/>
                  <a:gd name="connsiteX4" fmla="*/ 1484119 w 2968238"/>
                  <a:gd name="connsiteY4" fmla="*/ 1312669 h 2968238"/>
                  <a:gd name="connsiteX5" fmla="*/ 1484119 w 2968238"/>
                  <a:gd name="connsiteY5" fmla="*/ 0 h 2968238"/>
                  <a:gd name="connsiteX6" fmla="*/ 2968238 w 2968238"/>
                  <a:gd name="connsiteY6" fmla="*/ 1484119 h 2968238"/>
                  <a:gd name="connsiteX7" fmla="*/ 1484119 w 2968238"/>
                  <a:gd name="connsiteY7" fmla="*/ 2968238 h 2968238"/>
                  <a:gd name="connsiteX8" fmla="*/ 0 w 2968238"/>
                  <a:gd name="connsiteY8" fmla="*/ 1484119 h 2968238"/>
                  <a:gd name="connsiteX9" fmla="*/ 1484119 w 2968238"/>
                  <a:gd name="connsiteY9" fmla="*/ 0 h 29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68238" h="2968238">
                    <a:moveTo>
                      <a:pt x="1484119" y="1312669"/>
                    </a:moveTo>
                    <a:cubicBezTo>
                      <a:pt x="1389430" y="1312669"/>
                      <a:pt x="1312669" y="1389430"/>
                      <a:pt x="1312669" y="1484119"/>
                    </a:cubicBezTo>
                    <a:cubicBezTo>
                      <a:pt x="1312669" y="1578808"/>
                      <a:pt x="1389430" y="1655569"/>
                      <a:pt x="1484119" y="1655569"/>
                    </a:cubicBezTo>
                    <a:cubicBezTo>
                      <a:pt x="1578808" y="1655569"/>
                      <a:pt x="1655569" y="1578808"/>
                      <a:pt x="1655569" y="1484119"/>
                    </a:cubicBezTo>
                    <a:cubicBezTo>
                      <a:pt x="1655569" y="1389430"/>
                      <a:pt x="1578808" y="1312669"/>
                      <a:pt x="1484119" y="1312669"/>
                    </a:cubicBezTo>
                    <a:close/>
                    <a:moveTo>
                      <a:pt x="1484119" y="0"/>
                    </a:moveTo>
                    <a:cubicBezTo>
                      <a:pt x="2303775" y="0"/>
                      <a:pt x="2968238" y="664463"/>
                      <a:pt x="2968238" y="1484119"/>
                    </a:cubicBezTo>
                    <a:cubicBezTo>
                      <a:pt x="2968238" y="2303775"/>
                      <a:pt x="2303775" y="2968238"/>
                      <a:pt x="1484119" y="2968238"/>
                    </a:cubicBezTo>
                    <a:cubicBezTo>
                      <a:pt x="664463" y="2968238"/>
                      <a:pt x="0" y="2303775"/>
                      <a:pt x="0" y="1484119"/>
                    </a:cubicBezTo>
                    <a:cubicBezTo>
                      <a:pt x="0" y="664463"/>
                      <a:pt x="664463" y="0"/>
                      <a:pt x="1484119" y="0"/>
                    </a:cubicBezTo>
                    <a:close/>
                  </a:path>
                </a:pathLst>
              </a:custGeom>
              <a:solidFill>
                <a:srgbClr val="0680C3"/>
              </a:soli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en-US" sz="1500" kern="0" dirty="0">
                  <a:solidFill>
                    <a:prstClr val="white"/>
                  </a:solidFill>
                  <a:latin typeface="Arial"/>
                </a:endParaRPr>
              </a:p>
            </p:txBody>
          </p:sp>
          <p:sp>
            <p:nvSpPr>
              <p:cNvPr id="84" name="Freeform: Shape 19">
                <a:extLst>
                  <a:ext uri="{FF2B5EF4-FFF2-40B4-BE49-F238E27FC236}">
                    <a16:creationId xmlns:a16="http://schemas.microsoft.com/office/drawing/2014/main" xmlns="" id="{CBFC7424-D4E1-4A8C-B117-7DCD79E5A36E}"/>
                  </a:ext>
                </a:extLst>
              </p:cNvPr>
              <p:cNvSpPr/>
              <p:nvPr/>
            </p:nvSpPr>
            <p:spPr>
              <a:xfrm>
                <a:off x="1234570" y="2279534"/>
                <a:ext cx="2678023" cy="2676273"/>
              </a:xfrm>
              <a:custGeom>
                <a:avLst/>
                <a:gdLst>
                  <a:gd name="connsiteX0" fmla="*/ 1338961 w 2678023"/>
                  <a:gd name="connsiteY0" fmla="*/ 855269 h 2676273"/>
                  <a:gd name="connsiteX1" fmla="*/ 857849 w 2678023"/>
                  <a:gd name="connsiteY1" fmla="*/ 1336381 h 2676273"/>
                  <a:gd name="connsiteX2" fmla="*/ 1338961 w 2678023"/>
                  <a:gd name="connsiteY2" fmla="*/ 1817493 h 2676273"/>
                  <a:gd name="connsiteX3" fmla="*/ 1820073 w 2678023"/>
                  <a:gd name="connsiteY3" fmla="*/ 1336381 h 2676273"/>
                  <a:gd name="connsiteX4" fmla="*/ 1338961 w 2678023"/>
                  <a:gd name="connsiteY4" fmla="*/ 855269 h 2676273"/>
                  <a:gd name="connsiteX5" fmla="*/ 1338961 w 2678023"/>
                  <a:gd name="connsiteY5" fmla="*/ 545806 h 2676273"/>
                  <a:gd name="connsiteX6" fmla="*/ 2129536 w 2678023"/>
                  <a:gd name="connsiteY6" fmla="*/ 1336381 h 2676273"/>
                  <a:gd name="connsiteX7" fmla="*/ 1338961 w 2678023"/>
                  <a:gd name="connsiteY7" fmla="*/ 2126956 h 2676273"/>
                  <a:gd name="connsiteX8" fmla="*/ 548386 w 2678023"/>
                  <a:gd name="connsiteY8" fmla="*/ 1336381 h 2676273"/>
                  <a:gd name="connsiteX9" fmla="*/ 1338961 w 2678023"/>
                  <a:gd name="connsiteY9" fmla="*/ 545806 h 2676273"/>
                  <a:gd name="connsiteX10" fmla="*/ 1340068 w 2678023"/>
                  <a:gd name="connsiteY10" fmla="*/ 359376 h 2676273"/>
                  <a:gd name="connsiteX11" fmla="*/ 361775 w 2678023"/>
                  <a:gd name="connsiteY11" fmla="*/ 1331995 h 2676273"/>
                  <a:gd name="connsiteX12" fmla="*/ 1338521 w 2678023"/>
                  <a:gd name="connsiteY12" fmla="*/ 2312868 h 2676273"/>
                  <a:gd name="connsiteX13" fmla="*/ 2316814 w 2678023"/>
                  <a:gd name="connsiteY13" fmla="*/ 1335606 h 2676273"/>
                  <a:gd name="connsiteX14" fmla="*/ 1340068 w 2678023"/>
                  <a:gd name="connsiteY14" fmla="*/ 359376 h 2676273"/>
                  <a:gd name="connsiteX15" fmla="*/ 1190637 w 2678023"/>
                  <a:gd name="connsiteY15" fmla="*/ 143 h 2676273"/>
                  <a:gd name="connsiteX16" fmla="*/ 1235841 w 2678023"/>
                  <a:gd name="connsiteY16" fmla="*/ 48758 h 2676273"/>
                  <a:gd name="connsiteX17" fmla="*/ 1269895 w 2678023"/>
                  <a:gd name="connsiteY17" fmla="*/ 162273 h 2676273"/>
                  <a:gd name="connsiteX18" fmla="*/ 1303434 w 2678023"/>
                  <a:gd name="connsiteY18" fmla="*/ 192716 h 2676273"/>
                  <a:gd name="connsiteX19" fmla="*/ 1376702 w 2678023"/>
                  <a:gd name="connsiteY19" fmla="*/ 192716 h 2676273"/>
                  <a:gd name="connsiteX20" fmla="*/ 1409209 w 2678023"/>
                  <a:gd name="connsiteY20" fmla="*/ 163305 h 2676273"/>
                  <a:gd name="connsiteX21" fmla="*/ 1447392 w 2678023"/>
                  <a:gd name="connsiteY21" fmla="*/ 37922 h 2676273"/>
                  <a:gd name="connsiteX22" fmla="*/ 1499505 w 2678023"/>
                  <a:gd name="connsiteY22" fmla="*/ 256 h 2676273"/>
                  <a:gd name="connsiteX23" fmla="*/ 1513436 w 2678023"/>
                  <a:gd name="connsiteY23" fmla="*/ 772 h 2676273"/>
                  <a:gd name="connsiteX24" fmla="*/ 1573290 w 2678023"/>
                  <a:gd name="connsiteY24" fmla="*/ 65269 h 2676273"/>
                  <a:gd name="connsiteX25" fmla="*/ 1576902 w 2678023"/>
                  <a:gd name="connsiteY25" fmla="*/ 185492 h 2676273"/>
                  <a:gd name="connsiteX26" fmla="*/ 1598057 w 2678023"/>
                  <a:gd name="connsiteY26" fmla="*/ 220578 h 2676273"/>
                  <a:gd name="connsiteX27" fmla="*/ 1674422 w 2678023"/>
                  <a:gd name="connsiteY27" fmla="*/ 240702 h 2676273"/>
                  <a:gd name="connsiteX28" fmla="*/ 1710540 w 2678023"/>
                  <a:gd name="connsiteY28" fmla="*/ 221610 h 2676273"/>
                  <a:gd name="connsiteX29" fmla="*/ 1779165 w 2678023"/>
                  <a:gd name="connsiteY29" fmla="*/ 111707 h 2676273"/>
                  <a:gd name="connsiteX30" fmla="*/ 1845726 w 2678023"/>
                  <a:gd name="connsiteY30" fmla="*/ 88488 h 2676273"/>
                  <a:gd name="connsiteX31" fmla="*/ 1857594 w 2678023"/>
                  <a:gd name="connsiteY31" fmla="*/ 92616 h 2676273"/>
                  <a:gd name="connsiteX32" fmla="*/ 1895260 w 2678023"/>
                  <a:gd name="connsiteY32" fmla="*/ 166401 h 2676273"/>
                  <a:gd name="connsiteX33" fmla="*/ 1868429 w 2678023"/>
                  <a:gd name="connsiteY33" fmla="*/ 281980 h 2676273"/>
                  <a:gd name="connsiteX34" fmla="*/ 1887004 w 2678023"/>
                  <a:gd name="connsiteY34" fmla="*/ 332030 h 2676273"/>
                  <a:gd name="connsiteX35" fmla="*/ 1946857 w 2678023"/>
                  <a:gd name="connsiteY35" fmla="*/ 365052 h 2676273"/>
                  <a:gd name="connsiteX36" fmla="*/ 1986588 w 2678023"/>
                  <a:gd name="connsiteY36" fmla="*/ 355765 h 2676273"/>
                  <a:gd name="connsiteX37" fmla="*/ 2081528 w 2678023"/>
                  <a:gd name="connsiteY37" fmla="*/ 267532 h 2676273"/>
                  <a:gd name="connsiteX38" fmla="*/ 2151701 w 2678023"/>
                  <a:gd name="connsiteY38" fmla="*/ 261857 h 2676273"/>
                  <a:gd name="connsiteX39" fmla="*/ 2155312 w 2678023"/>
                  <a:gd name="connsiteY39" fmla="*/ 264437 h 2676273"/>
                  <a:gd name="connsiteX40" fmla="*/ 2177500 w 2678023"/>
                  <a:gd name="connsiteY40" fmla="*/ 353701 h 2676273"/>
                  <a:gd name="connsiteX41" fmla="*/ 2122290 w 2678023"/>
                  <a:gd name="connsiteY41" fmla="*/ 456896 h 2676273"/>
                  <a:gd name="connsiteX42" fmla="*/ 2126934 w 2678023"/>
                  <a:gd name="connsiteY42" fmla="*/ 505914 h 2676273"/>
                  <a:gd name="connsiteX43" fmla="*/ 2173372 w 2678023"/>
                  <a:gd name="connsiteY43" fmla="*/ 551836 h 2676273"/>
                  <a:gd name="connsiteX44" fmla="*/ 2219810 w 2678023"/>
                  <a:gd name="connsiteY44" fmla="*/ 555964 h 2676273"/>
                  <a:gd name="connsiteX45" fmla="*/ 2336937 w 2678023"/>
                  <a:gd name="connsiteY45" fmla="*/ 494046 h 2676273"/>
                  <a:gd name="connsiteX46" fmla="*/ 2400917 w 2678023"/>
                  <a:gd name="connsiteY46" fmla="*/ 507462 h 2676273"/>
                  <a:gd name="connsiteX47" fmla="*/ 2420525 w 2678023"/>
                  <a:gd name="connsiteY47" fmla="*/ 533777 h 2676273"/>
                  <a:gd name="connsiteX48" fmla="*/ 2415365 w 2678023"/>
                  <a:gd name="connsiteY48" fmla="*/ 591566 h 2676273"/>
                  <a:gd name="connsiteX49" fmla="*/ 2321973 w 2678023"/>
                  <a:gd name="connsiteY49" fmla="*/ 692182 h 2676273"/>
                  <a:gd name="connsiteX50" fmla="*/ 2313718 w 2678023"/>
                  <a:gd name="connsiteY50" fmla="*/ 733460 h 2676273"/>
                  <a:gd name="connsiteX51" fmla="*/ 2349320 w 2678023"/>
                  <a:gd name="connsiteY51" fmla="*/ 795377 h 2676273"/>
                  <a:gd name="connsiteX52" fmla="*/ 2394726 w 2678023"/>
                  <a:gd name="connsiteY52" fmla="*/ 810341 h 2676273"/>
                  <a:gd name="connsiteX53" fmla="*/ 2526816 w 2678023"/>
                  <a:gd name="connsiteY53" fmla="*/ 780414 h 2676273"/>
                  <a:gd name="connsiteX54" fmla="*/ 2575834 w 2678023"/>
                  <a:gd name="connsiteY54" fmla="*/ 803117 h 2676273"/>
                  <a:gd name="connsiteX55" fmla="*/ 2591313 w 2678023"/>
                  <a:gd name="connsiteY55" fmla="*/ 838719 h 2676273"/>
                  <a:gd name="connsiteX56" fmla="*/ 2570158 w 2678023"/>
                  <a:gd name="connsiteY56" fmla="*/ 896509 h 2676273"/>
                  <a:gd name="connsiteX57" fmla="*/ 2461287 w 2678023"/>
                  <a:gd name="connsiteY57" fmla="*/ 964103 h 2676273"/>
                  <a:gd name="connsiteX58" fmla="*/ 2438068 w 2678023"/>
                  <a:gd name="connsiteY58" fmla="*/ 1014669 h 2676273"/>
                  <a:gd name="connsiteX59" fmla="*/ 2454063 w 2678023"/>
                  <a:gd name="connsiteY59" fmla="*/ 1073490 h 2676273"/>
                  <a:gd name="connsiteX60" fmla="*/ 2492762 w 2678023"/>
                  <a:gd name="connsiteY60" fmla="*/ 1100837 h 2676273"/>
                  <a:gd name="connsiteX61" fmla="*/ 2628464 w 2678023"/>
                  <a:gd name="connsiteY61" fmla="*/ 1105997 h 2676273"/>
                  <a:gd name="connsiteX62" fmla="*/ 2672322 w 2678023"/>
                  <a:gd name="connsiteY62" fmla="*/ 1140567 h 2676273"/>
                  <a:gd name="connsiteX63" fmla="*/ 2677998 w 2678023"/>
                  <a:gd name="connsiteY63" fmla="*/ 1182361 h 2676273"/>
                  <a:gd name="connsiteX64" fmla="*/ 2644459 w 2678023"/>
                  <a:gd name="connsiteY64" fmla="*/ 1229831 h 2676273"/>
                  <a:gd name="connsiteX65" fmla="*/ 2522172 w 2678023"/>
                  <a:gd name="connsiteY65" fmla="*/ 1267498 h 2676273"/>
                  <a:gd name="connsiteX66" fmla="*/ 2483990 w 2678023"/>
                  <a:gd name="connsiteY66" fmla="*/ 1315999 h 2676273"/>
                  <a:gd name="connsiteX67" fmla="*/ 2486570 w 2678023"/>
                  <a:gd name="connsiteY67" fmla="*/ 1379981 h 2676273"/>
                  <a:gd name="connsiteX68" fmla="*/ 2512885 w 2678023"/>
                  <a:gd name="connsiteY68" fmla="*/ 1407843 h 2676273"/>
                  <a:gd name="connsiteX69" fmla="*/ 2641363 w 2678023"/>
                  <a:gd name="connsiteY69" fmla="*/ 1447058 h 2676273"/>
                  <a:gd name="connsiteX70" fmla="*/ 2677998 w 2678023"/>
                  <a:gd name="connsiteY70" fmla="*/ 1498139 h 2676273"/>
                  <a:gd name="connsiteX71" fmla="*/ 2677998 w 2678023"/>
                  <a:gd name="connsiteY71" fmla="*/ 1507427 h 2676273"/>
                  <a:gd name="connsiteX72" fmla="*/ 2611952 w 2678023"/>
                  <a:gd name="connsiteY72" fmla="*/ 1572956 h 2676273"/>
                  <a:gd name="connsiteX73" fmla="*/ 2490182 w 2678023"/>
                  <a:gd name="connsiteY73" fmla="*/ 1576568 h 2676273"/>
                  <a:gd name="connsiteX74" fmla="*/ 2457675 w 2678023"/>
                  <a:gd name="connsiteY74" fmla="*/ 1596691 h 2676273"/>
                  <a:gd name="connsiteX75" fmla="*/ 2437036 w 2678023"/>
                  <a:gd name="connsiteY75" fmla="*/ 1673056 h 2676273"/>
                  <a:gd name="connsiteX76" fmla="*/ 2457159 w 2678023"/>
                  <a:gd name="connsiteY76" fmla="*/ 1710206 h 2676273"/>
                  <a:gd name="connsiteX77" fmla="*/ 2564483 w 2678023"/>
                  <a:gd name="connsiteY77" fmla="*/ 1777283 h 2676273"/>
                  <a:gd name="connsiteX78" fmla="*/ 2588733 w 2678023"/>
                  <a:gd name="connsiteY78" fmla="*/ 1845908 h 2676273"/>
                  <a:gd name="connsiteX79" fmla="*/ 2571706 w 2678023"/>
                  <a:gd name="connsiteY79" fmla="*/ 1880995 h 2676273"/>
                  <a:gd name="connsiteX80" fmla="*/ 2538684 w 2678023"/>
                  <a:gd name="connsiteY80" fmla="*/ 1897506 h 2676273"/>
                  <a:gd name="connsiteX81" fmla="*/ 2456643 w 2678023"/>
                  <a:gd name="connsiteY81" fmla="*/ 1879447 h 2676273"/>
                  <a:gd name="connsiteX82" fmla="*/ 2389566 w 2678023"/>
                  <a:gd name="connsiteY82" fmla="*/ 1863967 h 2676273"/>
                  <a:gd name="connsiteX83" fmla="*/ 2354479 w 2678023"/>
                  <a:gd name="connsiteY83" fmla="*/ 1874803 h 2676273"/>
                  <a:gd name="connsiteX84" fmla="*/ 2312170 w 2678023"/>
                  <a:gd name="connsiteY84" fmla="*/ 1950652 h 2676273"/>
                  <a:gd name="connsiteX85" fmla="*/ 2322489 w 2678023"/>
                  <a:gd name="connsiteY85" fmla="*/ 1983158 h 2676273"/>
                  <a:gd name="connsiteX86" fmla="*/ 2412785 w 2678023"/>
                  <a:gd name="connsiteY86" fmla="*/ 2080162 h 2676273"/>
                  <a:gd name="connsiteX87" fmla="*/ 2418461 w 2678023"/>
                  <a:gd name="connsiteY87" fmla="*/ 2146723 h 2676273"/>
                  <a:gd name="connsiteX88" fmla="*/ 2414849 w 2678023"/>
                  <a:gd name="connsiteY88" fmla="*/ 2151883 h 2676273"/>
                  <a:gd name="connsiteX89" fmla="*/ 2324037 w 2678023"/>
                  <a:gd name="connsiteY89" fmla="*/ 2174586 h 2676273"/>
                  <a:gd name="connsiteX90" fmla="*/ 2219294 w 2678023"/>
                  <a:gd name="connsiteY90" fmla="*/ 2118860 h 2676273"/>
                  <a:gd name="connsiteX91" fmla="*/ 2178531 w 2678023"/>
                  <a:gd name="connsiteY91" fmla="*/ 2120408 h 2676273"/>
                  <a:gd name="connsiteX92" fmla="*/ 2125386 w 2678023"/>
                  <a:gd name="connsiteY92" fmla="*/ 2172522 h 2676273"/>
                  <a:gd name="connsiteX93" fmla="*/ 2122806 w 2678023"/>
                  <a:gd name="connsiteY93" fmla="*/ 2217412 h 2676273"/>
                  <a:gd name="connsiteX94" fmla="*/ 2184723 w 2678023"/>
                  <a:gd name="connsiteY94" fmla="*/ 2334539 h 2676273"/>
                  <a:gd name="connsiteX95" fmla="*/ 2174404 w 2678023"/>
                  <a:gd name="connsiteY95" fmla="*/ 2395424 h 2676273"/>
                  <a:gd name="connsiteX96" fmla="*/ 2164084 w 2678023"/>
                  <a:gd name="connsiteY96" fmla="*/ 2404712 h 2676273"/>
                  <a:gd name="connsiteX97" fmla="*/ 2075336 w 2678023"/>
                  <a:gd name="connsiteY97" fmla="*/ 2401616 h 2676273"/>
                  <a:gd name="connsiteX98" fmla="*/ 1988652 w 2678023"/>
                  <a:gd name="connsiteY98" fmla="*/ 2320607 h 2676273"/>
                  <a:gd name="connsiteX99" fmla="*/ 1944277 w 2678023"/>
                  <a:gd name="connsiteY99" fmla="*/ 2311836 h 2676273"/>
                  <a:gd name="connsiteX100" fmla="*/ 1883392 w 2678023"/>
                  <a:gd name="connsiteY100" fmla="*/ 2346406 h 2676273"/>
                  <a:gd name="connsiteX101" fmla="*/ 1868429 w 2678023"/>
                  <a:gd name="connsiteY101" fmla="*/ 2391812 h 2676273"/>
                  <a:gd name="connsiteX102" fmla="*/ 1899388 w 2678023"/>
                  <a:gd name="connsiteY102" fmla="*/ 2526998 h 2676273"/>
                  <a:gd name="connsiteX103" fmla="*/ 1879264 w 2678023"/>
                  <a:gd name="connsiteY103" fmla="*/ 2571888 h 2676273"/>
                  <a:gd name="connsiteX104" fmla="*/ 1841082 w 2678023"/>
                  <a:gd name="connsiteY104" fmla="*/ 2588916 h 2676273"/>
                  <a:gd name="connsiteX105" fmla="*/ 1782777 w 2678023"/>
                  <a:gd name="connsiteY105" fmla="*/ 2568277 h 2676273"/>
                  <a:gd name="connsiteX106" fmla="*/ 1715184 w 2678023"/>
                  <a:gd name="connsiteY106" fmla="*/ 2459405 h 2676273"/>
                  <a:gd name="connsiteX107" fmla="*/ 1664618 w 2678023"/>
                  <a:gd name="connsiteY107" fmla="*/ 2435670 h 2676273"/>
                  <a:gd name="connsiteX108" fmla="*/ 1610440 w 2678023"/>
                  <a:gd name="connsiteY108" fmla="*/ 2450118 h 2676273"/>
                  <a:gd name="connsiteX109" fmla="*/ 1577418 w 2678023"/>
                  <a:gd name="connsiteY109" fmla="*/ 2495008 h 2676273"/>
                  <a:gd name="connsiteX110" fmla="*/ 1573806 w 2678023"/>
                  <a:gd name="connsiteY110" fmla="*/ 2616778 h 2676273"/>
                  <a:gd name="connsiteX111" fmla="*/ 1526852 w 2678023"/>
                  <a:gd name="connsiteY111" fmla="*/ 2672504 h 2676273"/>
                  <a:gd name="connsiteX112" fmla="*/ 1497441 w 2678023"/>
                  <a:gd name="connsiteY112" fmla="*/ 2676116 h 2676273"/>
                  <a:gd name="connsiteX113" fmla="*/ 1449972 w 2678023"/>
                  <a:gd name="connsiteY113" fmla="*/ 2644125 h 2676273"/>
                  <a:gd name="connsiteX114" fmla="*/ 1410241 w 2678023"/>
                  <a:gd name="connsiteY114" fmla="*/ 2514615 h 2676273"/>
                  <a:gd name="connsiteX115" fmla="*/ 1373091 w 2678023"/>
                  <a:gd name="connsiteY115" fmla="*/ 2482624 h 2676273"/>
                  <a:gd name="connsiteX116" fmla="*/ 1304982 w 2678023"/>
                  <a:gd name="connsiteY116" fmla="*/ 2483140 h 2676273"/>
                  <a:gd name="connsiteX117" fmla="*/ 1271959 w 2678023"/>
                  <a:gd name="connsiteY117" fmla="*/ 2511519 h 2676273"/>
                  <a:gd name="connsiteX118" fmla="*/ 1234293 w 2678023"/>
                  <a:gd name="connsiteY118" fmla="*/ 2633806 h 2676273"/>
                  <a:gd name="connsiteX119" fmla="*/ 1170828 w 2678023"/>
                  <a:gd name="connsiteY119" fmla="*/ 2674568 h 2676273"/>
                  <a:gd name="connsiteX120" fmla="*/ 1106847 w 2678023"/>
                  <a:gd name="connsiteY120" fmla="*/ 2602331 h 2676273"/>
                  <a:gd name="connsiteX121" fmla="*/ 1103751 w 2678023"/>
                  <a:gd name="connsiteY121" fmla="*/ 2491396 h 2676273"/>
                  <a:gd name="connsiteX122" fmla="*/ 1080532 w 2678023"/>
                  <a:gd name="connsiteY122" fmla="*/ 2454245 h 2676273"/>
                  <a:gd name="connsiteX123" fmla="*/ 1005199 w 2678023"/>
                  <a:gd name="connsiteY123" fmla="*/ 2435154 h 2676273"/>
                  <a:gd name="connsiteX124" fmla="*/ 969080 w 2678023"/>
                  <a:gd name="connsiteY124" fmla="*/ 2454245 h 2676273"/>
                  <a:gd name="connsiteX125" fmla="*/ 900456 w 2678023"/>
                  <a:gd name="connsiteY125" fmla="*/ 2564149 h 2676273"/>
                  <a:gd name="connsiteX126" fmla="*/ 836474 w 2678023"/>
                  <a:gd name="connsiteY126" fmla="*/ 2587368 h 2676273"/>
                  <a:gd name="connsiteX127" fmla="*/ 831830 w 2678023"/>
                  <a:gd name="connsiteY127" fmla="*/ 2585820 h 2676273"/>
                  <a:gd name="connsiteX128" fmla="*/ 785392 w 2678023"/>
                  <a:gd name="connsiteY128" fmla="*/ 2504811 h 2676273"/>
                  <a:gd name="connsiteX129" fmla="*/ 811707 w 2678023"/>
                  <a:gd name="connsiteY129" fmla="*/ 2390780 h 2676273"/>
                  <a:gd name="connsiteX130" fmla="*/ 794680 w 2678023"/>
                  <a:gd name="connsiteY130" fmla="*/ 2344342 h 2676273"/>
                  <a:gd name="connsiteX131" fmla="*/ 739470 w 2678023"/>
                  <a:gd name="connsiteY131" fmla="*/ 2312352 h 2676273"/>
                  <a:gd name="connsiteX132" fmla="*/ 689421 w 2678023"/>
                  <a:gd name="connsiteY132" fmla="*/ 2321639 h 2676273"/>
                  <a:gd name="connsiteX133" fmla="*/ 596029 w 2678023"/>
                  <a:gd name="connsiteY133" fmla="*/ 2408839 h 2676273"/>
                  <a:gd name="connsiteX134" fmla="*/ 530500 w 2678023"/>
                  <a:gd name="connsiteY134" fmla="*/ 2415031 h 2676273"/>
                  <a:gd name="connsiteX135" fmla="*/ 521212 w 2678023"/>
                  <a:gd name="connsiteY135" fmla="*/ 2408839 h 2676273"/>
                  <a:gd name="connsiteX136" fmla="*/ 500573 w 2678023"/>
                  <a:gd name="connsiteY136" fmla="*/ 2322671 h 2676273"/>
                  <a:gd name="connsiteX137" fmla="*/ 556298 w 2678023"/>
                  <a:gd name="connsiteY137" fmla="*/ 2217928 h 2676273"/>
                  <a:gd name="connsiteX138" fmla="*/ 552171 w 2678023"/>
                  <a:gd name="connsiteY138" fmla="*/ 2168910 h 2676273"/>
                  <a:gd name="connsiteX139" fmla="*/ 505733 w 2678023"/>
                  <a:gd name="connsiteY139" fmla="*/ 2122988 h 2676273"/>
                  <a:gd name="connsiteX140" fmla="*/ 457747 w 2678023"/>
                  <a:gd name="connsiteY140" fmla="*/ 2119376 h 2676273"/>
                  <a:gd name="connsiteX141" fmla="*/ 341652 w 2678023"/>
                  <a:gd name="connsiteY141" fmla="*/ 2180778 h 2676273"/>
                  <a:gd name="connsiteX142" fmla="*/ 278187 w 2678023"/>
                  <a:gd name="connsiteY142" fmla="*/ 2168910 h 2676273"/>
                  <a:gd name="connsiteX143" fmla="*/ 274059 w 2678023"/>
                  <a:gd name="connsiteY143" fmla="*/ 2164266 h 2676273"/>
                  <a:gd name="connsiteX144" fmla="*/ 276639 w 2678023"/>
                  <a:gd name="connsiteY144" fmla="*/ 2069326 h 2676273"/>
                  <a:gd name="connsiteX145" fmla="*/ 354551 w 2678023"/>
                  <a:gd name="connsiteY145" fmla="*/ 1986254 h 2676273"/>
                  <a:gd name="connsiteX146" fmla="*/ 363839 w 2678023"/>
                  <a:gd name="connsiteY146" fmla="*/ 1940848 h 2676273"/>
                  <a:gd name="connsiteX147" fmla="*/ 328237 w 2678023"/>
                  <a:gd name="connsiteY147" fmla="*/ 1878931 h 2676273"/>
                  <a:gd name="connsiteX148" fmla="*/ 283347 w 2678023"/>
                  <a:gd name="connsiteY148" fmla="*/ 1866031 h 2676273"/>
                  <a:gd name="connsiteX149" fmla="*/ 170864 w 2678023"/>
                  <a:gd name="connsiteY149" fmla="*/ 1891830 h 2676273"/>
                  <a:gd name="connsiteX150" fmla="*/ 155900 w 2678023"/>
                  <a:gd name="connsiteY150" fmla="*/ 1895442 h 2676273"/>
                  <a:gd name="connsiteX151" fmla="*/ 100175 w 2678023"/>
                  <a:gd name="connsiteY151" fmla="*/ 1868095 h 2676273"/>
                  <a:gd name="connsiteX152" fmla="*/ 87275 w 2678023"/>
                  <a:gd name="connsiteY152" fmla="*/ 1838169 h 2676273"/>
                  <a:gd name="connsiteX153" fmla="*/ 107915 w 2678023"/>
                  <a:gd name="connsiteY153" fmla="*/ 1779863 h 2676273"/>
                  <a:gd name="connsiteX154" fmla="*/ 213690 w 2678023"/>
                  <a:gd name="connsiteY154" fmla="*/ 1713818 h 2676273"/>
                  <a:gd name="connsiteX155" fmla="*/ 238972 w 2678023"/>
                  <a:gd name="connsiteY155" fmla="*/ 1654481 h 2676273"/>
                  <a:gd name="connsiteX156" fmla="*/ 222977 w 2678023"/>
                  <a:gd name="connsiteY156" fmla="*/ 1600819 h 2676273"/>
                  <a:gd name="connsiteX157" fmla="*/ 184279 w 2678023"/>
                  <a:gd name="connsiteY157" fmla="*/ 1575020 h 2676273"/>
                  <a:gd name="connsiteX158" fmla="*/ 59413 w 2678023"/>
                  <a:gd name="connsiteY158" fmla="*/ 1571408 h 2676273"/>
                  <a:gd name="connsiteX159" fmla="*/ 3687 w 2678023"/>
                  <a:gd name="connsiteY159" fmla="*/ 1524454 h 2676273"/>
                  <a:gd name="connsiteX160" fmla="*/ 1623 w 2678023"/>
                  <a:gd name="connsiteY160" fmla="*/ 1513619 h 2676273"/>
                  <a:gd name="connsiteX161" fmla="*/ 48577 w 2678023"/>
                  <a:gd name="connsiteY161" fmla="*/ 1442414 h 2676273"/>
                  <a:gd name="connsiteX162" fmla="*/ 160544 w 2678023"/>
                  <a:gd name="connsiteY162" fmla="*/ 1408359 h 2676273"/>
                  <a:gd name="connsiteX163" fmla="*/ 194083 w 2678023"/>
                  <a:gd name="connsiteY163" fmla="*/ 1370693 h 2676273"/>
                  <a:gd name="connsiteX164" fmla="*/ 192534 w 2678023"/>
                  <a:gd name="connsiteY164" fmla="*/ 1298972 h 2676273"/>
                  <a:gd name="connsiteX165" fmla="*/ 166220 w 2678023"/>
                  <a:gd name="connsiteY165" fmla="*/ 1269561 h 2676273"/>
                  <a:gd name="connsiteX166" fmla="*/ 47029 w 2678023"/>
                  <a:gd name="connsiteY166" fmla="*/ 1232927 h 2676273"/>
                  <a:gd name="connsiteX167" fmla="*/ 1623 w 2678023"/>
                  <a:gd name="connsiteY167" fmla="*/ 1166882 h 2676273"/>
                  <a:gd name="connsiteX168" fmla="*/ 6267 w 2678023"/>
                  <a:gd name="connsiteY168" fmla="*/ 1139535 h 2676273"/>
                  <a:gd name="connsiteX169" fmla="*/ 49093 w 2678023"/>
                  <a:gd name="connsiteY169" fmla="*/ 1105481 h 2676273"/>
                  <a:gd name="connsiteX170" fmla="*/ 164672 w 2678023"/>
                  <a:gd name="connsiteY170" fmla="*/ 1101869 h 2676273"/>
                  <a:gd name="connsiteX171" fmla="*/ 181699 w 2678023"/>
                  <a:gd name="connsiteY171" fmla="*/ 1101353 h 2676273"/>
                  <a:gd name="connsiteX172" fmla="*/ 227621 w 2678023"/>
                  <a:gd name="connsiteY172" fmla="*/ 1065234 h 2676273"/>
                  <a:gd name="connsiteX173" fmla="*/ 241036 w 2678023"/>
                  <a:gd name="connsiteY173" fmla="*/ 1014153 h 2676273"/>
                  <a:gd name="connsiteX174" fmla="*/ 219366 w 2678023"/>
                  <a:gd name="connsiteY174" fmla="*/ 965651 h 2676273"/>
                  <a:gd name="connsiteX175" fmla="*/ 113590 w 2678023"/>
                  <a:gd name="connsiteY175" fmla="*/ 899605 h 2676273"/>
                  <a:gd name="connsiteX176" fmla="*/ 89855 w 2678023"/>
                  <a:gd name="connsiteY176" fmla="*/ 832012 h 2676273"/>
                  <a:gd name="connsiteX177" fmla="*/ 104818 w 2678023"/>
                  <a:gd name="connsiteY177" fmla="*/ 799505 h 2676273"/>
                  <a:gd name="connsiteX178" fmla="*/ 151256 w 2678023"/>
                  <a:gd name="connsiteY178" fmla="*/ 779898 h 2676273"/>
                  <a:gd name="connsiteX179" fmla="*/ 283347 w 2678023"/>
                  <a:gd name="connsiteY179" fmla="*/ 810341 h 2676273"/>
                  <a:gd name="connsiteX180" fmla="*/ 331332 w 2678023"/>
                  <a:gd name="connsiteY180" fmla="*/ 794345 h 2676273"/>
                  <a:gd name="connsiteX181" fmla="*/ 363839 w 2678023"/>
                  <a:gd name="connsiteY181" fmla="*/ 737588 h 2676273"/>
                  <a:gd name="connsiteX182" fmla="*/ 354551 w 2678023"/>
                  <a:gd name="connsiteY182" fmla="*/ 689086 h 2676273"/>
                  <a:gd name="connsiteX183" fmla="*/ 266835 w 2678023"/>
                  <a:gd name="connsiteY183" fmla="*/ 595694 h 2676273"/>
                  <a:gd name="connsiteX184" fmla="*/ 261675 w 2678023"/>
                  <a:gd name="connsiteY184" fmla="*/ 529133 h 2676273"/>
                  <a:gd name="connsiteX185" fmla="*/ 270447 w 2678023"/>
                  <a:gd name="connsiteY185" fmla="*/ 516233 h 2676273"/>
                  <a:gd name="connsiteX186" fmla="*/ 349907 w 2678023"/>
                  <a:gd name="connsiteY186" fmla="*/ 498690 h 2676273"/>
                  <a:gd name="connsiteX187" fmla="*/ 457231 w 2678023"/>
                  <a:gd name="connsiteY187" fmla="*/ 555964 h 2676273"/>
                  <a:gd name="connsiteX188" fmla="*/ 507797 w 2678023"/>
                  <a:gd name="connsiteY188" fmla="*/ 551320 h 2676273"/>
                  <a:gd name="connsiteX189" fmla="*/ 551139 w 2678023"/>
                  <a:gd name="connsiteY189" fmla="*/ 508494 h 2676273"/>
                  <a:gd name="connsiteX190" fmla="*/ 556815 w 2678023"/>
                  <a:gd name="connsiteY190" fmla="*/ 456896 h 2676273"/>
                  <a:gd name="connsiteX191" fmla="*/ 494381 w 2678023"/>
                  <a:gd name="connsiteY191" fmla="*/ 339769 h 2676273"/>
                  <a:gd name="connsiteX192" fmla="*/ 505217 w 2678023"/>
                  <a:gd name="connsiteY192" fmla="*/ 280432 h 2676273"/>
                  <a:gd name="connsiteX193" fmla="*/ 537723 w 2678023"/>
                  <a:gd name="connsiteY193" fmla="*/ 256181 h 2676273"/>
                  <a:gd name="connsiteX194" fmla="*/ 590353 w 2678023"/>
                  <a:gd name="connsiteY194" fmla="*/ 261857 h 2676273"/>
                  <a:gd name="connsiteX195" fmla="*/ 679617 w 2678023"/>
                  <a:gd name="connsiteY195" fmla="*/ 344929 h 2676273"/>
                  <a:gd name="connsiteX196" fmla="*/ 754950 w 2678023"/>
                  <a:gd name="connsiteY196" fmla="*/ 355765 h 2676273"/>
                  <a:gd name="connsiteX197" fmla="*/ 797260 w 2678023"/>
                  <a:gd name="connsiteY197" fmla="*/ 329450 h 2676273"/>
                  <a:gd name="connsiteX198" fmla="*/ 811707 w 2678023"/>
                  <a:gd name="connsiteY198" fmla="*/ 285076 h 2676273"/>
                  <a:gd name="connsiteX199" fmla="*/ 781781 w 2678023"/>
                  <a:gd name="connsiteY199" fmla="*/ 156081 h 2676273"/>
                  <a:gd name="connsiteX200" fmla="*/ 807064 w 2678023"/>
                  <a:gd name="connsiteY200" fmla="*/ 100872 h 2676273"/>
                  <a:gd name="connsiteX201" fmla="*/ 841634 w 2678023"/>
                  <a:gd name="connsiteY201" fmla="*/ 86424 h 2676273"/>
                  <a:gd name="connsiteX202" fmla="*/ 896328 w 2678023"/>
                  <a:gd name="connsiteY202" fmla="*/ 106031 h 2676273"/>
                  <a:gd name="connsiteX203" fmla="*/ 965469 w 2678023"/>
                  <a:gd name="connsiteY203" fmla="*/ 217483 h 2676273"/>
                  <a:gd name="connsiteX204" fmla="*/ 1013455 w 2678023"/>
                  <a:gd name="connsiteY204" fmla="*/ 240702 h 2676273"/>
                  <a:gd name="connsiteX205" fmla="*/ 1077952 w 2678023"/>
                  <a:gd name="connsiteY205" fmla="*/ 222642 h 2676273"/>
                  <a:gd name="connsiteX206" fmla="*/ 1101687 w 2678023"/>
                  <a:gd name="connsiteY206" fmla="*/ 188072 h 2676273"/>
                  <a:gd name="connsiteX207" fmla="*/ 1106847 w 2678023"/>
                  <a:gd name="connsiteY207" fmla="*/ 53918 h 2676273"/>
                  <a:gd name="connsiteX208" fmla="*/ 1145029 w 2678023"/>
                  <a:gd name="connsiteY208" fmla="*/ 4900 h 2676273"/>
                  <a:gd name="connsiteX209" fmla="*/ 1158960 w 2678023"/>
                  <a:gd name="connsiteY209" fmla="*/ 1804 h 2676273"/>
                  <a:gd name="connsiteX210" fmla="*/ 1190637 w 2678023"/>
                  <a:gd name="connsiteY210" fmla="*/ 143 h 2676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Lst>
                <a:rect l="l" t="t" r="r" b="b"/>
                <a:pathLst>
                  <a:path w="2678023" h="2676273">
                    <a:moveTo>
                      <a:pt x="1338961" y="855269"/>
                    </a:moveTo>
                    <a:cubicBezTo>
                      <a:pt x="1073250" y="855269"/>
                      <a:pt x="857849" y="1070670"/>
                      <a:pt x="857849" y="1336381"/>
                    </a:cubicBezTo>
                    <a:cubicBezTo>
                      <a:pt x="857849" y="1602092"/>
                      <a:pt x="1073250" y="1817493"/>
                      <a:pt x="1338961" y="1817493"/>
                    </a:cubicBezTo>
                    <a:cubicBezTo>
                      <a:pt x="1604672" y="1817493"/>
                      <a:pt x="1820073" y="1602092"/>
                      <a:pt x="1820073" y="1336381"/>
                    </a:cubicBezTo>
                    <a:cubicBezTo>
                      <a:pt x="1820073" y="1070670"/>
                      <a:pt x="1604672" y="855269"/>
                      <a:pt x="1338961" y="855269"/>
                    </a:cubicBezTo>
                    <a:close/>
                    <a:moveTo>
                      <a:pt x="1338961" y="545806"/>
                    </a:moveTo>
                    <a:cubicBezTo>
                      <a:pt x="1775584" y="545806"/>
                      <a:pt x="2129536" y="899758"/>
                      <a:pt x="2129536" y="1336381"/>
                    </a:cubicBezTo>
                    <a:cubicBezTo>
                      <a:pt x="2129536" y="1773004"/>
                      <a:pt x="1775584" y="2126956"/>
                      <a:pt x="1338961" y="2126956"/>
                    </a:cubicBezTo>
                    <a:cubicBezTo>
                      <a:pt x="902338" y="2126956"/>
                      <a:pt x="548386" y="1773004"/>
                      <a:pt x="548386" y="1336381"/>
                    </a:cubicBezTo>
                    <a:cubicBezTo>
                      <a:pt x="548386" y="899758"/>
                      <a:pt x="902338" y="545806"/>
                      <a:pt x="1338961" y="545806"/>
                    </a:cubicBezTo>
                    <a:close/>
                    <a:moveTo>
                      <a:pt x="1340068" y="359376"/>
                    </a:moveTo>
                    <a:cubicBezTo>
                      <a:pt x="796228" y="358860"/>
                      <a:pt x="363839" y="794861"/>
                      <a:pt x="361775" y="1331995"/>
                    </a:cubicBezTo>
                    <a:cubicBezTo>
                      <a:pt x="359711" y="1882027"/>
                      <a:pt x="806032" y="2314416"/>
                      <a:pt x="1338521" y="2312868"/>
                    </a:cubicBezTo>
                    <a:cubicBezTo>
                      <a:pt x="1869461" y="2314932"/>
                      <a:pt x="2317329" y="1887702"/>
                      <a:pt x="2316814" y="1335606"/>
                    </a:cubicBezTo>
                    <a:cubicBezTo>
                      <a:pt x="2316298" y="792797"/>
                      <a:pt x="1880813" y="359892"/>
                      <a:pt x="1340068" y="359376"/>
                    </a:cubicBezTo>
                    <a:close/>
                    <a:moveTo>
                      <a:pt x="1190637" y="143"/>
                    </a:moveTo>
                    <a:cubicBezTo>
                      <a:pt x="1216299" y="1546"/>
                      <a:pt x="1225780" y="13543"/>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3"/>
                      <a:pt x="2498437" y="942948"/>
                      <a:pt x="2461287" y="964103"/>
                    </a:cubicBezTo>
                    <a:cubicBezTo>
                      <a:pt x="2440132" y="976486"/>
                      <a:pt x="2434456" y="992998"/>
                      <a:pt x="2438068" y="1014669"/>
                    </a:cubicBezTo>
                    <a:cubicBezTo>
                      <a:pt x="2441164" y="1034792"/>
                      <a:pt x="2446840" y="1054399"/>
                      <a:pt x="2454063" y="1073490"/>
                    </a:cubicBezTo>
                    <a:cubicBezTo>
                      <a:pt x="2460771" y="1091033"/>
                      <a:pt x="2472638" y="1100321"/>
                      <a:pt x="2492762" y="1100837"/>
                    </a:cubicBezTo>
                    <a:cubicBezTo>
                      <a:pt x="2538168" y="1101353"/>
                      <a:pt x="2583058" y="1104449"/>
                      <a:pt x="2628464" y="1105997"/>
                    </a:cubicBezTo>
                    <a:cubicBezTo>
                      <a:pt x="2653230" y="1107029"/>
                      <a:pt x="2665614" y="1116832"/>
                      <a:pt x="2672322" y="1140567"/>
                    </a:cubicBezTo>
                    <a:cubicBezTo>
                      <a:pt x="2676449" y="1153983"/>
                      <a:pt x="2677998" y="1167914"/>
                      <a:pt x="2677998" y="1182361"/>
                    </a:cubicBezTo>
                    <a:cubicBezTo>
                      <a:pt x="2677998" y="1210224"/>
                      <a:pt x="2670258" y="1221576"/>
                      <a:pt x="2644459" y="1229831"/>
                    </a:cubicBezTo>
                    <a:cubicBezTo>
                      <a:pt x="2603697" y="1242731"/>
                      <a:pt x="2562934" y="1255114"/>
                      <a:pt x="2522172" y="1267498"/>
                    </a:cubicBezTo>
                    <a:cubicBezTo>
                      <a:pt x="2492762" y="1276269"/>
                      <a:pt x="2485022" y="1285557"/>
                      <a:pt x="2483990" y="1315999"/>
                    </a:cubicBezTo>
                    <a:cubicBezTo>
                      <a:pt x="2483474" y="1337154"/>
                      <a:pt x="2481926" y="1358825"/>
                      <a:pt x="2486570" y="1379981"/>
                    </a:cubicBezTo>
                    <a:cubicBezTo>
                      <a:pt x="2489666" y="1394428"/>
                      <a:pt x="2498437" y="1403200"/>
                      <a:pt x="2512885" y="1407843"/>
                    </a:cubicBezTo>
                    <a:cubicBezTo>
                      <a:pt x="2555711" y="1420743"/>
                      <a:pt x="2598537" y="1433642"/>
                      <a:pt x="2641363" y="1447058"/>
                    </a:cubicBezTo>
                    <a:cubicBezTo>
                      <a:pt x="2671290" y="1456345"/>
                      <a:pt x="2678514" y="1466665"/>
                      <a:pt x="2677998" y="1498139"/>
                    </a:cubicBezTo>
                    <a:cubicBezTo>
                      <a:pt x="2677998" y="1501235"/>
                      <a:pt x="2677998" y="1504331"/>
                      <a:pt x="2677998" y="1507427"/>
                    </a:cubicBezTo>
                    <a:cubicBezTo>
                      <a:pt x="2675934" y="1555929"/>
                      <a:pt x="2660454" y="1571408"/>
                      <a:pt x="2611952" y="1572956"/>
                    </a:cubicBezTo>
                    <a:cubicBezTo>
                      <a:pt x="2571190" y="1573988"/>
                      <a:pt x="2530944" y="1576052"/>
                      <a:pt x="2490182" y="1576568"/>
                    </a:cubicBezTo>
                    <a:cubicBezTo>
                      <a:pt x="2474702" y="1577084"/>
                      <a:pt x="2463867" y="1583792"/>
                      <a:pt x="2457675" y="1596691"/>
                    </a:cubicBezTo>
                    <a:cubicBezTo>
                      <a:pt x="2446324" y="1620942"/>
                      <a:pt x="2439100" y="1646225"/>
                      <a:pt x="2437036" y="1673056"/>
                    </a:cubicBezTo>
                    <a:cubicBezTo>
                      <a:pt x="2435488" y="1690083"/>
                      <a:pt x="2442712" y="1701435"/>
                      <a:pt x="2457159" y="1710206"/>
                    </a:cubicBezTo>
                    <a:cubicBezTo>
                      <a:pt x="2493278" y="1732393"/>
                      <a:pt x="2528880" y="1754580"/>
                      <a:pt x="2564483" y="1777283"/>
                    </a:cubicBezTo>
                    <a:cubicBezTo>
                      <a:pt x="2596989" y="1797406"/>
                      <a:pt x="2601117" y="1809790"/>
                      <a:pt x="2588733" y="1845908"/>
                    </a:cubicBezTo>
                    <a:cubicBezTo>
                      <a:pt x="2584606" y="1858292"/>
                      <a:pt x="2578930" y="1870159"/>
                      <a:pt x="2571706" y="1880995"/>
                    </a:cubicBezTo>
                    <a:cubicBezTo>
                      <a:pt x="2564998" y="1890798"/>
                      <a:pt x="2554163" y="1897506"/>
                      <a:pt x="2538684" y="1897506"/>
                    </a:cubicBezTo>
                    <a:cubicBezTo>
                      <a:pt x="2511337" y="1891314"/>
                      <a:pt x="2483990" y="1885122"/>
                      <a:pt x="2456643" y="1879447"/>
                    </a:cubicBezTo>
                    <a:cubicBezTo>
                      <a:pt x="2434456" y="1874287"/>
                      <a:pt x="2411753" y="1869643"/>
                      <a:pt x="2389566" y="1863967"/>
                    </a:cubicBezTo>
                    <a:cubicBezTo>
                      <a:pt x="2375119" y="1860355"/>
                      <a:pt x="2363767" y="1864483"/>
                      <a:pt x="2354479" y="1874803"/>
                    </a:cubicBezTo>
                    <a:cubicBezTo>
                      <a:pt x="2335389" y="1896990"/>
                      <a:pt x="2320425" y="1922273"/>
                      <a:pt x="2312170" y="1950652"/>
                    </a:cubicBezTo>
                    <a:cubicBezTo>
                      <a:pt x="2308042" y="1964067"/>
                      <a:pt x="2314234" y="1973870"/>
                      <a:pt x="2322489" y="1983158"/>
                    </a:cubicBezTo>
                    <a:cubicBezTo>
                      <a:pt x="2352416" y="2015665"/>
                      <a:pt x="2382858" y="2048171"/>
                      <a:pt x="2412785" y="2080162"/>
                    </a:cubicBezTo>
                    <a:cubicBezTo>
                      <a:pt x="2435488" y="2104413"/>
                      <a:pt x="2436520" y="2118860"/>
                      <a:pt x="2418461" y="2146723"/>
                    </a:cubicBezTo>
                    <a:cubicBezTo>
                      <a:pt x="2417429" y="2148271"/>
                      <a:pt x="2416397" y="2150335"/>
                      <a:pt x="2414849" y="2151883"/>
                    </a:cubicBezTo>
                    <a:cubicBezTo>
                      <a:pt x="2380795" y="2197805"/>
                      <a:pt x="2365831" y="2198321"/>
                      <a:pt x="2324037" y="2174586"/>
                    </a:cubicBezTo>
                    <a:cubicBezTo>
                      <a:pt x="2289982" y="2154979"/>
                      <a:pt x="2253864" y="2137435"/>
                      <a:pt x="2219294" y="2118860"/>
                    </a:cubicBezTo>
                    <a:cubicBezTo>
                      <a:pt x="2204846" y="2111121"/>
                      <a:pt x="2191431" y="2111121"/>
                      <a:pt x="2178531" y="2120408"/>
                    </a:cubicBezTo>
                    <a:cubicBezTo>
                      <a:pt x="2157892" y="2134856"/>
                      <a:pt x="2140349" y="2152399"/>
                      <a:pt x="2125386" y="2172522"/>
                    </a:cubicBezTo>
                    <a:cubicBezTo>
                      <a:pt x="2114550" y="2186969"/>
                      <a:pt x="2114034" y="2201417"/>
                      <a:pt x="2122806" y="2217412"/>
                    </a:cubicBezTo>
                    <a:cubicBezTo>
                      <a:pt x="2143961" y="2256110"/>
                      <a:pt x="2164600" y="2295324"/>
                      <a:pt x="2184723" y="2334539"/>
                    </a:cubicBezTo>
                    <a:cubicBezTo>
                      <a:pt x="2198655" y="2361886"/>
                      <a:pt x="2196591" y="2374269"/>
                      <a:pt x="2174404" y="2395424"/>
                    </a:cubicBezTo>
                    <a:cubicBezTo>
                      <a:pt x="2170792" y="2398520"/>
                      <a:pt x="2167696" y="2402132"/>
                      <a:pt x="2164084" y="2404712"/>
                    </a:cubicBezTo>
                    <a:cubicBezTo>
                      <a:pt x="2131062" y="2428963"/>
                      <a:pt x="2114034" y="2440830"/>
                      <a:pt x="2075336" y="2401616"/>
                    </a:cubicBezTo>
                    <a:cubicBezTo>
                      <a:pt x="2047473" y="2373237"/>
                      <a:pt x="2017547" y="2347954"/>
                      <a:pt x="1988652" y="2320607"/>
                    </a:cubicBezTo>
                    <a:cubicBezTo>
                      <a:pt x="1975236" y="2307708"/>
                      <a:pt x="1960789" y="2305128"/>
                      <a:pt x="1944277" y="2311836"/>
                    </a:cubicBezTo>
                    <a:cubicBezTo>
                      <a:pt x="1922607" y="2320607"/>
                      <a:pt x="1901968" y="2331959"/>
                      <a:pt x="1883392" y="2346406"/>
                    </a:cubicBezTo>
                    <a:cubicBezTo>
                      <a:pt x="1867913" y="2358274"/>
                      <a:pt x="1863785" y="2373237"/>
                      <a:pt x="1868429" y="2391812"/>
                    </a:cubicBezTo>
                    <a:cubicBezTo>
                      <a:pt x="1879264" y="2436702"/>
                      <a:pt x="1889584" y="2482108"/>
                      <a:pt x="1899388" y="2526998"/>
                    </a:cubicBezTo>
                    <a:cubicBezTo>
                      <a:pt x="1903516" y="2546605"/>
                      <a:pt x="1896808" y="2561569"/>
                      <a:pt x="1879264" y="2571888"/>
                    </a:cubicBezTo>
                    <a:cubicBezTo>
                      <a:pt x="1867397" y="2579112"/>
                      <a:pt x="1854498" y="2584788"/>
                      <a:pt x="1841082" y="2588916"/>
                    </a:cubicBezTo>
                    <a:cubicBezTo>
                      <a:pt x="1813736" y="2597687"/>
                      <a:pt x="1798256" y="2592527"/>
                      <a:pt x="1782777" y="2568277"/>
                    </a:cubicBezTo>
                    <a:cubicBezTo>
                      <a:pt x="1760074" y="2532158"/>
                      <a:pt x="1736855" y="2496556"/>
                      <a:pt x="1715184" y="2459405"/>
                    </a:cubicBezTo>
                    <a:cubicBezTo>
                      <a:pt x="1703316" y="2439282"/>
                      <a:pt x="1687837" y="2431543"/>
                      <a:pt x="1664618" y="2435670"/>
                    </a:cubicBezTo>
                    <a:cubicBezTo>
                      <a:pt x="1646043" y="2439282"/>
                      <a:pt x="1627984" y="2443926"/>
                      <a:pt x="1610440" y="2450118"/>
                    </a:cubicBezTo>
                    <a:cubicBezTo>
                      <a:pt x="1586190" y="2458889"/>
                      <a:pt x="1578450" y="2469209"/>
                      <a:pt x="1577418" y="2495008"/>
                    </a:cubicBezTo>
                    <a:cubicBezTo>
                      <a:pt x="1575870" y="2535770"/>
                      <a:pt x="1574838" y="2576016"/>
                      <a:pt x="1573806" y="2616778"/>
                    </a:cubicBezTo>
                    <a:cubicBezTo>
                      <a:pt x="1572774" y="2653929"/>
                      <a:pt x="1563487" y="2665796"/>
                      <a:pt x="1526852" y="2672504"/>
                    </a:cubicBezTo>
                    <a:cubicBezTo>
                      <a:pt x="1517049" y="2674568"/>
                      <a:pt x="1507245" y="2675600"/>
                      <a:pt x="1497441" y="2676116"/>
                    </a:cubicBezTo>
                    <a:cubicBezTo>
                      <a:pt x="1473191" y="2677664"/>
                      <a:pt x="1457711" y="2667860"/>
                      <a:pt x="1449972" y="2644125"/>
                    </a:cubicBezTo>
                    <a:cubicBezTo>
                      <a:pt x="1436040" y="2600783"/>
                      <a:pt x="1422624" y="2557957"/>
                      <a:pt x="1410241" y="2514615"/>
                    </a:cubicBezTo>
                    <a:cubicBezTo>
                      <a:pt x="1404565" y="2495008"/>
                      <a:pt x="1392698" y="2485720"/>
                      <a:pt x="1373091" y="2482624"/>
                    </a:cubicBezTo>
                    <a:cubicBezTo>
                      <a:pt x="1350388" y="2479528"/>
                      <a:pt x="1327685" y="2479528"/>
                      <a:pt x="1304982" y="2483140"/>
                    </a:cubicBezTo>
                    <a:cubicBezTo>
                      <a:pt x="1287955" y="2485720"/>
                      <a:pt x="1277119" y="2494492"/>
                      <a:pt x="1271959" y="2511519"/>
                    </a:cubicBezTo>
                    <a:cubicBezTo>
                      <a:pt x="1260092" y="2552281"/>
                      <a:pt x="1247192" y="2593043"/>
                      <a:pt x="1234293" y="2633806"/>
                    </a:cubicBezTo>
                    <a:cubicBezTo>
                      <a:pt x="1222941" y="2670440"/>
                      <a:pt x="1208494" y="2679728"/>
                      <a:pt x="1170828" y="2674568"/>
                    </a:cubicBezTo>
                    <a:cubicBezTo>
                      <a:pt x="1114070" y="2666828"/>
                      <a:pt x="1107362" y="2659088"/>
                      <a:pt x="1106847" y="2602331"/>
                    </a:cubicBezTo>
                    <a:cubicBezTo>
                      <a:pt x="1106331" y="2565181"/>
                      <a:pt x="1104783" y="2528546"/>
                      <a:pt x="1103751" y="2491396"/>
                    </a:cubicBezTo>
                    <a:cubicBezTo>
                      <a:pt x="1103234" y="2474369"/>
                      <a:pt x="1096527" y="2460953"/>
                      <a:pt x="1080532" y="2454245"/>
                    </a:cubicBezTo>
                    <a:cubicBezTo>
                      <a:pt x="1056281" y="2443926"/>
                      <a:pt x="1031514" y="2436702"/>
                      <a:pt x="1005199" y="2435154"/>
                    </a:cubicBezTo>
                    <a:cubicBezTo>
                      <a:pt x="989203" y="2434122"/>
                      <a:pt x="977852" y="2440314"/>
                      <a:pt x="969080" y="2454245"/>
                    </a:cubicBezTo>
                    <a:cubicBezTo>
                      <a:pt x="946894" y="2491396"/>
                      <a:pt x="923159" y="2527514"/>
                      <a:pt x="900456" y="2564149"/>
                    </a:cubicBezTo>
                    <a:cubicBezTo>
                      <a:pt x="882396" y="2593043"/>
                      <a:pt x="868465" y="2598203"/>
                      <a:pt x="836474" y="2587368"/>
                    </a:cubicBezTo>
                    <a:cubicBezTo>
                      <a:pt x="834926" y="2586852"/>
                      <a:pt x="833379" y="2586336"/>
                      <a:pt x="831830" y="2585820"/>
                    </a:cubicBezTo>
                    <a:cubicBezTo>
                      <a:pt x="782297" y="2565697"/>
                      <a:pt x="772493" y="2554345"/>
                      <a:pt x="785392" y="2504811"/>
                    </a:cubicBezTo>
                    <a:cubicBezTo>
                      <a:pt x="795196" y="2467145"/>
                      <a:pt x="802420" y="2428963"/>
                      <a:pt x="811707" y="2390780"/>
                    </a:cubicBezTo>
                    <a:cubicBezTo>
                      <a:pt x="816351" y="2371173"/>
                      <a:pt x="811191" y="2356210"/>
                      <a:pt x="794680" y="2344342"/>
                    </a:cubicBezTo>
                    <a:cubicBezTo>
                      <a:pt x="777137" y="2331959"/>
                      <a:pt x="759078" y="2321123"/>
                      <a:pt x="739470" y="2312352"/>
                    </a:cubicBezTo>
                    <a:cubicBezTo>
                      <a:pt x="720895" y="2304096"/>
                      <a:pt x="704900" y="2307192"/>
                      <a:pt x="689421" y="2321639"/>
                    </a:cubicBezTo>
                    <a:cubicBezTo>
                      <a:pt x="658462" y="2351050"/>
                      <a:pt x="626988" y="2379945"/>
                      <a:pt x="596029" y="2408839"/>
                    </a:cubicBezTo>
                    <a:cubicBezTo>
                      <a:pt x="572810" y="2431027"/>
                      <a:pt x="557847" y="2432058"/>
                      <a:pt x="530500" y="2415031"/>
                    </a:cubicBezTo>
                    <a:cubicBezTo>
                      <a:pt x="527404" y="2412967"/>
                      <a:pt x="524308" y="2410903"/>
                      <a:pt x="521212" y="2408839"/>
                    </a:cubicBezTo>
                    <a:cubicBezTo>
                      <a:pt x="481482" y="2380461"/>
                      <a:pt x="477870" y="2365497"/>
                      <a:pt x="500573" y="2322671"/>
                    </a:cubicBezTo>
                    <a:cubicBezTo>
                      <a:pt x="519148" y="2287585"/>
                      <a:pt x="537207" y="2252498"/>
                      <a:pt x="556298" y="2217928"/>
                    </a:cubicBezTo>
                    <a:cubicBezTo>
                      <a:pt x="566102" y="2199869"/>
                      <a:pt x="564555" y="2184389"/>
                      <a:pt x="552171" y="2168910"/>
                    </a:cubicBezTo>
                    <a:cubicBezTo>
                      <a:pt x="538756" y="2151883"/>
                      <a:pt x="523276" y="2136403"/>
                      <a:pt x="505733" y="2122988"/>
                    </a:cubicBezTo>
                    <a:cubicBezTo>
                      <a:pt x="490254" y="2111121"/>
                      <a:pt x="474774" y="2110089"/>
                      <a:pt x="457747" y="2119376"/>
                    </a:cubicBezTo>
                    <a:cubicBezTo>
                      <a:pt x="419564" y="2140015"/>
                      <a:pt x="380866" y="2160654"/>
                      <a:pt x="341652" y="2180778"/>
                    </a:cubicBezTo>
                    <a:cubicBezTo>
                      <a:pt x="314305" y="2195225"/>
                      <a:pt x="298310" y="2191613"/>
                      <a:pt x="278187" y="2168910"/>
                    </a:cubicBezTo>
                    <a:cubicBezTo>
                      <a:pt x="276639" y="2167362"/>
                      <a:pt x="275607" y="2165814"/>
                      <a:pt x="274059" y="2164266"/>
                    </a:cubicBezTo>
                    <a:cubicBezTo>
                      <a:pt x="238456" y="2122988"/>
                      <a:pt x="238972" y="2108541"/>
                      <a:pt x="276639" y="2069326"/>
                    </a:cubicBezTo>
                    <a:cubicBezTo>
                      <a:pt x="302954" y="2041464"/>
                      <a:pt x="327721" y="2013085"/>
                      <a:pt x="354551" y="1986254"/>
                    </a:cubicBezTo>
                    <a:cubicBezTo>
                      <a:pt x="367967" y="1972323"/>
                      <a:pt x="370547" y="1957875"/>
                      <a:pt x="363839" y="1940848"/>
                    </a:cubicBezTo>
                    <a:cubicBezTo>
                      <a:pt x="355067" y="1918661"/>
                      <a:pt x="342684" y="1898022"/>
                      <a:pt x="328237" y="1878931"/>
                    </a:cubicBezTo>
                    <a:cubicBezTo>
                      <a:pt x="316369" y="1863451"/>
                      <a:pt x="300374" y="1861903"/>
                      <a:pt x="283347" y="1866031"/>
                    </a:cubicBezTo>
                    <a:cubicBezTo>
                      <a:pt x="245680" y="1874803"/>
                      <a:pt x="208530" y="1883574"/>
                      <a:pt x="170864" y="1891830"/>
                    </a:cubicBezTo>
                    <a:cubicBezTo>
                      <a:pt x="165704" y="1892862"/>
                      <a:pt x="160544" y="1894410"/>
                      <a:pt x="155900" y="1895442"/>
                    </a:cubicBezTo>
                    <a:cubicBezTo>
                      <a:pt x="127521" y="1900602"/>
                      <a:pt x="113074" y="1893894"/>
                      <a:pt x="100175" y="1868095"/>
                    </a:cubicBezTo>
                    <a:cubicBezTo>
                      <a:pt x="95531" y="1858292"/>
                      <a:pt x="90887" y="1848488"/>
                      <a:pt x="87275" y="1838169"/>
                    </a:cubicBezTo>
                    <a:cubicBezTo>
                      <a:pt x="77988" y="1810822"/>
                      <a:pt x="83147" y="1795342"/>
                      <a:pt x="107915" y="1779863"/>
                    </a:cubicBezTo>
                    <a:cubicBezTo>
                      <a:pt x="143001" y="1757676"/>
                      <a:pt x="178603" y="1735489"/>
                      <a:pt x="213690" y="1713818"/>
                    </a:cubicBezTo>
                    <a:cubicBezTo>
                      <a:pt x="241552" y="1696275"/>
                      <a:pt x="245680" y="1686471"/>
                      <a:pt x="238972" y="1654481"/>
                    </a:cubicBezTo>
                    <a:cubicBezTo>
                      <a:pt x="234845" y="1636421"/>
                      <a:pt x="230201" y="1617846"/>
                      <a:pt x="222977" y="1600819"/>
                    </a:cubicBezTo>
                    <a:cubicBezTo>
                      <a:pt x="215753" y="1583792"/>
                      <a:pt x="203370" y="1575536"/>
                      <a:pt x="184279" y="1575020"/>
                    </a:cubicBezTo>
                    <a:cubicBezTo>
                      <a:pt x="142485" y="1574504"/>
                      <a:pt x="101207" y="1572956"/>
                      <a:pt x="59413" y="1571408"/>
                    </a:cubicBezTo>
                    <a:cubicBezTo>
                      <a:pt x="21746" y="1570376"/>
                      <a:pt x="10395" y="1560573"/>
                      <a:pt x="3687" y="1524454"/>
                    </a:cubicBezTo>
                    <a:cubicBezTo>
                      <a:pt x="3171" y="1520842"/>
                      <a:pt x="2139" y="1517231"/>
                      <a:pt x="1623" y="1513619"/>
                    </a:cubicBezTo>
                    <a:cubicBezTo>
                      <a:pt x="-4053" y="1467697"/>
                      <a:pt x="3687" y="1455829"/>
                      <a:pt x="48577" y="1442414"/>
                    </a:cubicBezTo>
                    <a:cubicBezTo>
                      <a:pt x="85727" y="1431062"/>
                      <a:pt x="122877" y="1418679"/>
                      <a:pt x="160544" y="1408359"/>
                    </a:cubicBezTo>
                    <a:cubicBezTo>
                      <a:pt x="181183" y="1402684"/>
                      <a:pt x="192018" y="1390816"/>
                      <a:pt x="194083" y="1370693"/>
                    </a:cubicBezTo>
                    <a:cubicBezTo>
                      <a:pt x="196147" y="1346958"/>
                      <a:pt x="197178" y="1322707"/>
                      <a:pt x="192534" y="1298972"/>
                    </a:cubicBezTo>
                    <a:cubicBezTo>
                      <a:pt x="189954" y="1283493"/>
                      <a:pt x="181183" y="1274205"/>
                      <a:pt x="166220" y="1269561"/>
                    </a:cubicBezTo>
                    <a:cubicBezTo>
                      <a:pt x="126490" y="1257694"/>
                      <a:pt x="86759" y="1245311"/>
                      <a:pt x="47029" y="1232927"/>
                    </a:cubicBezTo>
                    <a:cubicBezTo>
                      <a:pt x="3687" y="1219512"/>
                      <a:pt x="-957" y="1212288"/>
                      <a:pt x="1623" y="1166882"/>
                    </a:cubicBezTo>
                    <a:cubicBezTo>
                      <a:pt x="2139" y="1157594"/>
                      <a:pt x="4203" y="1148307"/>
                      <a:pt x="6267" y="1139535"/>
                    </a:cubicBezTo>
                    <a:cubicBezTo>
                      <a:pt x="12459" y="1116832"/>
                      <a:pt x="25358" y="1106513"/>
                      <a:pt x="49093" y="1105481"/>
                    </a:cubicBezTo>
                    <a:cubicBezTo>
                      <a:pt x="87791" y="1103933"/>
                      <a:pt x="125974" y="1102901"/>
                      <a:pt x="164672" y="1101869"/>
                    </a:cubicBezTo>
                    <a:cubicBezTo>
                      <a:pt x="170348" y="1101869"/>
                      <a:pt x="176023" y="1101353"/>
                      <a:pt x="181699" y="1101353"/>
                    </a:cubicBezTo>
                    <a:cubicBezTo>
                      <a:pt x="207498" y="1102385"/>
                      <a:pt x="220913" y="1087937"/>
                      <a:pt x="227621" y="1065234"/>
                    </a:cubicBezTo>
                    <a:cubicBezTo>
                      <a:pt x="232781" y="1048207"/>
                      <a:pt x="237425" y="1031180"/>
                      <a:pt x="241036" y="1014153"/>
                    </a:cubicBezTo>
                    <a:cubicBezTo>
                      <a:pt x="245680" y="990418"/>
                      <a:pt x="240005" y="979066"/>
                      <a:pt x="219366" y="965651"/>
                    </a:cubicBezTo>
                    <a:cubicBezTo>
                      <a:pt x="184279" y="943464"/>
                      <a:pt x="148676" y="921277"/>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171731" y="385"/>
                      <a:pt x="1182083" y="-325"/>
                      <a:pt x="1190637" y="143"/>
                    </a:cubicBezTo>
                    <a:close/>
                  </a:path>
                </a:pathLst>
              </a:custGeom>
              <a:solidFill>
                <a:sysClr val="window" lastClr="FFFFFF"/>
              </a:solidFill>
              <a:ln w="5155" cap="flat">
                <a:noFill/>
                <a:prstDash val="solid"/>
                <a:miter/>
              </a:ln>
            </p:spPr>
            <p:txBody>
              <a:bodyPr wrap="square" rtlCol="0" anchor="ctr">
                <a:noAutofit/>
              </a:bodyPr>
              <a:lstStyle/>
              <a:p>
                <a:pPr defTabSz="761970" eaLnBrk="1" fontAlgn="auto" hangingPunct="1">
                  <a:spcBef>
                    <a:spcPts val="0"/>
                  </a:spcBef>
                  <a:spcAft>
                    <a:spcPts val="0"/>
                  </a:spcAft>
                  <a:defRPr/>
                </a:pPr>
                <a:endParaRPr lang="en-US" sz="1500" kern="0">
                  <a:latin typeface="Arial"/>
                </a:endParaRPr>
              </a:p>
            </p:txBody>
          </p:sp>
        </p:grpSp>
        <p:grpSp>
          <p:nvGrpSpPr>
            <p:cNvPr id="77" name="Group 20">
              <a:extLst>
                <a:ext uri="{FF2B5EF4-FFF2-40B4-BE49-F238E27FC236}">
                  <a16:creationId xmlns:a16="http://schemas.microsoft.com/office/drawing/2014/main" xmlns="" id="{0718ACDF-96E7-4E24-8C8D-0A6464D6ABC7}"/>
                </a:ext>
              </a:extLst>
            </p:cNvPr>
            <p:cNvGrpSpPr/>
            <p:nvPr/>
          </p:nvGrpSpPr>
          <p:grpSpPr>
            <a:xfrm>
              <a:off x="992048" y="4653587"/>
              <a:ext cx="1298170" cy="1298170"/>
              <a:chOff x="1089413" y="2131797"/>
              <a:chExt cx="2968238" cy="2968238"/>
            </a:xfrm>
          </p:grpSpPr>
          <p:sp>
            <p:nvSpPr>
              <p:cNvPr id="81" name="Freeform: Shape 21">
                <a:extLst>
                  <a:ext uri="{FF2B5EF4-FFF2-40B4-BE49-F238E27FC236}">
                    <a16:creationId xmlns:a16="http://schemas.microsoft.com/office/drawing/2014/main" xmlns="" id="{6F1EF25C-9C51-46DB-A3E5-11A656D2C3DA}"/>
                  </a:ext>
                </a:extLst>
              </p:cNvPr>
              <p:cNvSpPr/>
              <p:nvPr/>
            </p:nvSpPr>
            <p:spPr>
              <a:xfrm>
                <a:off x="1089413" y="2131797"/>
                <a:ext cx="2968238" cy="2968238"/>
              </a:xfrm>
              <a:custGeom>
                <a:avLst/>
                <a:gdLst>
                  <a:gd name="connsiteX0" fmla="*/ 1484119 w 2968238"/>
                  <a:gd name="connsiteY0" fmla="*/ 1312669 h 2968238"/>
                  <a:gd name="connsiteX1" fmla="*/ 1312669 w 2968238"/>
                  <a:gd name="connsiteY1" fmla="*/ 1484119 h 2968238"/>
                  <a:gd name="connsiteX2" fmla="*/ 1484119 w 2968238"/>
                  <a:gd name="connsiteY2" fmla="*/ 1655569 h 2968238"/>
                  <a:gd name="connsiteX3" fmla="*/ 1655569 w 2968238"/>
                  <a:gd name="connsiteY3" fmla="*/ 1484119 h 2968238"/>
                  <a:gd name="connsiteX4" fmla="*/ 1484119 w 2968238"/>
                  <a:gd name="connsiteY4" fmla="*/ 1312669 h 2968238"/>
                  <a:gd name="connsiteX5" fmla="*/ 1484119 w 2968238"/>
                  <a:gd name="connsiteY5" fmla="*/ 0 h 2968238"/>
                  <a:gd name="connsiteX6" fmla="*/ 2968238 w 2968238"/>
                  <a:gd name="connsiteY6" fmla="*/ 1484119 h 2968238"/>
                  <a:gd name="connsiteX7" fmla="*/ 1484119 w 2968238"/>
                  <a:gd name="connsiteY7" fmla="*/ 2968238 h 2968238"/>
                  <a:gd name="connsiteX8" fmla="*/ 0 w 2968238"/>
                  <a:gd name="connsiteY8" fmla="*/ 1484119 h 2968238"/>
                  <a:gd name="connsiteX9" fmla="*/ 1484119 w 2968238"/>
                  <a:gd name="connsiteY9" fmla="*/ 0 h 29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68238" h="2968238">
                    <a:moveTo>
                      <a:pt x="1484119" y="1312669"/>
                    </a:moveTo>
                    <a:cubicBezTo>
                      <a:pt x="1389430" y="1312669"/>
                      <a:pt x="1312669" y="1389430"/>
                      <a:pt x="1312669" y="1484119"/>
                    </a:cubicBezTo>
                    <a:cubicBezTo>
                      <a:pt x="1312669" y="1578808"/>
                      <a:pt x="1389430" y="1655569"/>
                      <a:pt x="1484119" y="1655569"/>
                    </a:cubicBezTo>
                    <a:cubicBezTo>
                      <a:pt x="1578808" y="1655569"/>
                      <a:pt x="1655569" y="1578808"/>
                      <a:pt x="1655569" y="1484119"/>
                    </a:cubicBezTo>
                    <a:cubicBezTo>
                      <a:pt x="1655569" y="1389430"/>
                      <a:pt x="1578808" y="1312669"/>
                      <a:pt x="1484119" y="1312669"/>
                    </a:cubicBezTo>
                    <a:close/>
                    <a:moveTo>
                      <a:pt x="1484119" y="0"/>
                    </a:moveTo>
                    <a:cubicBezTo>
                      <a:pt x="2303775" y="0"/>
                      <a:pt x="2968238" y="664463"/>
                      <a:pt x="2968238" y="1484119"/>
                    </a:cubicBezTo>
                    <a:cubicBezTo>
                      <a:pt x="2968238" y="2303775"/>
                      <a:pt x="2303775" y="2968238"/>
                      <a:pt x="1484119" y="2968238"/>
                    </a:cubicBezTo>
                    <a:cubicBezTo>
                      <a:pt x="664463" y="2968238"/>
                      <a:pt x="0" y="2303775"/>
                      <a:pt x="0" y="1484119"/>
                    </a:cubicBezTo>
                    <a:cubicBezTo>
                      <a:pt x="0" y="664463"/>
                      <a:pt x="664463" y="0"/>
                      <a:pt x="1484119" y="0"/>
                    </a:cubicBezTo>
                    <a:close/>
                  </a:path>
                </a:pathLst>
              </a:custGeom>
              <a:solidFill>
                <a:srgbClr val="90C221"/>
              </a:soli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en-US" sz="1500" kern="0" dirty="0">
                  <a:solidFill>
                    <a:prstClr val="white"/>
                  </a:solidFill>
                  <a:latin typeface="Arial"/>
                </a:endParaRPr>
              </a:p>
            </p:txBody>
          </p:sp>
          <p:sp>
            <p:nvSpPr>
              <p:cNvPr id="82" name="Freeform: Shape 22">
                <a:extLst>
                  <a:ext uri="{FF2B5EF4-FFF2-40B4-BE49-F238E27FC236}">
                    <a16:creationId xmlns:a16="http://schemas.microsoft.com/office/drawing/2014/main" xmlns="" id="{0C096006-F9C7-4257-B49D-8B7FA34189FC}"/>
                  </a:ext>
                </a:extLst>
              </p:cNvPr>
              <p:cNvSpPr/>
              <p:nvPr/>
            </p:nvSpPr>
            <p:spPr>
              <a:xfrm>
                <a:off x="1234570" y="2279534"/>
                <a:ext cx="2678023" cy="2676273"/>
              </a:xfrm>
              <a:custGeom>
                <a:avLst/>
                <a:gdLst>
                  <a:gd name="connsiteX0" fmla="*/ 1338961 w 2678023"/>
                  <a:gd name="connsiteY0" fmla="*/ 855269 h 2676273"/>
                  <a:gd name="connsiteX1" fmla="*/ 857849 w 2678023"/>
                  <a:gd name="connsiteY1" fmla="*/ 1336381 h 2676273"/>
                  <a:gd name="connsiteX2" fmla="*/ 1338961 w 2678023"/>
                  <a:gd name="connsiteY2" fmla="*/ 1817493 h 2676273"/>
                  <a:gd name="connsiteX3" fmla="*/ 1820073 w 2678023"/>
                  <a:gd name="connsiteY3" fmla="*/ 1336381 h 2676273"/>
                  <a:gd name="connsiteX4" fmla="*/ 1338961 w 2678023"/>
                  <a:gd name="connsiteY4" fmla="*/ 855269 h 2676273"/>
                  <a:gd name="connsiteX5" fmla="*/ 1338961 w 2678023"/>
                  <a:gd name="connsiteY5" fmla="*/ 545806 h 2676273"/>
                  <a:gd name="connsiteX6" fmla="*/ 2129536 w 2678023"/>
                  <a:gd name="connsiteY6" fmla="*/ 1336381 h 2676273"/>
                  <a:gd name="connsiteX7" fmla="*/ 1338961 w 2678023"/>
                  <a:gd name="connsiteY7" fmla="*/ 2126956 h 2676273"/>
                  <a:gd name="connsiteX8" fmla="*/ 548386 w 2678023"/>
                  <a:gd name="connsiteY8" fmla="*/ 1336381 h 2676273"/>
                  <a:gd name="connsiteX9" fmla="*/ 1338961 w 2678023"/>
                  <a:gd name="connsiteY9" fmla="*/ 545806 h 2676273"/>
                  <a:gd name="connsiteX10" fmla="*/ 1340068 w 2678023"/>
                  <a:gd name="connsiteY10" fmla="*/ 359376 h 2676273"/>
                  <a:gd name="connsiteX11" fmla="*/ 361775 w 2678023"/>
                  <a:gd name="connsiteY11" fmla="*/ 1331995 h 2676273"/>
                  <a:gd name="connsiteX12" fmla="*/ 1338521 w 2678023"/>
                  <a:gd name="connsiteY12" fmla="*/ 2312868 h 2676273"/>
                  <a:gd name="connsiteX13" fmla="*/ 2316814 w 2678023"/>
                  <a:gd name="connsiteY13" fmla="*/ 1335606 h 2676273"/>
                  <a:gd name="connsiteX14" fmla="*/ 1340068 w 2678023"/>
                  <a:gd name="connsiteY14" fmla="*/ 359376 h 2676273"/>
                  <a:gd name="connsiteX15" fmla="*/ 1190637 w 2678023"/>
                  <a:gd name="connsiteY15" fmla="*/ 143 h 2676273"/>
                  <a:gd name="connsiteX16" fmla="*/ 1235841 w 2678023"/>
                  <a:gd name="connsiteY16" fmla="*/ 48758 h 2676273"/>
                  <a:gd name="connsiteX17" fmla="*/ 1269895 w 2678023"/>
                  <a:gd name="connsiteY17" fmla="*/ 162273 h 2676273"/>
                  <a:gd name="connsiteX18" fmla="*/ 1303434 w 2678023"/>
                  <a:gd name="connsiteY18" fmla="*/ 192716 h 2676273"/>
                  <a:gd name="connsiteX19" fmla="*/ 1376702 w 2678023"/>
                  <a:gd name="connsiteY19" fmla="*/ 192716 h 2676273"/>
                  <a:gd name="connsiteX20" fmla="*/ 1409209 w 2678023"/>
                  <a:gd name="connsiteY20" fmla="*/ 163305 h 2676273"/>
                  <a:gd name="connsiteX21" fmla="*/ 1447392 w 2678023"/>
                  <a:gd name="connsiteY21" fmla="*/ 37922 h 2676273"/>
                  <a:gd name="connsiteX22" fmla="*/ 1499505 w 2678023"/>
                  <a:gd name="connsiteY22" fmla="*/ 256 h 2676273"/>
                  <a:gd name="connsiteX23" fmla="*/ 1513436 w 2678023"/>
                  <a:gd name="connsiteY23" fmla="*/ 772 h 2676273"/>
                  <a:gd name="connsiteX24" fmla="*/ 1573290 w 2678023"/>
                  <a:gd name="connsiteY24" fmla="*/ 65269 h 2676273"/>
                  <a:gd name="connsiteX25" fmla="*/ 1576902 w 2678023"/>
                  <a:gd name="connsiteY25" fmla="*/ 185492 h 2676273"/>
                  <a:gd name="connsiteX26" fmla="*/ 1598057 w 2678023"/>
                  <a:gd name="connsiteY26" fmla="*/ 220578 h 2676273"/>
                  <a:gd name="connsiteX27" fmla="*/ 1674422 w 2678023"/>
                  <a:gd name="connsiteY27" fmla="*/ 240702 h 2676273"/>
                  <a:gd name="connsiteX28" fmla="*/ 1710540 w 2678023"/>
                  <a:gd name="connsiteY28" fmla="*/ 221610 h 2676273"/>
                  <a:gd name="connsiteX29" fmla="*/ 1779165 w 2678023"/>
                  <a:gd name="connsiteY29" fmla="*/ 111707 h 2676273"/>
                  <a:gd name="connsiteX30" fmla="*/ 1845726 w 2678023"/>
                  <a:gd name="connsiteY30" fmla="*/ 88488 h 2676273"/>
                  <a:gd name="connsiteX31" fmla="*/ 1857594 w 2678023"/>
                  <a:gd name="connsiteY31" fmla="*/ 92616 h 2676273"/>
                  <a:gd name="connsiteX32" fmla="*/ 1895260 w 2678023"/>
                  <a:gd name="connsiteY32" fmla="*/ 166401 h 2676273"/>
                  <a:gd name="connsiteX33" fmla="*/ 1868429 w 2678023"/>
                  <a:gd name="connsiteY33" fmla="*/ 281980 h 2676273"/>
                  <a:gd name="connsiteX34" fmla="*/ 1887004 w 2678023"/>
                  <a:gd name="connsiteY34" fmla="*/ 332030 h 2676273"/>
                  <a:gd name="connsiteX35" fmla="*/ 1946857 w 2678023"/>
                  <a:gd name="connsiteY35" fmla="*/ 365052 h 2676273"/>
                  <a:gd name="connsiteX36" fmla="*/ 1986588 w 2678023"/>
                  <a:gd name="connsiteY36" fmla="*/ 355765 h 2676273"/>
                  <a:gd name="connsiteX37" fmla="*/ 2081528 w 2678023"/>
                  <a:gd name="connsiteY37" fmla="*/ 267532 h 2676273"/>
                  <a:gd name="connsiteX38" fmla="*/ 2151701 w 2678023"/>
                  <a:gd name="connsiteY38" fmla="*/ 261857 h 2676273"/>
                  <a:gd name="connsiteX39" fmla="*/ 2155312 w 2678023"/>
                  <a:gd name="connsiteY39" fmla="*/ 264437 h 2676273"/>
                  <a:gd name="connsiteX40" fmla="*/ 2177500 w 2678023"/>
                  <a:gd name="connsiteY40" fmla="*/ 353701 h 2676273"/>
                  <a:gd name="connsiteX41" fmla="*/ 2122290 w 2678023"/>
                  <a:gd name="connsiteY41" fmla="*/ 456896 h 2676273"/>
                  <a:gd name="connsiteX42" fmla="*/ 2126934 w 2678023"/>
                  <a:gd name="connsiteY42" fmla="*/ 505914 h 2676273"/>
                  <a:gd name="connsiteX43" fmla="*/ 2173372 w 2678023"/>
                  <a:gd name="connsiteY43" fmla="*/ 551836 h 2676273"/>
                  <a:gd name="connsiteX44" fmla="*/ 2219810 w 2678023"/>
                  <a:gd name="connsiteY44" fmla="*/ 555964 h 2676273"/>
                  <a:gd name="connsiteX45" fmla="*/ 2336937 w 2678023"/>
                  <a:gd name="connsiteY45" fmla="*/ 494046 h 2676273"/>
                  <a:gd name="connsiteX46" fmla="*/ 2400917 w 2678023"/>
                  <a:gd name="connsiteY46" fmla="*/ 507462 h 2676273"/>
                  <a:gd name="connsiteX47" fmla="*/ 2420525 w 2678023"/>
                  <a:gd name="connsiteY47" fmla="*/ 533777 h 2676273"/>
                  <a:gd name="connsiteX48" fmla="*/ 2415365 w 2678023"/>
                  <a:gd name="connsiteY48" fmla="*/ 591566 h 2676273"/>
                  <a:gd name="connsiteX49" fmla="*/ 2321973 w 2678023"/>
                  <a:gd name="connsiteY49" fmla="*/ 692182 h 2676273"/>
                  <a:gd name="connsiteX50" fmla="*/ 2313718 w 2678023"/>
                  <a:gd name="connsiteY50" fmla="*/ 733460 h 2676273"/>
                  <a:gd name="connsiteX51" fmla="*/ 2349320 w 2678023"/>
                  <a:gd name="connsiteY51" fmla="*/ 795377 h 2676273"/>
                  <a:gd name="connsiteX52" fmla="*/ 2394726 w 2678023"/>
                  <a:gd name="connsiteY52" fmla="*/ 810341 h 2676273"/>
                  <a:gd name="connsiteX53" fmla="*/ 2526816 w 2678023"/>
                  <a:gd name="connsiteY53" fmla="*/ 780414 h 2676273"/>
                  <a:gd name="connsiteX54" fmla="*/ 2575834 w 2678023"/>
                  <a:gd name="connsiteY54" fmla="*/ 803117 h 2676273"/>
                  <a:gd name="connsiteX55" fmla="*/ 2591313 w 2678023"/>
                  <a:gd name="connsiteY55" fmla="*/ 838719 h 2676273"/>
                  <a:gd name="connsiteX56" fmla="*/ 2570158 w 2678023"/>
                  <a:gd name="connsiteY56" fmla="*/ 896509 h 2676273"/>
                  <a:gd name="connsiteX57" fmla="*/ 2461287 w 2678023"/>
                  <a:gd name="connsiteY57" fmla="*/ 964103 h 2676273"/>
                  <a:gd name="connsiteX58" fmla="*/ 2438068 w 2678023"/>
                  <a:gd name="connsiteY58" fmla="*/ 1014669 h 2676273"/>
                  <a:gd name="connsiteX59" fmla="*/ 2454063 w 2678023"/>
                  <a:gd name="connsiteY59" fmla="*/ 1073490 h 2676273"/>
                  <a:gd name="connsiteX60" fmla="*/ 2492762 w 2678023"/>
                  <a:gd name="connsiteY60" fmla="*/ 1100837 h 2676273"/>
                  <a:gd name="connsiteX61" fmla="*/ 2628464 w 2678023"/>
                  <a:gd name="connsiteY61" fmla="*/ 1105997 h 2676273"/>
                  <a:gd name="connsiteX62" fmla="*/ 2672322 w 2678023"/>
                  <a:gd name="connsiteY62" fmla="*/ 1140567 h 2676273"/>
                  <a:gd name="connsiteX63" fmla="*/ 2677998 w 2678023"/>
                  <a:gd name="connsiteY63" fmla="*/ 1182361 h 2676273"/>
                  <a:gd name="connsiteX64" fmla="*/ 2644459 w 2678023"/>
                  <a:gd name="connsiteY64" fmla="*/ 1229831 h 2676273"/>
                  <a:gd name="connsiteX65" fmla="*/ 2522172 w 2678023"/>
                  <a:gd name="connsiteY65" fmla="*/ 1267498 h 2676273"/>
                  <a:gd name="connsiteX66" fmla="*/ 2483990 w 2678023"/>
                  <a:gd name="connsiteY66" fmla="*/ 1315999 h 2676273"/>
                  <a:gd name="connsiteX67" fmla="*/ 2486570 w 2678023"/>
                  <a:gd name="connsiteY67" fmla="*/ 1379981 h 2676273"/>
                  <a:gd name="connsiteX68" fmla="*/ 2512885 w 2678023"/>
                  <a:gd name="connsiteY68" fmla="*/ 1407843 h 2676273"/>
                  <a:gd name="connsiteX69" fmla="*/ 2641363 w 2678023"/>
                  <a:gd name="connsiteY69" fmla="*/ 1447058 h 2676273"/>
                  <a:gd name="connsiteX70" fmla="*/ 2677998 w 2678023"/>
                  <a:gd name="connsiteY70" fmla="*/ 1498139 h 2676273"/>
                  <a:gd name="connsiteX71" fmla="*/ 2677998 w 2678023"/>
                  <a:gd name="connsiteY71" fmla="*/ 1507427 h 2676273"/>
                  <a:gd name="connsiteX72" fmla="*/ 2611952 w 2678023"/>
                  <a:gd name="connsiteY72" fmla="*/ 1572956 h 2676273"/>
                  <a:gd name="connsiteX73" fmla="*/ 2490182 w 2678023"/>
                  <a:gd name="connsiteY73" fmla="*/ 1576568 h 2676273"/>
                  <a:gd name="connsiteX74" fmla="*/ 2457675 w 2678023"/>
                  <a:gd name="connsiteY74" fmla="*/ 1596691 h 2676273"/>
                  <a:gd name="connsiteX75" fmla="*/ 2437036 w 2678023"/>
                  <a:gd name="connsiteY75" fmla="*/ 1673056 h 2676273"/>
                  <a:gd name="connsiteX76" fmla="*/ 2457159 w 2678023"/>
                  <a:gd name="connsiteY76" fmla="*/ 1710206 h 2676273"/>
                  <a:gd name="connsiteX77" fmla="*/ 2564483 w 2678023"/>
                  <a:gd name="connsiteY77" fmla="*/ 1777283 h 2676273"/>
                  <a:gd name="connsiteX78" fmla="*/ 2588733 w 2678023"/>
                  <a:gd name="connsiteY78" fmla="*/ 1845908 h 2676273"/>
                  <a:gd name="connsiteX79" fmla="*/ 2571706 w 2678023"/>
                  <a:gd name="connsiteY79" fmla="*/ 1880995 h 2676273"/>
                  <a:gd name="connsiteX80" fmla="*/ 2538684 w 2678023"/>
                  <a:gd name="connsiteY80" fmla="*/ 1897506 h 2676273"/>
                  <a:gd name="connsiteX81" fmla="*/ 2456643 w 2678023"/>
                  <a:gd name="connsiteY81" fmla="*/ 1879447 h 2676273"/>
                  <a:gd name="connsiteX82" fmla="*/ 2389566 w 2678023"/>
                  <a:gd name="connsiteY82" fmla="*/ 1863967 h 2676273"/>
                  <a:gd name="connsiteX83" fmla="*/ 2354479 w 2678023"/>
                  <a:gd name="connsiteY83" fmla="*/ 1874803 h 2676273"/>
                  <a:gd name="connsiteX84" fmla="*/ 2312170 w 2678023"/>
                  <a:gd name="connsiteY84" fmla="*/ 1950652 h 2676273"/>
                  <a:gd name="connsiteX85" fmla="*/ 2322489 w 2678023"/>
                  <a:gd name="connsiteY85" fmla="*/ 1983158 h 2676273"/>
                  <a:gd name="connsiteX86" fmla="*/ 2412785 w 2678023"/>
                  <a:gd name="connsiteY86" fmla="*/ 2080162 h 2676273"/>
                  <a:gd name="connsiteX87" fmla="*/ 2418461 w 2678023"/>
                  <a:gd name="connsiteY87" fmla="*/ 2146723 h 2676273"/>
                  <a:gd name="connsiteX88" fmla="*/ 2414849 w 2678023"/>
                  <a:gd name="connsiteY88" fmla="*/ 2151883 h 2676273"/>
                  <a:gd name="connsiteX89" fmla="*/ 2324037 w 2678023"/>
                  <a:gd name="connsiteY89" fmla="*/ 2174586 h 2676273"/>
                  <a:gd name="connsiteX90" fmla="*/ 2219294 w 2678023"/>
                  <a:gd name="connsiteY90" fmla="*/ 2118860 h 2676273"/>
                  <a:gd name="connsiteX91" fmla="*/ 2178531 w 2678023"/>
                  <a:gd name="connsiteY91" fmla="*/ 2120408 h 2676273"/>
                  <a:gd name="connsiteX92" fmla="*/ 2125386 w 2678023"/>
                  <a:gd name="connsiteY92" fmla="*/ 2172522 h 2676273"/>
                  <a:gd name="connsiteX93" fmla="*/ 2122806 w 2678023"/>
                  <a:gd name="connsiteY93" fmla="*/ 2217412 h 2676273"/>
                  <a:gd name="connsiteX94" fmla="*/ 2184723 w 2678023"/>
                  <a:gd name="connsiteY94" fmla="*/ 2334539 h 2676273"/>
                  <a:gd name="connsiteX95" fmla="*/ 2174404 w 2678023"/>
                  <a:gd name="connsiteY95" fmla="*/ 2395424 h 2676273"/>
                  <a:gd name="connsiteX96" fmla="*/ 2164084 w 2678023"/>
                  <a:gd name="connsiteY96" fmla="*/ 2404712 h 2676273"/>
                  <a:gd name="connsiteX97" fmla="*/ 2075336 w 2678023"/>
                  <a:gd name="connsiteY97" fmla="*/ 2401616 h 2676273"/>
                  <a:gd name="connsiteX98" fmla="*/ 1988652 w 2678023"/>
                  <a:gd name="connsiteY98" fmla="*/ 2320607 h 2676273"/>
                  <a:gd name="connsiteX99" fmla="*/ 1944277 w 2678023"/>
                  <a:gd name="connsiteY99" fmla="*/ 2311836 h 2676273"/>
                  <a:gd name="connsiteX100" fmla="*/ 1883392 w 2678023"/>
                  <a:gd name="connsiteY100" fmla="*/ 2346406 h 2676273"/>
                  <a:gd name="connsiteX101" fmla="*/ 1868429 w 2678023"/>
                  <a:gd name="connsiteY101" fmla="*/ 2391812 h 2676273"/>
                  <a:gd name="connsiteX102" fmla="*/ 1899388 w 2678023"/>
                  <a:gd name="connsiteY102" fmla="*/ 2526998 h 2676273"/>
                  <a:gd name="connsiteX103" fmla="*/ 1879264 w 2678023"/>
                  <a:gd name="connsiteY103" fmla="*/ 2571888 h 2676273"/>
                  <a:gd name="connsiteX104" fmla="*/ 1841082 w 2678023"/>
                  <a:gd name="connsiteY104" fmla="*/ 2588916 h 2676273"/>
                  <a:gd name="connsiteX105" fmla="*/ 1782777 w 2678023"/>
                  <a:gd name="connsiteY105" fmla="*/ 2568277 h 2676273"/>
                  <a:gd name="connsiteX106" fmla="*/ 1715184 w 2678023"/>
                  <a:gd name="connsiteY106" fmla="*/ 2459405 h 2676273"/>
                  <a:gd name="connsiteX107" fmla="*/ 1664618 w 2678023"/>
                  <a:gd name="connsiteY107" fmla="*/ 2435670 h 2676273"/>
                  <a:gd name="connsiteX108" fmla="*/ 1610440 w 2678023"/>
                  <a:gd name="connsiteY108" fmla="*/ 2450118 h 2676273"/>
                  <a:gd name="connsiteX109" fmla="*/ 1577418 w 2678023"/>
                  <a:gd name="connsiteY109" fmla="*/ 2495008 h 2676273"/>
                  <a:gd name="connsiteX110" fmla="*/ 1573806 w 2678023"/>
                  <a:gd name="connsiteY110" fmla="*/ 2616778 h 2676273"/>
                  <a:gd name="connsiteX111" fmla="*/ 1526852 w 2678023"/>
                  <a:gd name="connsiteY111" fmla="*/ 2672504 h 2676273"/>
                  <a:gd name="connsiteX112" fmla="*/ 1497441 w 2678023"/>
                  <a:gd name="connsiteY112" fmla="*/ 2676116 h 2676273"/>
                  <a:gd name="connsiteX113" fmla="*/ 1449972 w 2678023"/>
                  <a:gd name="connsiteY113" fmla="*/ 2644125 h 2676273"/>
                  <a:gd name="connsiteX114" fmla="*/ 1410241 w 2678023"/>
                  <a:gd name="connsiteY114" fmla="*/ 2514615 h 2676273"/>
                  <a:gd name="connsiteX115" fmla="*/ 1373091 w 2678023"/>
                  <a:gd name="connsiteY115" fmla="*/ 2482624 h 2676273"/>
                  <a:gd name="connsiteX116" fmla="*/ 1304982 w 2678023"/>
                  <a:gd name="connsiteY116" fmla="*/ 2483140 h 2676273"/>
                  <a:gd name="connsiteX117" fmla="*/ 1271959 w 2678023"/>
                  <a:gd name="connsiteY117" fmla="*/ 2511519 h 2676273"/>
                  <a:gd name="connsiteX118" fmla="*/ 1234293 w 2678023"/>
                  <a:gd name="connsiteY118" fmla="*/ 2633806 h 2676273"/>
                  <a:gd name="connsiteX119" fmla="*/ 1170828 w 2678023"/>
                  <a:gd name="connsiteY119" fmla="*/ 2674568 h 2676273"/>
                  <a:gd name="connsiteX120" fmla="*/ 1106847 w 2678023"/>
                  <a:gd name="connsiteY120" fmla="*/ 2602331 h 2676273"/>
                  <a:gd name="connsiteX121" fmla="*/ 1103751 w 2678023"/>
                  <a:gd name="connsiteY121" fmla="*/ 2491396 h 2676273"/>
                  <a:gd name="connsiteX122" fmla="*/ 1080532 w 2678023"/>
                  <a:gd name="connsiteY122" fmla="*/ 2454245 h 2676273"/>
                  <a:gd name="connsiteX123" fmla="*/ 1005199 w 2678023"/>
                  <a:gd name="connsiteY123" fmla="*/ 2435154 h 2676273"/>
                  <a:gd name="connsiteX124" fmla="*/ 969080 w 2678023"/>
                  <a:gd name="connsiteY124" fmla="*/ 2454245 h 2676273"/>
                  <a:gd name="connsiteX125" fmla="*/ 900456 w 2678023"/>
                  <a:gd name="connsiteY125" fmla="*/ 2564149 h 2676273"/>
                  <a:gd name="connsiteX126" fmla="*/ 836474 w 2678023"/>
                  <a:gd name="connsiteY126" fmla="*/ 2587368 h 2676273"/>
                  <a:gd name="connsiteX127" fmla="*/ 831830 w 2678023"/>
                  <a:gd name="connsiteY127" fmla="*/ 2585820 h 2676273"/>
                  <a:gd name="connsiteX128" fmla="*/ 785392 w 2678023"/>
                  <a:gd name="connsiteY128" fmla="*/ 2504811 h 2676273"/>
                  <a:gd name="connsiteX129" fmla="*/ 811707 w 2678023"/>
                  <a:gd name="connsiteY129" fmla="*/ 2390780 h 2676273"/>
                  <a:gd name="connsiteX130" fmla="*/ 794680 w 2678023"/>
                  <a:gd name="connsiteY130" fmla="*/ 2344342 h 2676273"/>
                  <a:gd name="connsiteX131" fmla="*/ 739470 w 2678023"/>
                  <a:gd name="connsiteY131" fmla="*/ 2312352 h 2676273"/>
                  <a:gd name="connsiteX132" fmla="*/ 689421 w 2678023"/>
                  <a:gd name="connsiteY132" fmla="*/ 2321639 h 2676273"/>
                  <a:gd name="connsiteX133" fmla="*/ 596029 w 2678023"/>
                  <a:gd name="connsiteY133" fmla="*/ 2408839 h 2676273"/>
                  <a:gd name="connsiteX134" fmla="*/ 530500 w 2678023"/>
                  <a:gd name="connsiteY134" fmla="*/ 2415031 h 2676273"/>
                  <a:gd name="connsiteX135" fmla="*/ 521212 w 2678023"/>
                  <a:gd name="connsiteY135" fmla="*/ 2408839 h 2676273"/>
                  <a:gd name="connsiteX136" fmla="*/ 500573 w 2678023"/>
                  <a:gd name="connsiteY136" fmla="*/ 2322671 h 2676273"/>
                  <a:gd name="connsiteX137" fmla="*/ 556298 w 2678023"/>
                  <a:gd name="connsiteY137" fmla="*/ 2217928 h 2676273"/>
                  <a:gd name="connsiteX138" fmla="*/ 552171 w 2678023"/>
                  <a:gd name="connsiteY138" fmla="*/ 2168910 h 2676273"/>
                  <a:gd name="connsiteX139" fmla="*/ 505733 w 2678023"/>
                  <a:gd name="connsiteY139" fmla="*/ 2122988 h 2676273"/>
                  <a:gd name="connsiteX140" fmla="*/ 457747 w 2678023"/>
                  <a:gd name="connsiteY140" fmla="*/ 2119376 h 2676273"/>
                  <a:gd name="connsiteX141" fmla="*/ 341652 w 2678023"/>
                  <a:gd name="connsiteY141" fmla="*/ 2180778 h 2676273"/>
                  <a:gd name="connsiteX142" fmla="*/ 278187 w 2678023"/>
                  <a:gd name="connsiteY142" fmla="*/ 2168910 h 2676273"/>
                  <a:gd name="connsiteX143" fmla="*/ 274059 w 2678023"/>
                  <a:gd name="connsiteY143" fmla="*/ 2164266 h 2676273"/>
                  <a:gd name="connsiteX144" fmla="*/ 276639 w 2678023"/>
                  <a:gd name="connsiteY144" fmla="*/ 2069326 h 2676273"/>
                  <a:gd name="connsiteX145" fmla="*/ 354551 w 2678023"/>
                  <a:gd name="connsiteY145" fmla="*/ 1986254 h 2676273"/>
                  <a:gd name="connsiteX146" fmla="*/ 363839 w 2678023"/>
                  <a:gd name="connsiteY146" fmla="*/ 1940848 h 2676273"/>
                  <a:gd name="connsiteX147" fmla="*/ 328237 w 2678023"/>
                  <a:gd name="connsiteY147" fmla="*/ 1878931 h 2676273"/>
                  <a:gd name="connsiteX148" fmla="*/ 283347 w 2678023"/>
                  <a:gd name="connsiteY148" fmla="*/ 1866031 h 2676273"/>
                  <a:gd name="connsiteX149" fmla="*/ 170864 w 2678023"/>
                  <a:gd name="connsiteY149" fmla="*/ 1891830 h 2676273"/>
                  <a:gd name="connsiteX150" fmla="*/ 155900 w 2678023"/>
                  <a:gd name="connsiteY150" fmla="*/ 1895442 h 2676273"/>
                  <a:gd name="connsiteX151" fmla="*/ 100175 w 2678023"/>
                  <a:gd name="connsiteY151" fmla="*/ 1868095 h 2676273"/>
                  <a:gd name="connsiteX152" fmla="*/ 87275 w 2678023"/>
                  <a:gd name="connsiteY152" fmla="*/ 1838169 h 2676273"/>
                  <a:gd name="connsiteX153" fmla="*/ 107915 w 2678023"/>
                  <a:gd name="connsiteY153" fmla="*/ 1779863 h 2676273"/>
                  <a:gd name="connsiteX154" fmla="*/ 213690 w 2678023"/>
                  <a:gd name="connsiteY154" fmla="*/ 1713818 h 2676273"/>
                  <a:gd name="connsiteX155" fmla="*/ 238972 w 2678023"/>
                  <a:gd name="connsiteY155" fmla="*/ 1654481 h 2676273"/>
                  <a:gd name="connsiteX156" fmla="*/ 222977 w 2678023"/>
                  <a:gd name="connsiteY156" fmla="*/ 1600819 h 2676273"/>
                  <a:gd name="connsiteX157" fmla="*/ 184279 w 2678023"/>
                  <a:gd name="connsiteY157" fmla="*/ 1575020 h 2676273"/>
                  <a:gd name="connsiteX158" fmla="*/ 59413 w 2678023"/>
                  <a:gd name="connsiteY158" fmla="*/ 1571408 h 2676273"/>
                  <a:gd name="connsiteX159" fmla="*/ 3687 w 2678023"/>
                  <a:gd name="connsiteY159" fmla="*/ 1524454 h 2676273"/>
                  <a:gd name="connsiteX160" fmla="*/ 1623 w 2678023"/>
                  <a:gd name="connsiteY160" fmla="*/ 1513619 h 2676273"/>
                  <a:gd name="connsiteX161" fmla="*/ 48577 w 2678023"/>
                  <a:gd name="connsiteY161" fmla="*/ 1442414 h 2676273"/>
                  <a:gd name="connsiteX162" fmla="*/ 160544 w 2678023"/>
                  <a:gd name="connsiteY162" fmla="*/ 1408359 h 2676273"/>
                  <a:gd name="connsiteX163" fmla="*/ 194083 w 2678023"/>
                  <a:gd name="connsiteY163" fmla="*/ 1370693 h 2676273"/>
                  <a:gd name="connsiteX164" fmla="*/ 192534 w 2678023"/>
                  <a:gd name="connsiteY164" fmla="*/ 1298972 h 2676273"/>
                  <a:gd name="connsiteX165" fmla="*/ 166220 w 2678023"/>
                  <a:gd name="connsiteY165" fmla="*/ 1269561 h 2676273"/>
                  <a:gd name="connsiteX166" fmla="*/ 47029 w 2678023"/>
                  <a:gd name="connsiteY166" fmla="*/ 1232927 h 2676273"/>
                  <a:gd name="connsiteX167" fmla="*/ 1623 w 2678023"/>
                  <a:gd name="connsiteY167" fmla="*/ 1166882 h 2676273"/>
                  <a:gd name="connsiteX168" fmla="*/ 6267 w 2678023"/>
                  <a:gd name="connsiteY168" fmla="*/ 1139535 h 2676273"/>
                  <a:gd name="connsiteX169" fmla="*/ 49093 w 2678023"/>
                  <a:gd name="connsiteY169" fmla="*/ 1105481 h 2676273"/>
                  <a:gd name="connsiteX170" fmla="*/ 164672 w 2678023"/>
                  <a:gd name="connsiteY170" fmla="*/ 1101869 h 2676273"/>
                  <a:gd name="connsiteX171" fmla="*/ 181699 w 2678023"/>
                  <a:gd name="connsiteY171" fmla="*/ 1101353 h 2676273"/>
                  <a:gd name="connsiteX172" fmla="*/ 227621 w 2678023"/>
                  <a:gd name="connsiteY172" fmla="*/ 1065234 h 2676273"/>
                  <a:gd name="connsiteX173" fmla="*/ 241036 w 2678023"/>
                  <a:gd name="connsiteY173" fmla="*/ 1014153 h 2676273"/>
                  <a:gd name="connsiteX174" fmla="*/ 219366 w 2678023"/>
                  <a:gd name="connsiteY174" fmla="*/ 965651 h 2676273"/>
                  <a:gd name="connsiteX175" fmla="*/ 113590 w 2678023"/>
                  <a:gd name="connsiteY175" fmla="*/ 899605 h 2676273"/>
                  <a:gd name="connsiteX176" fmla="*/ 89855 w 2678023"/>
                  <a:gd name="connsiteY176" fmla="*/ 832012 h 2676273"/>
                  <a:gd name="connsiteX177" fmla="*/ 104818 w 2678023"/>
                  <a:gd name="connsiteY177" fmla="*/ 799505 h 2676273"/>
                  <a:gd name="connsiteX178" fmla="*/ 151256 w 2678023"/>
                  <a:gd name="connsiteY178" fmla="*/ 779898 h 2676273"/>
                  <a:gd name="connsiteX179" fmla="*/ 283347 w 2678023"/>
                  <a:gd name="connsiteY179" fmla="*/ 810341 h 2676273"/>
                  <a:gd name="connsiteX180" fmla="*/ 331332 w 2678023"/>
                  <a:gd name="connsiteY180" fmla="*/ 794345 h 2676273"/>
                  <a:gd name="connsiteX181" fmla="*/ 363839 w 2678023"/>
                  <a:gd name="connsiteY181" fmla="*/ 737588 h 2676273"/>
                  <a:gd name="connsiteX182" fmla="*/ 354551 w 2678023"/>
                  <a:gd name="connsiteY182" fmla="*/ 689086 h 2676273"/>
                  <a:gd name="connsiteX183" fmla="*/ 266835 w 2678023"/>
                  <a:gd name="connsiteY183" fmla="*/ 595694 h 2676273"/>
                  <a:gd name="connsiteX184" fmla="*/ 261675 w 2678023"/>
                  <a:gd name="connsiteY184" fmla="*/ 529133 h 2676273"/>
                  <a:gd name="connsiteX185" fmla="*/ 270447 w 2678023"/>
                  <a:gd name="connsiteY185" fmla="*/ 516233 h 2676273"/>
                  <a:gd name="connsiteX186" fmla="*/ 349907 w 2678023"/>
                  <a:gd name="connsiteY186" fmla="*/ 498690 h 2676273"/>
                  <a:gd name="connsiteX187" fmla="*/ 457231 w 2678023"/>
                  <a:gd name="connsiteY187" fmla="*/ 555964 h 2676273"/>
                  <a:gd name="connsiteX188" fmla="*/ 507797 w 2678023"/>
                  <a:gd name="connsiteY188" fmla="*/ 551320 h 2676273"/>
                  <a:gd name="connsiteX189" fmla="*/ 551139 w 2678023"/>
                  <a:gd name="connsiteY189" fmla="*/ 508494 h 2676273"/>
                  <a:gd name="connsiteX190" fmla="*/ 556815 w 2678023"/>
                  <a:gd name="connsiteY190" fmla="*/ 456896 h 2676273"/>
                  <a:gd name="connsiteX191" fmla="*/ 494381 w 2678023"/>
                  <a:gd name="connsiteY191" fmla="*/ 339769 h 2676273"/>
                  <a:gd name="connsiteX192" fmla="*/ 505217 w 2678023"/>
                  <a:gd name="connsiteY192" fmla="*/ 280432 h 2676273"/>
                  <a:gd name="connsiteX193" fmla="*/ 537723 w 2678023"/>
                  <a:gd name="connsiteY193" fmla="*/ 256181 h 2676273"/>
                  <a:gd name="connsiteX194" fmla="*/ 590353 w 2678023"/>
                  <a:gd name="connsiteY194" fmla="*/ 261857 h 2676273"/>
                  <a:gd name="connsiteX195" fmla="*/ 679617 w 2678023"/>
                  <a:gd name="connsiteY195" fmla="*/ 344929 h 2676273"/>
                  <a:gd name="connsiteX196" fmla="*/ 754950 w 2678023"/>
                  <a:gd name="connsiteY196" fmla="*/ 355765 h 2676273"/>
                  <a:gd name="connsiteX197" fmla="*/ 797260 w 2678023"/>
                  <a:gd name="connsiteY197" fmla="*/ 329450 h 2676273"/>
                  <a:gd name="connsiteX198" fmla="*/ 811707 w 2678023"/>
                  <a:gd name="connsiteY198" fmla="*/ 285076 h 2676273"/>
                  <a:gd name="connsiteX199" fmla="*/ 781781 w 2678023"/>
                  <a:gd name="connsiteY199" fmla="*/ 156081 h 2676273"/>
                  <a:gd name="connsiteX200" fmla="*/ 807064 w 2678023"/>
                  <a:gd name="connsiteY200" fmla="*/ 100872 h 2676273"/>
                  <a:gd name="connsiteX201" fmla="*/ 841634 w 2678023"/>
                  <a:gd name="connsiteY201" fmla="*/ 86424 h 2676273"/>
                  <a:gd name="connsiteX202" fmla="*/ 896328 w 2678023"/>
                  <a:gd name="connsiteY202" fmla="*/ 106031 h 2676273"/>
                  <a:gd name="connsiteX203" fmla="*/ 965469 w 2678023"/>
                  <a:gd name="connsiteY203" fmla="*/ 217483 h 2676273"/>
                  <a:gd name="connsiteX204" fmla="*/ 1013455 w 2678023"/>
                  <a:gd name="connsiteY204" fmla="*/ 240702 h 2676273"/>
                  <a:gd name="connsiteX205" fmla="*/ 1077952 w 2678023"/>
                  <a:gd name="connsiteY205" fmla="*/ 222642 h 2676273"/>
                  <a:gd name="connsiteX206" fmla="*/ 1101687 w 2678023"/>
                  <a:gd name="connsiteY206" fmla="*/ 188072 h 2676273"/>
                  <a:gd name="connsiteX207" fmla="*/ 1106847 w 2678023"/>
                  <a:gd name="connsiteY207" fmla="*/ 53918 h 2676273"/>
                  <a:gd name="connsiteX208" fmla="*/ 1145029 w 2678023"/>
                  <a:gd name="connsiteY208" fmla="*/ 4900 h 2676273"/>
                  <a:gd name="connsiteX209" fmla="*/ 1158960 w 2678023"/>
                  <a:gd name="connsiteY209" fmla="*/ 1804 h 2676273"/>
                  <a:gd name="connsiteX210" fmla="*/ 1190637 w 2678023"/>
                  <a:gd name="connsiteY210" fmla="*/ 143 h 2676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Lst>
                <a:rect l="l" t="t" r="r" b="b"/>
                <a:pathLst>
                  <a:path w="2678023" h="2676273">
                    <a:moveTo>
                      <a:pt x="1338961" y="855269"/>
                    </a:moveTo>
                    <a:cubicBezTo>
                      <a:pt x="1073250" y="855269"/>
                      <a:pt x="857849" y="1070670"/>
                      <a:pt x="857849" y="1336381"/>
                    </a:cubicBezTo>
                    <a:cubicBezTo>
                      <a:pt x="857849" y="1602092"/>
                      <a:pt x="1073250" y="1817493"/>
                      <a:pt x="1338961" y="1817493"/>
                    </a:cubicBezTo>
                    <a:cubicBezTo>
                      <a:pt x="1604672" y="1817493"/>
                      <a:pt x="1820073" y="1602092"/>
                      <a:pt x="1820073" y="1336381"/>
                    </a:cubicBezTo>
                    <a:cubicBezTo>
                      <a:pt x="1820073" y="1070670"/>
                      <a:pt x="1604672" y="855269"/>
                      <a:pt x="1338961" y="855269"/>
                    </a:cubicBezTo>
                    <a:close/>
                    <a:moveTo>
                      <a:pt x="1338961" y="545806"/>
                    </a:moveTo>
                    <a:cubicBezTo>
                      <a:pt x="1775584" y="545806"/>
                      <a:pt x="2129536" y="899758"/>
                      <a:pt x="2129536" y="1336381"/>
                    </a:cubicBezTo>
                    <a:cubicBezTo>
                      <a:pt x="2129536" y="1773004"/>
                      <a:pt x="1775584" y="2126956"/>
                      <a:pt x="1338961" y="2126956"/>
                    </a:cubicBezTo>
                    <a:cubicBezTo>
                      <a:pt x="902338" y="2126956"/>
                      <a:pt x="548386" y="1773004"/>
                      <a:pt x="548386" y="1336381"/>
                    </a:cubicBezTo>
                    <a:cubicBezTo>
                      <a:pt x="548386" y="899758"/>
                      <a:pt x="902338" y="545806"/>
                      <a:pt x="1338961" y="545806"/>
                    </a:cubicBezTo>
                    <a:close/>
                    <a:moveTo>
                      <a:pt x="1340068" y="359376"/>
                    </a:moveTo>
                    <a:cubicBezTo>
                      <a:pt x="796228" y="358860"/>
                      <a:pt x="363839" y="794861"/>
                      <a:pt x="361775" y="1331995"/>
                    </a:cubicBezTo>
                    <a:cubicBezTo>
                      <a:pt x="359711" y="1882027"/>
                      <a:pt x="806032" y="2314416"/>
                      <a:pt x="1338521" y="2312868"/>
                    </a:cubicBezTo>
                    <a:cubicBezTo>
                      <a:pt x="1869461" y="2314932"/>
                      <a:pt x="2317329" y="1887702"/>
                      <a:pt x="2316814" y="1335606"/>
                    </a:cubicBezTo>
                    <a:cubicBezTo>
                      <a:pt x="2316298" y="792797"/>
                      <a:pt x="1880813" y="359892"/>
                      <a:pt x="1340068" y="359376"/>
                    </a:cubicBezTo>
                    <a:close/>
                    <a:moveTo>
                      <a:pt x="1190637" y="143"/>
                    </a:moveTo>
                    <a:cubicBezTo>
                      <a:pt x="1216299" y="1546"/>
                      <a:pt x="1225780" y="13543"/>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3"/>
                      <a:pt x="2498437" y="942948"/>
                      <a:pt x="2461287" y="964103"/>
                    </a:cubicBezTo>
                    <a:cubicBezTo>
                      <a:pt x="2440132" y="976486"/>
                      <a:pt x="2434456" y="992998"/>
                      <a:pt x="2438068" y="1014669"/>
                    </a:cubicBezTo>
                    <a:cubicBezTo>
                      <a:pt x="2441164" y="1034792"/>
                      <a:pt x="2446840" y="1054399"/>
                      <a:pt x="2454063" y="1073490"/>
                    </a:cubicBezTo>
                    <a:cubicBezTo>
                      <a:pt x="2460771" y="1091033"/>
                      <a:pt x="2472638" y="1100321"/>
                      <a:pt x="2492762" y="1100837"/>
                    </a:cubicBezTo>
                    <a:cubicBezTo>
                      <a:pt x="2538168" y="1101353"/>
                      <a:pt x="2583058" y="1104449"/>
                      <a:pt x="2628464" y="1105997"/>
                    </a:cubicBezTo>
                    <a:cubicBezTo>
                      <a:pt x="2653230" y="1107029"/>
                      <a:pt x="2665614" y="1116832"/>
                      <a:pt x="2672322" y="1140567"/>
                    </a:cubicBezTo>
                    <a:cubicBezTo>
                      <a:pt x="2676449" y="1153983"/>
                      <a:pt x="2677998" y="1167914"/>
                      <a:pt x="2677998" y="1182361"/>
                    </a:cubicBezTo>
                    <a:cubicBezTo>
                      <a:pt x="2677998" y="1210224"/>
                      <a:pt x="2670258" y="1221576"/>
                      <a:pt x="2644459" y="1229831"/>
                    </a:cubicBezTo>
                    <a:cubicBezTo>
                      <a:pt x="2603697" y="1242731"/>
                      <a:pt x="2562934" y="1255114"/>
                      <a:pt x="2522172" y="1267498"/>
                    </a:cubicBezTo>
                    <a:cubicBezTo>
                      <a:pt x="2492762" y="1276269"/>
                      <a:pt x="2485022" y="1285557"/>
                      <a:pt x="2483990" y="1315999"/>
                    </a:cubicBezTo>
                    <a:cubicBezTo>
                      <a:pt x="2483474" y="1337154"/>
                      <a:pt x="2481926" y="1358825"/>
                      <a:pt x="2486570" y="1379981"/>
                    </a:cubicBezTo>
                    <a:cubicBezTo>
                      <a:pt x="2489666" y="1394428"/>
                      <a:pt x="2498437" y="1403200"/>
                      <a:pt x="2512885" y="1407843"/>
                    </a:cubicBezTo>
                    <a:cubicBezTo>
                      <a:pt x="2555711" y="1420743"/>
                      <a:pt x="2598537" y="1433642"/>
                      <a:pt x="2641363" y="1447058"/>
                    </a:cubicBezTo>
                    <a:cubicBezTo>
                      <a:pt x="2671290" y="1456345"/>
                      <a:pt x="2678514" y="1466665"/>
                      <a:pt x="2677998" y="1498139"/>
                    </a:cubicBezTo>
                    <a:cubicBezTo>
                      <a:pt x="2677998" y="1501235"/>
                      <a:pt x="2677998" y="1504331"/>
                      <a:pt x="2677998" y="1507427"/>
                    </a:cubicBezTo>
                    <a:cubicBezTo>
                      <a:pt x="2675934" y="1555929"/>
                      <a:pt x="2660454" y="1571408"/>
                      <a:pt x="2611952" y="1572956"/>
                    </a:cubicBezTo>
                    <a:cubicBezTo>
                      <a:pt x="2571190" y="1573988"/>
                      <a:pt x="2530944" y="1576052"/>
                      <a:pt x="2490182" y="1576568"/>
                    </a:cubicBezTo>
                    <a:cubicBezTo>
                      <a:pt x="2474702" y="1577084"/>
                      <a:pt x="2463867" y="1583792"/>
                      <a:pt x="2457675" y="1596691"/>
                    </a:cubicBezTo>
                    <a:cubicBezTo>
                      <a:pt x="2446324" y="1620942"/>
                      <a:pt x="2439100" y="1646225"/>
                      <a:pt x="2437036" y="1673056"/>
                    </a:cubicBezTo>
                    <a:cubicBezTo>
                      <a:pt x="2435488" y="1690083"/>
                      <a:pt x="2442712" y="1701435"/>
                      <a:pt x="2457159" y="1710206"/>
                    </a:cubicBezTo>
                    <a:cubicBezTo>
                      <a:pt x="2493278" y="1732393"/>
                      <a:pt x="2528880" y="1754580"/>
                      <a:pt x="2564483" y="1777283"/>
                    </a:cubicBezTo>
                    <a:cubicBezTo>
                      <a:pt x="2596989" y="1797406"/>
                      <a:pt x="2601117" y="1809790"/>
                      <a:pt x="2588733" y="1845908"/>
                    </a:cubicBezTo>
                    <a:cubicBezTo>
                      <a:pt x="2584606" y="1858292"/>
                      <a:pt x="2578930" y="1870159"/>
                      <a:pt x="2571706" y="1880995"/>
                    </a:cubicBezTo>
                    <a:cubicBezTo>
                      <a:pt x="2564998" y="1890798"/>
                      <a:pt x="2554163" y="1897506"/>
                      <a:pt x="2538684" y="1897506"/>
                    </a:cubicBezTo>
                    <a:cubicBezTo>
                      <a:pt x="2511337" y="1891314"/>
                      <a:pt x="2483990" y="1885122"/>
                      <a:pt x="2456643" y="1879447"/>
                    </a:cubicBezTo>
                    <a:cubicBezTo>
                      <a:pt x="2434456" y="1874287"/>
                      <a:pt x="2411753" y="1869643"/>
                      <a:pt x="2389566" y="1863967"/>
                    </a:cubicBezTo>
                    <a:cubicBezTo>
                      <a:pt x="2375119" y="1860355"/>
                      <a:pt x="2363767" y="1864483"/>
                      <a:pt x="2354479" y="1874803"/>
                    </a:cubicBezTo>
                    <a:cubicBezTo>
                      <a:pt x="2335389" y="1896990"/>
                      <a:pt x="2320425" y="1922273"/>
                      <a:pt x="2312170" y="1950652"/>
                    </a:cubicBezTo>
                    <a:cubicBezTo>
                      <a:pt x="2308042" y="1964067"/>
                      <a:pt x="2314234" y="1973870"/>
                      <a:pt x="2322489" y="1983158"/>
                    </a:cubicBezTo>
                    <a:cubicBezTo>
                      <a:pt x="2352416" y="2015665"/>
                      <a:pt x="2382858" y="2048171"/>
                      <a:pt x="2412785" y="2080162"/>
                    </a:cubicBezTo>
                    <a:cubicBezTo>
                      <a:pt x="2435488" y="2104413"/>
                      <a:pt x="2436520" y="2118860"/>
                      <a:pt x="2418461" y="2146723"/>
                    </a:cubicBezTo>
                    <a:cubicBezTo>
                      <a:pt x="2417429" y="2148271"/>
                      <a:pt x="2416397" y="2150335"/>
                      <a:pt x="2414849" y="2151883"/>
                    </a:cubicBezTo>
                    <a:cubicBezTo>
                      <a:pt x="2380795" y="2197805"/>
                      <a:pt x="2365831" y="2198321"/>
                      <a:pt x="2324037" y="2174586"/>
                    </a:cubicBezTo>
                    <a:cubicBezTo>
                      <a:pt x="2289982" y="2154979"/>
                      <a:pt x="2253864" y="2137435"/>
                      <a:pt x="2219294" y="2118860"/>
                    </a:cubicBezTo>
                    <a:cubicBezTo>
                      <a:pt x="2204846" y="2111121"/>
                      <a:pt x="2191431" y="2111121"/>
                      <a:pt x="2178531" y="2120408"/>
                    </a:cubicBezTo>
                    <a:cubicBezTo>
                      <a:pt x="2157892" y="2134856"/>
                      <a:pt x="2140349" y="2152399"/>
                      <a:pt x="2125386" y="2172522"/>
                    </a:cubicBezTo>
                    <a:cubicBezTo>
                      <a:pt x="2114550" y="2186969"/>
                      <a:pt x="2114034" y="2201417"/>
                      <a:pt x="2122806" y="2217412"/>
                    </a:cubicBezTo>
                    <a:cubicBezTo>
                      <a:pt x="2143961" y="2256110"/>
                      <a:pt x="2164600" y="2295324"/>
                      <a:pt x="2184723" y="2334539"/>
                    </a:cubicBezTo>
                    <a:cubicBezTo>
                      <a:pt x="2198655" y="2361886"/>
                      <a:pt x="2196591" y="2374269"/>
                      <a:pt x="2174404" y="2395424"/>
                    </a:cubicBezTo>
                    <a:cubicBezTo>
                      <a:pt x="2170792" y="2398520"/>
                      <a:pt x="2167696" y="2402132"/>
                      <a:pt x="2164084" y="2404712"/>
                    </a:cubicBezTo>
                    <a:cubicBezTo>
                      <a:pt x="2131062" y="2428963"/>
                      <a:pt x="2114034" y="2440830"/>
                      <a:pt x="2075336" y="2401616"/>
                    </a:cubicBezTo>
                    <a:cubicBezTo>
                      <a:pt x="2047473" y="2373237"/>
                      <a:pt x="2017547" y="2347954"/>
                      <a:pt x="1988652" y="2320607"/>
                    </a:cubicBezTo>
                    <a:cubicBezTo>
                      <a:pt x="1975236" y="2307708"/>
                      <a:pt x="1960789" y="2305128"/>
                      <a:pt x="1944277" y="2311836"/>
                    </a:cubicBezTo>
                    <a:cubicBezTo>
                      <a:pt x="1922607" y="2320607"/>
                      <a:pt x="1901968" y="2331959"/>
                      <a:pt x="1883392" y="2346406"/>
                    </a:cubicBezTo>
                    <a:cubicBezTo>
                      <a:pt x="1867913" y="2358274"/>
                      <a:pt x="1863785" y="2373237"/>
                      <a:pt x="1868429" y="2391812"/>
                    </a:cubicBezTo>
                    <a:cubicBezTo>
                      <a:pt x="1879264" y="2436702"/>
                      <a:pt x="1889584" y="2482108"/>
                      <a:pt x="1899388" y="2526998"/>
                    </a:cubicBezTo>
                    <a:cubicBezTo>
                      <a:pt x="1903516" y="2546605"/>
                      <a:pt x="1896808" y="2561569"/>
                      <a:pt x="1879264" y="2571888"/>
                    </a:cubicBezTo>
                    <a:cubicBezTo>
                      <a:pt x="1867397" y="2579112"/>
                      <a:pt x="1854498" y="2584788"/>
                      <a:pt x="1841082" y="2588916"/>
                    </a:cubicBezTo>
                    <a:cubicBezTo>
                      <a:pt x="1813736" y="2597687"/>
                      <a:pt x="1798256" y="2592527"/>
                      <a:pt x="1782777" y="2568277"/>
                    </a:cubicBezTo>
                    <a:cubicBezTo>
                      <a:pt x="1760074" y="2532158"/>
                      <a:pt x="1736855" y="2496556"/>
                      <a:pt x="1715184" y="2459405"/>
                    </a:cubicBezTo>
                    <a:cubicBezTo>
                      <a:pt x="1703316" y="2439282"/>
                      <a:pt x="1687837" y="2431543"/>
                      <a:pt x="1664618" y="2435670"/>
                    </a:cubicBezTo>
                    <a:cubicBezTo>
                      <a:pt x="1646043" y="2439282"/>
                      <a:pt x="1627984" y="2443926"/>
                      <a:pt x="1610440" y="2450118"/>
                    </a:cubicBezTo>
                    <a:cubicBezTo>
                      <a:pt x="1586190" y="2458889"/>
                      <a:pt x="1578450" y="2469209"/>
                      <a:pt x="1577418" y="2495008"/>
                    </a:cubicBezTo>
                    <a:cubicBezTo>
                      <a:pt x="1575870" y="2535770"/>
                      <a:pt x="1574838" y="2576016"/>
                      <a:pt x="1573806" y="2616778"/>
                    </a:cubicBezTo>
                    <a:cubicBezTo>
                      <a:pt x="1572774" y="2653929"/>
                      <a:pt x="1563487" y="2665796"/>
                      <a:pt x="1526852" y="2672504"/>
                    </a:cubicBezTo>
                    <a:cubicBezTo>
                      <a:pt x="1517049" y="2674568"/>
                      <a:pt x="1507245" y="2675600"/>
                      <a:pt x="1497441" y="2676116"/>
                    </a:cubicBezTo>
                    <a:cubicBezTo>
                      <a:pt x="1473191" y="2677664"/>
                      <a:pt x="1457711" y="2667860"/>
                      <a:pt x="1449972" y="2644125"/>
                    </a:cubicBezTo>
                    <a:cubicBezTo>
                      <a:pt x="1436040" y="2600783"/>
                      <a:pt x="1422624" y="2557957"/>
                      <a:pt x="1410241" y="2514615"/>
                    </a:cubicBezTo>
                    <a:cubicBezTo>
                      <a:pt x="1404565" y="2495008"/>
                      <a:pt x="1392698" y="2485720"/>
                      <a:pt x="1373091" y="2482624"/>
                    </a:cubicBezTo>
                    <a:cubicBezTo>
                      <a:pt x="1350388" y="2479528"/>
                      <a:pt x="1327685" y="2479528"/>
                      <a:pt x="1304982" y="2483140"/>
                    </a:cubicBezTo>
                    <a:cubicBezTo>
                      <a:pt x="1287955" y="2485720"/>
                      <a:pt x="1277119" y="2494492"/>
                      <a:pt x="1271959" y="2511519"/>
                    </a:cubicBezTo>
                    <a:cubicBezTo>
                      <a:pt x="1260092" y="2552281"/>
                      <a:pt x="1247192" y="2593043"/>
                      <a:pt x="1234293" y="2633806"/>
                    </a:cubicBezTo>
                    <a:cubicBezTo>
                      <a:pt x="1222941" y="2670440"/>
                      <a:pt x="1208494" y="2679728"/>
                      <a:pt x="1170828" y="2674568"/>
                    </a:cubicBezTo>
                    <a:cubicBezTo>
                      <a:pt x="1114070" y="2666828"/>
                      <a:pt x="1107362" y="2659088"/>
                      <a:pt x="1106847" y="2602331"/>
                    </a:cubicBezTo>
                    <a:cubicBezTo>
                      <a:pt x="1106331" y="2565181"/>
                      <a:pt x="1104783" y="2528546"/>
                      <a:pt x="1103751" y="2491396"/>
                    </a:cubicBezTo>
                    <a:cubicBezTo>
                      <a:pt x="1103234" y="2474369"/>
                      <a:pt x="1096527" y="2460953"/>
                      <a:pt x="1080532" y="2454245"/>
                    </a:cubicBezTo>
                    <a:cubicBezTo>
                      <a:pt x="1056281" y="2443926"/>
                      <a:pt x="1031514" y="2436702"/>
                      <a:pt x="1005199" y="2435154"/>
                    </a:cubicBezTo>
                    <a:cubicBezTo>
                      <a:pt x="989203" y="2434122"/>
                      <a:pt x="977852" y="2440314"/>
                      <a:pt x="969080" y="2454245"/>
                    </a:cubicBezTo>
                    <a:cubicBezTo>
                      <a:pt x="946894" y="2491396"/>
                      <a:pt x="923159" y="2527514"/>
                      <a:pt x="900456" y="2564149"/>
                    </a:cubicBezTo>
                    <a:cubicBezTo>
                      <a:pt x="882396" y="2593043"/>
                      <a:pt x="868465" y="2598203"/>
                      <a:pt x="836474" y="2587368"/>
                    </a:cubicBezTo>
                    <a:cubicBezTo>
                      <a:pt x="834926" y="2586852"/>
                      <a:pt x="833379" y="2586336"/>
                      <a:pt x="831830" y="2585820"/>
                    </a:cubicBezTo>
                    <a:cubicBezTo>
                      <a:pt x="782297" y="2565697"/>
                      <a:pt x="772493" y="2554345"/>
                      <a:pt x="785392" y="2504811"/>
                    </a:cubicBezTo>
                    <a:cubicBezTo>
                      <a:pt x="795196" y="2467145"/>
                      <a:pt x="802420" y="2428963"/>
                      <a:pt x="811707" y="2390780"/>
                    </a:cubicBezTo>
                    <a:cubicBezTo>
                      <a:pt x="816351" y="2371173"/>
                      <a:pt x="811191" y="2356210"/>
                      <a:pt x="794680" y="2344342"/>
                    </a:cubicBezTo>
                    <a:cubicBezTo>
                      <a:pt x="777137" y="2331959"/>
                      <a:pt x="759078" y="2321123"/>
                      <a:pt x="739470" y="2312352"/>
                    </a:cubicBezTo>
                    <a:cubicBezTo>
                      <a:pt x="720895" y="2304096"/>
                      <a:pt x="704900" y="2307192"/>
                      <a:pt x="689421" y="2321639"/>
                    </a:cubicBezTo>
                    <a:cubicBezTo>
                      <a:pt x="658462" y="2351050"/>
                      <a:pt x="626988" y="2379945"/>
                      <a:pt x="596029" y="2408839"/>
                    </a:cubicBezTo>
                    <a:cubicBezTo>
                      <a:pt x="572810" y="2431027"/>
                      <a:pt x="557847" y="2432058"/>
                      <a:pt x="530500" y="2415031"/>
                    </a:cubicBezTo>
                    <a:cubicBezTo>
                      <a:pt x="527404" y="2412967"/>
                      <a:pt x="524308" y="2410903"/>
                      <a:pt x="521212" y="2408839"/>
                    </a:cubicBezTo>
                    <a:cubicBezTo>
                      <a:pt x="481482" y="2380461"/>
                      <a:pt x="477870" y="2365497"/>
                      <a:pt x="500573" y="2322671"/>
                    </a:cubicBezTo>
                    <a:cubicBezTo>
                      <a:pt x="519148" y="2287585"/>
                      <a:pt x="537207" y="2252498"/>
                      <a:pt x="556298" y="2217928"/>
                    </a:cubicBezTo>
                    <a:cubicBezTo>
                      <a:pt x="566102" y="2199869"/>
                      <a:pt x="564555" y="2184389"/>
                      <a:pt x="552171" y="2168910"/>
                    </a:cubicBezTo>
                    <a:cubicBezTo>
                      <a:pt x="538756" y="2151883"/>
                      <a:pt x="523276" y="2136403"/>
                      <a:pt x="505733" y="2122988"/>
                    </a:cubicBezTo>
                    <a:cubicBezTo>
                      <a:pt x="490254" y="2111121"/>
                      <a:pt x="474774" y="2110089"/>
                      <a:pt x="457747" y="2119376"/>
                    </a:cubicBezTo>
                    <a:cubicBezTo>
                      <a:pt x="419564" y="2140015"/>
                      <a:pt x="380866" y="2160654"/>
                      <a:pt x="341652" y="2180778"/>
                    </a:cubicBezTo>
                    <a:cubicBezTo>
                      <a:pt x="314305" y="2195225"/>
                      <a:pt x="298310" y="2191613"/>
                      <a:pt x="278187" y="2168910"/>
                    </a:cubicBezTo>
                    <a:cubicBezTo>
                      <a:pt x="276639" y="2167362"/>
                      <a:pt x="275607" y="2165814"/>
                      <a:pt x="274059" y="2164266"/>
                    </a:cubicBezTo>
                    <a:cubicBezTo>
                      <a:pt x="238456" y="2122988"/>
                      <a:pt x="238972" y="2108541"/>
                      <a:pt x="276639" y="2069326"/>
                    </a:cubicBezTo>
                    <a:cubicBezTo>
                      <a:pt x="302954" y="2041464"/>
                      <a:pt x="327721" y="2013085"/>
                      <a:pt x="354551" y="1986254"/>
                    </a:cubicBezTo>
                    <a:cubicBezTo>
                      <a:pt x="367967" y="1972323"/>
                      <a:pt x="370547" y="1957875"/>
                      <a:pt x="363839" y="1940848"/>
                    </a:cubicBezTo>
                    <a:cubicBezTo>
                      <a:pt x="355067" y="1918661"/>
                      <a:pt x="342684" y="1898022"/>
                      <a:pt x="328237" y="1878931"/>
                    </a:cubicBezTo>
                    <a:cubicBezTo>
                      <a:pt x="316369" y="1863451"/>
                      <a:pt x="300374" y="1861903"/>
                      <a:pt x="283347" y="1866031"/>
                    </a:cubicBezTo>
                    <a:cubicBezTo>
                      <a:pt x="245680" y="1874803"/>
                      <a:pt x="208530" y="1883574"/>
                      <a:pt x="170864" y="1891830"/>
                    </a:cubicBezTo>
                    <a:cubicBezTo>
                      <a:pt x="165704" y="1892862"/>
                      <a:pt x="160544" y="1894410"/>
                      <a:pt x="155900" y="1895442"/>
                    </a:cubicBezTo>
                    <a:cubicBezTo>
                      <a:pt x="127521" y="1900602"/>
                      <a:pt x="113074" y="1893894"/>
                      <a:pt x="100175" y="1868095"/>
                    </a:cubicBezTo>
                    <a:cubicBezTo>
                      <a:pt x="95531" y="1858292"/>
                      <a:pt x="90887" y="1848488"/>
                      <a:pt x="87275" y="1838169"/>
                    </a:cubicBezTo>
                    <a:cubicBezTo>
                      <a:pt x="77988" y="1810822"/>
                      <a:pt x="83147" y="1795342"/>
                      <a:pt x="107915" y="1779863"/>
                    </a:cubicBezTo>
                    <a:cubicBezTo>
                      <a:pt x="143001" y="1757676"/>
                      <a:pt x="178603" y="1735489"/>
                      <a:pt x="213690" y="1713818"/>
                    </a:cubicBezTo>
                    <a:cubicBezTo>
                      <a:pt x="241552" y="1696275"/>
                      <a:pt x="245680" y="1686471"/>
                      <a:pt x="238972" y="1654481"/>
                    </a:cubicBezTo>
                    <a:cubicBezTo>
                      <a:pt x="234845" y="1636421"/>
                      <a:pt x="230201" y="1617846"/>
                      <a:pt x="222977" y="1600819"/>
                    </a:cubicBezTo>
                    <a:cubicBezTo>
                      <a:pt x="215753" y="1583792"/>
                      <a:pt x="203370" y="1575536"/>
                      <a:pt x="184279" y="1575020"/>
                    </a:cubicBezTo>
                    <a:cubicBezTo>
                      <a:pt x="142485" y="1574504"/>
                      <a:pt x="101207" y="1572956"/>
                      <a:pt x="59413" y="1571408"/>
                    </a:cubicBezTo>
                    <a:cubicBezTo>
                      <a:pt x="21746" y="1570376"/>
                      <a:pt x="10395" y="1560573"/>
                      <a:pt x="3687" y="1524454"/>
                    </a:cubicBezTo>
                    <a:cubicBezTo>
                      <a:pt x="3171" y="1520842"/>
                      <a:pt x="2139" y="1517231"/>
                      <a:pt x="1623" y="1513619"/>
                    </a:cubicBezTo>
                    <a:cubicBezTo>
                      <a:pt x="-4053" y="1467697"/>
                      <a:pt x="3687" y="1455829"/>
                      <a:pt x="48577" y="1442414"/>
                    </a:cubicBezTo>
                    <a:cubicBezTo>
                      <a:pt x="85727" y="1431062"/>
                      <a:pt x="122877" y="1418679"/>
                      <a:pt x="160544" y="1408359"/>
                    </a:cubicBezTo>
                    <a:cubicBezTo>
                      <a:pt x="181183" y="1402684"/>
                      <a:pt x="192018" y="1390816"/>
                      <a:pt x="194083" y="1370693"/>
                    </a:cubicBezTo>
                    <a:cubicBezTo>
                      <a:pt x="196147" y="1346958"/>
                      <a:pt x="197178" y="1322707"/>
                      <a:pt x="192534" y="1298972"/>
                    </a:cubicBezTo>
                    <a:cubicBezTo>
                      <a:pt x="189954" y="1283493"/>
                      <a:pt x="181183" y="1274205"/>
                      <a:pt x="166220" y="1269561"/>
                    </a:cubicBezTo>
                    <a:cubicBezTo>
                      <a:pt x="126490" y="1257694"/>
                      <a:pt x="86759" y="1245311"/>
                      <a:pt x="47029" y="1232927"/>
                    </a:cubicBezTo>
                    <a:cubicBezTo>
                      <a:pt x="3687" y="1219512"/>
                      <a:pt x="-957" y="1212288"/>
                      <a:pt x="1623" y="1166882"/>
                    </a:cubicBezTo>
                    <a:cubicBezTo>
                      <a:pt x="2139" y="1157594"/>
                      <a:pt x="4203" y="1148307"/>
                      <a:pt x="6267" y="1139535"/>
                    </a:cubicBezTo>
                    <a:cubicBezTo>
                      <a:pt x="12459" y="1116832"/>
                      <a:pt x="25358" y="1106513"/>
                      <a:pt x="49093" y="1105481"/>
                    </a:cubicBezTo>
                    <a:cubicBezTo>
                      <a:pt x="87791" y="1103933"/>
                      <a:pt x="125974" y="1102901"/>
                      <a:pt x="164672" y="1101869"/>
                    </a:cubicBezTo>
                    <a:cubicBezTo>
                      <a:pt x="170348" y="1101869"/>
                      <a:pt x="176023" y="1101353"/>
                      <a:pt x="181699" y="1101353"/>
                    </a:cubicBezTo>
                    <a:cubicBezTo>
                      <a:pt x="207498" y="1102385"/>
                      <a:pt x="220913" y="1087937"/>
                      <a:pt x="227621" y="1065234"/>
                    </a:cubicBezTo>
                    <a:cubicBezTo>
                      <a:pt x="232781" y="1048207"/>
                      <a:pt x="237425" y="1031180"/>
                      <a:pt x="241036" y="1014153"/>
                    </a:cubicBezTo>
                    <a:cubicBezTo>
                      <a:pt x="245680" y="990418"/>
                      <a:pt x="240005" y="979066"/>
                      <a:pt x="219366" y="965651"/>
                    </a:cubicBezTo>
                    <a:cubicBezTo>
                      <a:pt x="184279" y="943464"/>
                      <a:pt x="148676" y="921277"/>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171731" y="385"/>
                      <a:pt x="1182083" y="-325"/>
                      <a:pt x="1190637" y="143"/>
                    </a:cubicBezTo>
                    <a:close/>
                  </a:path>
                </a:pathLst>
              </a:custGeom>
              <a:solidFill>
                <a:sysClr val="window" lastClr="FFFFFF"/>
              </a:solidFill>
              <a:ln w="5155" cap="flat">
                <a:noFill/>
                <a:prstDash val="solid"/>
                <a:miter/>
              </a:ln>
            </p:spPr>
            <p:txBody>
              <a:bodyPr wrap="square" rtlCol="0" anchor="ctr">
                <a:noAutofit/>
              </a:bodyPr>
              <a:lstStyle/>
              <a:p>
                <a:pPr defTabSz="761970" eaLnBrk="1" fontAlgn="auto" hangingPunct="1">
                  <a:spcBef>
                    <a:spcPts val="0"/>
                  </a:spcBef>
                  <a:spcAft>
                    <a:spcPts val="0"/>
                  </a:spcAft>
                  <a:defRPr/>
                </a:pPr>
                <a:endParaRPr lang="en-US" sz="1500" kern="0">
                  <a:latin typeface="Arial"/>
                </a:endParaRPr>
              </a:p>
            </p:txBody>
          </p:sp>
        </p:grpSp>
        <p:grpSp>
          <p:nvGrpSpPr>
            <p:cNvPr id="78" name="Group 23">
              <a:extLst>
                <a:ext uri="{FF2B5EF4-FFF2-40B4-BE49-F238E27FC236}">
                  <a16:creationId xmlns:a16="http://schemas.microsoft.com/office/drawing/2014/main" xmlns="" id="{929E3714-0049-4222-BBB7-9C550BBE476F}"/>
                </a:ext>
              </a:extLst>
            </p:cNvPr>
            <p:cNvGrpSpPr/>
            <p:nvPr/>
          </p:nvGrpSpPr>
          <p:grpSpPr>
            <a:xfrm>
              <a:off x="4176739" y="4653587"/>
              <a:ext cx="1298170" cy="1298170"/>
              <a:chOff x="1089413" y="2131797"/>
              <a:chExt cx="2968238" cy="2968238"/>
            </a:xfrm>
          </p:grpSpPr>
          <p:sp>
            <p:nvSpPr>
              <p:cNvPr id="79" name="Freeform: Shape 24">
                <a:extLst>
                  <a:ext uri="{FF2B5EF4-FFF2-40B4-BE49-F238E27FC236}">
                    <a16:creationId xmlns:a16="http://schemas.microsoft.com/office/drawing/2014/main" xmlns="" id="{FAEF928E-06BD-45C3-B234-505F1E6AE2BE}"/>
                  </a:ext>
                </a:extLst>
              </p:cNvPr>
              <p:cNvSpPr/>
              <p:nvPr/>
            </p:nvSpPr>
            <p:spPr>
              <a:xfrm>
                <a:off x="1089413" y="2131797"/>
                <a:ext cx="2968238" cy="2968238"/>
              </a:xfrm>
              <a:custGeom>
                <a:avLst/>
                <a:gdLst>
                  <a:gd name="connsiteX0" fmla="*/ 1484119 w 2968238"/>
                  <a:gd name="connsiteY0" fmla="*/ 1312669 h 2968238"/>
                  <a:gd name="connsiteX1" fmla="*/ 1312669 w 2968238"/>
                  <a:gd name="connsiteY1" fmla="*/ 1484119 h 2968238"/>
                  <a:gd name="connsiteX2" fmla="*/ 1484119 w 2968238"/>
                  <a:gd name="connsiteY2" fmla="*/ 1655569 h 2968238"/>
                  <a:gd name="connsiteX3" fmla="*/ 1655569 w 2968238"/>
                  <a:gd name="connsiteY3" fmla="*/ 1484119 h 2968238"/>
                  <a:gd name="connsiteX4" fmla="*/ 1484119 w 2968238"/>
                  <a:gd name="connsiteY4" fmla="*/ 1312669 h 2968238"/>
                  <a:gd name="connsiteX5" fmla="*/ 1484119 w 2968238"/>
                  <a:gd name="connsiteY5" fmla="*/ 0 h 2968238"/>
                  <a:gd name="connsiteX6" fmla="*/ 2968238 w 2968238"/>
                  <a:gd name="connsiteY6" fmla="*/ 1484119 h 2968238"/>
                  <a:gd name="connsiteX7" fmla="*/ 1484119 w 2968238"/>
                  <a:gd name="connsiteY7" fmla="*/ 2968238 h 2968238"/>
                  <a:gd name="connsiteX8" fmla="*/ 0 w 2968238"/>
                  <a:gd name="connsiteY8" fmla="*/ 1484119 h 2968238"/>
                  <a:gd name="connsiteX9" fmla="*/ 1484119 w 2968238"/>
                  <a:gd name="connsiteY9" fmla="*/ 0 h 29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968238" h="2968238">
                    <a:moveTo>
                      <a:pt x="1484119" y="1312669"/>
                    </a:moveTo>
                    <a:cubicBezTo>
                      <a:pt x="1389430" y="1312669"/>
                      <a:pt x="1312669" y="1389430"/>
                      <a:pt x="1312669" y="1484119"/>
                    </a:cubicBezTo>
                    <a:cubicBezTo>
                      <a:pt x="1312669" y="1578808"/>
                      <a:pt x="1389430" y="1655569"/>
                      <a:pt x="1484119" y="1655569"/>
                    </a:cubicBezTo>
                    <a:cubicBezTo>
                      <a:pt x="1578808" y="1655569"/>
                      <a:pt x="1655569" y="1578808"/>
                      <a:pt x="1655569" y="1484119"/>
                    </a:cubicBezTo>
                    <a:cubicBezTo>
                      <a:pt x="1655569" y="1389430"/>
                      <a:pt x="1578808" y="1312669"/>
                      <a:pt x="1484119" y="1312669"/>
                    </a:cubicBezTo>
                    <a:close/>
                    <a:moveTo>
                      <a:pt x="1484119" y="0"/>
                    </a:moveTo>
                    <a:cubicBezTo>
                      <a:pt x="2303775" y="0"/>
                      <a:pt x="2968238" y="664463"/>
                      <a:pt x="2968238" y="1484119"/>
                    </a:cubicBezTo>
                    <a:cubicBezTo>
                      <a:pt x="2968238" y="2303775"/>
                      <a:pt x="2303775" y="2968238"/>
                      <a:pt x="1484119" y="2968238"/>
                    </a:cubicBezTo>
                    <a:cubicBezTo>
                      <a:pt x="664463" y="2968238"/>
                      <a:pt x="0" y="2303775"/>
                      <a:pt x="0" y="1484119"/>
                    </a:cubicBezTo>
                    <a:cubicBezTo>
                      <a:pt x="0" y="664463"/>
                      <a:pt x="664463" y="0"/>
                      <a:pt x="1484119" y="0"/>
                    </a:cubicBezTo>
                    <a:close/>
                  </a:path>
                </a:pathLst>
              </a:custGeom>
              <a:solidFill>
                <a:srgbClr val="07A398"/>
              </a:soli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en-US" sz="1500" kern="0" dirty="0">
                  <a:solidFill>
                    <a:prstClr val="white"/>
                  </a:solidFill>
                  <a:latin typeface="Arial"/>
                </a:endParaRPr>
              </a:p>
            </p:txBody>
          </p:sp>
          <p:sp>
            <p:nvSpPr>
              <p:cNvPr id="80" name="Freeform: Shape 25">
                <a:extLst>
                  <a:ext uri="{FF2B5EF4-FFF2-40B4-BE49-F238E27FC236}">
                    <a16:creationId xmlns:a16="http://schemas.microsoft.com/office/drawing/2014/main" xmlns="" id="{39C57705-F005-4A01-8826-BF1AB737C1BD}"/>
                  </a:ext>
                </a:extLst>
              </p:cNvPr>
              <p:cNvSpPr/>
              <p:nvPr/>
            </p:nvSpPr>
            <p:spPr>
              <a:xfrm>
                <a:off x="1234570" y="2279534"/>
                <a:ext cx="2678023" cy="2676273"/>
              </a:xfrm>
              <a:custGeom>
                <a:avLst/>
                <a:gdLst>
                  <a:gd name="connsiteX0" fmla="*/ 1338961 w 2678023"/>
                  <a:gd name="connsiteY0" fmla="*/ 855269 h 2676273"/>
                  <a:gd name="connsiteX1" fmla="*/ 857849 w 2678023"/>
                  <a:gd name="connsiteY1" fmla="*/ 1336381 h 2676273"/>
                  <a:gd name="connsiteX2" fmla="*/ 1338961 w 2678023"/>
                  <a:gd name="connsiteY2" fmla="*/ 1817493 h 2676273"/>
                  <a:gd name="connsiteX3" fmla="*/ 1820073 w 2678023"/>
                  <a:gd name="connsiteY3" fmla="*/ 1336381 h 2676273"/>
                  <a:gd name="connsiteX4" fmla="*/ 1338961 w 2678023"/>
                  <a:gd name="connsiteY4" fmla="*/ 855269 h 2676273"/>
                  <a:gd name="connsiteX5" fmla="*/ 1338961 w 2678023"/>
                  <a:gd name="connsiteY5" fmla="*/ 545806 h 2676273"/>
                  <a:gd name="connsiteX6" fmla="*/ 2129536 w 2678023"/>
                  <a:gd name="connsiteY6" fmla="*/ 1336381 h 2676273"/>
                  <a:gd name="connsiteX7" fmla="*/ 1338961 w 2678023"/>
                  <a:gd name="connsiteY7" fmla="*/ 2126956 h 2676273"/>
                  <a:gd name="connsiteX8" fmla="*/ 548386 w 2678023"/>
                  <a:gd name="connsiteY8" fmla="*/ 1336381 h 2676273"/>
                  <a:gd name="connsiteX9" fmla="*/ 1338961 w 2678023"/>
                  <a:gd name="connsiteY9" fmla="*/ 545806 h 2676273"/>
                  <a:gd name="connsiteX10" fmla="*/ 1340068 w 2678023"/>
                  <a:gd name="connsiteY10" fmla="*/ 359376 h 2676273"/>
                  <a:gd name="connsiteX11" fmla="*/ 361775 w 2678023"/>
                  <a:gd name="connsiteY11" fmla="*/ 1331995 h 2676273"/>
                  <a:gd name="connsiteX12" fmla="*/ 1338521 w 2678023"/>
                  <a:gd name="connsiteY12" fmla="*/ 2312868 h 2676273"/>
                  <a:gd name="connsiteX13" fmla="*/ 2316814 w 2678023"/>
                  <a:gd name="connsiteY13" fmla="*/ 1335606 h 2676273"/>
                  <a:gd name="connsiteX14" fmla="*/ 1340068 w 2678023"/>
                  <a:gd name="connsiteY14" fmla="*/ 359376 h 2676273"/>
                  <a:gd name="connsiteX15" fmla="*/ 1190637 w 2678023"/>
                  <a:gd name="connsiteY15" fmla="*/ 143 h 2676273"/>
                  <a:gd name="connsiteX16" fmla="*/ 1235841 w 2678023"/>
                  <a:gd name="connsiteY16" fmla="*/ 48758 h 2676273"/>
                  <a:gd name="connsiteX17" fmla="*/ 1269895 w 2678023"/>
                  <a:gd name="connsiteY17" fmla="*/ 162273 h 2676273"/>
                  <a:gd name="connsiteX18" fmla="*/ 1303434 w 2678023"/>
                  <a:gd name="connsiteY18" fmla="*/ 192716 h 2676273"/>
                  <a:gd name="connsiteX19" fmla="*/ 1376702 w 2678023"/>
                  <a:gd name="connsiteY19" fmla="*/ 192716 h 2676273"/>
                  <a:gd name="connsiteX20" fmla="*/ 1409209 w 2678023"/>
                  <a:gd name="connsiteY20" fmla="*/ 163305 h 2676273"/>
                  <a:gd name="connsiteX21" fmla="*/ 1447392 w 2678023"/>
                  <a:gd name="connsiteY21" fmla="*/ 37922 h 2676273"/>
                  <a:gd name="connsiteX22" fmla="*/ 1499505 w 2678023"/>
                  <a:gd name="connsiteY22" fmla="*/ 256 h 2676273"/>
                  <a:gd name="connsiteX23" fmla="*/ 1513436 w 2678023"/>
                  <a:gd name="connsiteY23" fmla="*/ 772 h 2676273"/>
                  <a:gd name="connsiteX24" fmla="*/ 1573290 w 2678023"/>
                  <a:gd name="connsiteY24" fmla="*/ 65269 h 2676273"/>
                  <a:gd name="connsiteX25" fmla="*/ 1576902 w 2678023"/>
                  <a:gd name="connsiteY25" fmla="*/ 185492 h 2676273"/>
                  <a:gd name="connsiteX26" fmla="*/ 1598057 w 2678023"/>
                  <a:gd name="connsiteY26" fmla="*/ 220578 h 2676273"/>
                  <a:gd name="connsiteX27" fmla="*/ 1674422 w 2678023"/>
                  <a:gd name="connsiteY27" fmla="*/ 240702 h 2676273"/>
                  <a:gd name="connsiteX28" fmla="*/ 1710540 w 2678023"/>
                  <a:gd name="connsiteY28" fmla="*/ 221610 h 2676273"/>
                  <a:gd name="connsiteX29" fmla="*/ 1779165 w 2678023"/>
                  <a:gd name="connsiteY29" fmla="*/ 111707 h 2676273"/>
                  <a:gd name="connsiteX30" fmla="*/ 1845726 w 2678023"/>
                  <a:gd name="connsiteY30" fmla="*/ 88488 h 2676273"/>
                  <a:gd name="connsiteX31" fmla="*/ 1857594 w 2678023"/>
                  <a:gd name="connsiteY31" fmla="*/ 92616 h 2676273"/>
                  <a:gd name="connsiteX32" fmla="*/ 1895260 w 2678023"/>
                  <a:gd name="connsiteY32" fmla="*/ 166401 h 2676273"/>
                  <a:gd name="connsiteX33" fmla="*/ 1868429 w 2678023"/>
                  <a:gd name="connsiteY33" fmla="*/ 281980 h 2676273"/>
                  <a:gd name="connsiteX34" fmla="*/ 1887004 w 2678023"/>
                  <a:gd name="connsiteY34" fmla="*/ 332030 h 2676273"/>
                  <a:gd name="connsiteX35" fmla="*/ 1946857 w 2678023"/>
                  <a:gd name="connsiteY35" fmla="*/ 365052 h 2676273"/>
                  <a:gd name="connsiteX36" fmla="*/ 1986588 w 2678023"/>
                  <a:gd name="connsiteY36" fmla="*/ 355765 h 2676273"/>
                  <a:gd name="connsiteX37" fmla="*/ 2081528 w 2678023"/>
                  <a:gd name="connsiteY37" fmla="*/ 267532 h 2676273"/>
                  <a:gd name="connsiteX38" fmla="*/ 2151701 w 2678023"/>
                  <a:gd name="connsiteY38" fmla="*/ 261857 h 2676273"/>
                  <a:gd name="connsiteX39" fmla="*/ 2155312 w 2678023"/>
                  <a:gd name="connsiteY39" fmla="*/ 264437 h 2676273"/>
                  <a:gd name="connsiteX40" fmla="*/ 2177500 w 2678023"/>
                  <a:gd name="connsiteY40" fmla="*/ 353701 h 2676273"/>
                  <a:gd name="connsiteX41" fmla="*/ 2122290 w 2678023"/>
                  <a:gd name="connsiteY41" fmla="*/ 456896 h 2676273"/>
                  <a:gd name="connsiteX42" fmla="*/ 2126934 w 2678023"/>
                  <a:gd name="connsiteY42" fmla="*/ 505914 h 2676273"/>
                  <a:gd name="connsiteX43" fmla="*/ 2173372 w 2678023"/>
                  <a:gd name="connsiteY43" fmla="*/ 551836 h 2676273"/>
                  <a:gd name="connsiteX44" fmla="*/ 2219810 w 2678023"/>
                  <a:gd name="connsiteY44" fmla="*/ 555964 h 2676273"/>
                  <a:gd name="connsiteX45" fmla="*/ 2336937 w 2678023"/>
                  <a:gd name="connsiteY45" fmla="*/ 494046 h 2676273"/>
                  <a:gd name="connsiteX46" fmla="*/ 2400917 w 2678023"/>
                  <a:gd name="connsiteY46" fmla="*/ 507462 h 2676273"/>
                  <a:gd name="connsiteX47" fmla="*/ 2420525 w 2678023"/>
                  <a:gd name="connsiteY47" fmla="*/ 533777 h 2676273"/>
                  <a:gd name="connsiteX48" fmla="*/ 2415365 w 2678023"/>
                  <a:gd name="connsiteY48" fmla="*/ 591566 h 2676273"/>
                  <a:gd name="connsiteX49" fmla="*/ 2321973 w 2678023"/>
                  <a:gd name="connsiteY49" fmla="*/ 692182 h 2676273"/>
                  <a:gd name="connsiteX50" fmla="*/ 2313718 w 2678023"/>
                  <a:gd name="connsiteY50" fmla="*/ 733460 h 2676273"/>
                  <a:gd name="connsiteX51" fmla="*/ 2349320 w 2678023"/>
                  <a:gd name="connsiteY51" fmla="*/ 795377 h 2676273"/>
                  <a:gd name="connsiteX52" fmla="*/ 2394726 w 2678023"/>
                  <a:gd name="connsiteY52" fmla="*/ 810341 h 2676273"/>
                  <a:gd name="connsiteX53" fmla="*/ 2526816 w 2678023"/>
                  <a:gd name="connsiteY53" fmla="*/ 780414 h 2676273"/>
                  <a:gd name="connsiteX54" fmla="*/ 2575834 w 2678023"/>
                  <a:gd name="connsiteY54" fmla="*/ 803117 h 2676273"/>
                  <a:gd name="connsiteX55" fmla="*/ 2591313 w 2678023"/>
                  <a:gd name="connsiteY55" fmla="*/ 838719 h 2676273"/>
                  <a:gd name="connsiteX56" fmla="*/ 2570158 w 2678023"/>
                  <a:gd name="connsiteY56" fmla="*/ 896509 h 2676273"/>
                  <a:gd name="connsiteX57" fmla="*/ 2461287 w 2678023"/>
                  <a:gd name="connsiteY57" fmla="*/ 964103 h 2676273"/>
                  <a:gd name="connsiteX58" fmla="*/ 2438068 w 2678023"/>
                  <a:gd name="connsiteY58" fmla="*/ 1014669 h 2676273"/>
                  <a:gd name="connsiteX59" fmla="*/ 2454063 w 2678023"/>
                  <a:gd name="connsiteY59" fmla="*/ 1073490 h 2676273"/>
                  <a:gd name="connsiteX60" fmla="*/ 2492762 w 2678023"/>
                  <a:gd name="connsiteY60" fmla="*/ 1100837 h 2676273"/>
                  <a:gd name="connsiteX61" fmla="*/ 2628464 w 2678023"/>
                  <a:gd name="connsiteY61" fmla="*/ 1105997 h 2676273"/>
                  <a:gd name="connsiteX62" fmla="*/ 2672322 w 2678023"/>
                  <a:gd name="connsiteY62" fmla="*/ 1140567 h 2676273"/>
                  <a:gd name="connsiteX63" fmla="*/ 2677998 w 2678023"/>
                  <a:gd name="connsiteY63" fmla="*/ 1182361 h 2676273"/>
                  <a:gd name="connsiteX64" fmla="*/ 2644459 w 2678023"/>
                  <a:gd name="connsiteY64" fmla="*/ 1229831 h 2676273"/>
                  <a:gd name="connsiteX65" fmla="*/ 2522172 w 2678023"/>
                  <a:gd name="connsiteY65" fmla="*/ 1267498 h 2676273"/>
                  <a:gd name="connsiteX66" fmla="*/ 2483990 w 2678023"/>
                  <a:gd name="connsiteY66" fmla="*/ 1315999 h 2676273"/>
                  <a:gd name="connsiteX67" fmla="*/ 2486570 w 2678023"/>
                  <a:gd name="connsiteY67" fmla="*/ 1379981 h 2676273"/>
                  <a:gd name="connsiteX68" fmla="*/ 2512885 w 2678023"/>
                  <a:gd name="connsiteY68" fmla="*/ 1407843 h 2676273"/>
                  <a:gd name="connsiteX69" fmla="*/ 2641363 w 2678023"/>
                  <a:gd name="connsiteY69" fmla="*/ 1447058 h 2676273"/>
                  <a:gd name="connsiteX70" fmla="*/ 2677998 w 2678023"/>
                  <a:gd name="connsiteY70" fmla="*/ 1498139 h 2676273"/>
                  <a:gd name="connsiteX71" fmla="*/ 2677998 w 2678023"/>
                  <a:gd name="connsiteY71" fmla="*/ 1507427 h 2676273"/>
                  <a:gd name="connsiteX72" fmla="*/ 2611952 w 2678023"/>
                  <a:gd name="connsiteY72" fmla="*/ 1572956 h 2676273"/>
                  <a:gd name="connsiteX73" fmla="*/ 2490182 w 2678023"/>
                  <a:gd name="connsiteY73" fmla="*/ 1576568 h 2676273"/>
                  <a:gd name="connsiteX74" fmla="*/ 2457675 w 2678023"/>
                  <a:gd name="connsiteY74" fmla="*/ 1596691 h 2676273"/>
                  <a:gd name="connsiteX75" fmla="*/ 2437036 w 2678023"/>
                  <a:gd name="connsiteY75" fmla="*/ 1673056 h 2676273"/>
                  <a:gd name="connsiteX76" fmla="*/ 2457159 w 2678023"/>
                  <a:gd name="connsiteY76" fmla="*/ 1710206 h 2676273"/>
                  <a:gd name="connsiteX77" fmla="*/ 2564483 w 2678023"/>
                  <a:gd name="connsiteY77" fmla="*/ 1777283 h 2676273"/>
                  <a:gd name="connsiteX78" fmla="*/ 2588733 w 2678023"/>
                  <a:gd name="connsiteY78" fmla="*/ 1845908 h 2676273"/>
                  <a:gd name="connsiteX79" fmla="*/ 2571706 w 2678023"/>
                  <a:gd name="connsiteY79" fmla="*/ 1880995 h 2676273"/>
                  <a:gd name="connsiteX80" fmla="*/ 2538684 w 2678023"/>
                  <a:gd name="connsiteY80" fmla="*/ 1897506 h 2676273"/>
                  <a:gd name="connsiteX81" fmla="*/ 2456643 w 2678023"/>
                  <a:gd name="connsiteY81" fmla="*/ 1879447 h 2676273"/>
                  <a:gd name="connsiteX82" fmla="*/ 2389566 w 2678023"/>
                  <a:gd name="connsiteY82" fmla="*/ 1863967 h 2676273"/>
                  <a:gd name="connsiteX83" fmla="*/ 2354479 w 2678023"/>
                  <a:gd name="connsiteY83" fmla="*/ 1874803 h 2676273"/>
                  <a:gd name="connsiteX84" fmla="*/ 2312170 w 2678023"/>
                  <a:gd name="connsiteY84" fmla="*/ 1950652 h 2676273"/>
                  <a:gd name="connsiteX85" fmla="*/ 2322489 w 2678023"/>
                  <a:gd name="connsiteY85" fmla="*/ 1983158 h 2676273"/>
                  <a:gd name="connsiteX86" fmla="*/ 2412785 w 2678023"/>
                  <a:gd name="connsiteY86" fmla="*/ 2080162 h 2676273"/>
                  <a:gd name="connsiteX87" fmla="*/ 2418461 w 2678023"/>
                  <a:gd name="connsiteY87" fmla="*/ 2146723 h 2676273"/>
                  <a:gd name="connsiteX88" fmla="*/ 2414849 w 2678023"/>
                  <a:gd name="connsiteY88" fmla="*/ 2151883 h 2676273"/>
                  <a:gd name="connsiteX89" fmla="*/ 2324037 w 2678023"/>
                  <a:gd name="connsiteY89" fmla="*/ 2174586 h 2676273"/>
                  <a:gd name="connsiteX90" fmla="*/ 2219294 w 2678023"/>
                  <a:gd name="connsiteY90" fmla="*/ 2118860 h 2676273"/>
                  <a:gd name="connsiteX91" fmla="*/ 2178531 w 2678023"/>
                  <a:gd name="connsiteY91" fmla="*/ 2120408 h 2676273"/>
                  <a:gd name="connsiteX92" fmla="*/ 2125386 w 2678023"/>
                  <a:gd name="connsiteY92" fmla="*/ 2172522 h 2676273"/>
                  <a:gd name="connsiteX93" fmla="*/ 2122806 w 2678023"/>
                  <a:gd name="connsiteY93" fmla="*/ 2217412 h 2676273"/>
                  <a:gd name="connsiteX94" fmla="*/ 2184723 w 2678023"/>
                  <a:gd name="connsiteY94" fmla="*/ 2334539 h 2676273"/>
                  <a:gd name="connsiteX95" fmla="*/ 2174404 w 2678023"/>
                  <a:gd name="connsiteY95" fmla="*/ 2395424 h 2676273"/>
                  <a:gd name="connsiteX96" fmla="*/ 2164084 w 2678023"/>
                  <a:gd name="connsiteY96" fmla="*/ 2404712 h 2676273"/>
                  <a:gd name="connsiteX97" fmla="*/ 2075336 w 2678023"/>
                  <a:gd name="connsiteY97" fmla="*/ 2401616 h 2676273"/>
                  <a:gd name="connsiteX98" fmla="*/ 1988652 w 2678023"/>
                  <a:gd name="connsiteY98" fmla="*/ 2320607 h 2676273"/>
                  <a:gd name="connsiteX99" fmla="*/ 1944277 w 2678023"/>
                  <a:gd name="connsiteY99" fmla="*/ 2311836 h 2676273"/>
                  <a:gd name="connsiteX100" fmla="*/ 1883392 w 2678023"/>
                  <a:gd name="connsiteY100" fmla="*/ 2346406 h 2676273"/>
                  <a:gd name="connsiteX101" fmla="*/ 1868429 w 2678023"/>
                  <a:gd name="connsiteY101" fmla="*/ 2391812 h 2676273"/>
                  <a:gd name="connsiteX102" fmla="*/ 1899388 w 2678023"/>
                  <a:gd name="connsiteY102" fmla="*/ 2526998 h 2676273"/>
                  <a:gd name="connsiteX103" fmla="*/ 1879264 w 2678023"/>
                  <a:gd name="connsiteY103" fmla="*/ 2571888 h 2676273"/>
                  <a:gd name="connsiteX104" fmla="*/ 1841082 w 2678023"/>
                  <a:gd name="connsiteY104" fmla="*/ 2588916 h 2676273"/>
                  <a:gd name="connsiteX105" fmla="*/ 1782777 w 2678023"/>
                  <a:gd name="connsiteY105" fmla="*/ 2568277 h 2676273"/>
                  <a:gd name="connsiteX106" fmla="*/ 1715184 w 2678023"/>
                  <a:gd name="connsiteY106" fmla="*/ 2459405 h 2676273"/>
                  <a:gd name="connsiteX107" fmla="*/ 1664618 w 2678023"/>
                  <a:gd name="connsiteY107" fmla="*/ 2435670 h 2676273"/>
                  <a:gd name="connsiteX108" fmla="*/ 1610440 w 2678023"/>
                  <a:gd name="connsiteY108" fmla="*/ 2450118 h 2676273"/>
                  <a:gd name="connsiteX109" fmla="*/ 1577418 w 2678023"/>
                  <a:gd name="connsiteY109" fmla="*/ 2495008 h 2676273"/>
                  <a:gd name="connsiteX110" fmla="*/ 1573806 w 2678023"/>
                  <a:gd name="connsiteY110" fmla="*/ 2616778 h 2676273"/>
                  <a:gd name="connsiteX111" fmla="*/ 1526852 w 2678023"/>
                  <a:gd name="connsiteY111" fmla="*/ 2672504 h 2676273"/>
                  <a:gd name="connsiteX112" fmla="*/ 1497441 w 2678023"/>
                  <a:gd name="connsiteY112" fmla="*/ 2676116 h 2676273"/>
                  <a:gd name="connsiteX113" fmla="*/ 1449972 w 2678023"/>
                  <a:gd name="connsiteY113" fmla="*/ 2644125 h 2676273"/>
                  <a:gd name="connsiteX114" fmla="*/ 1410241 w 2678023"/>
                  <a:gd name="connsiteY114" fmla="*/ 2514615 h 2676273"/>
                  <a:gd name="connsiteX115" fmla="*/ 1373091 w 2678023"/>
                  <a:gd name="connsiteY115" fmla="*/ 2482624 h 2676273"/>
                  <a:gd name="connsiteX116" fmla="*/ 1304982 w 2678023"/>
                  <a:gd name="connsiteY116" fmla="*/ 2483140 h 2676273"/>
                  <a:gd name="connsiteX117" fmla="*/ 1271959 w 2678023"/>
                  <a:gd name="connsiteY117" fmla="*/ 2511519 h 2676273"/>
                  <a:gd name="connsiteX118" fmla="*/ 1234293 w 2678023"/>
                  <a:gd name="connsiteY118" fmla="*/ 2633806 h 2676273"/>
                  <a:gd name="connsiteX119" fmla="*/ 1170828 w 2678023"/>
                  <a:gd name="connsiteY119" fmla="*/ 2674568 h 2676273"/>
                  <a:gd name="connsiteX120" fmla="*/ 1106847 w 2678023"/>
                  <a:gd name="connsiteY120" fmla="*/ 2602331 h 2676273"/>
                  <a:gd name="connsiteX121" fmla="*/ 1103751 w 2678023"/>
                  <a:gd name="connsiteY121" fmla="*/ 2491396 h 2676273"/>
                  <a:gd name="connsiteX122" fmla="*/ 1080532 w 2678023"/>
                  <a:gd name="connsiteY122" fmla="*/ 2454245 h 2676273"/>
                  <a:gd name="connsiteX123" fmla="*/ 1005199 w 2678023"/>
                  <a:gd name="connsiteY123" fmla="*/ 2435154 h 2676273"/>
                  <a:gd name="connsiteX124" fmla="*/ 969080 w 2678023"/>
                  <a:gd name="connsiteY124" fmla="*/ 2454245 h 2676273"/>
                  <a:gd name="connsiteX125" fmla="*/ 900456 w 2678023"/>
                  <a:gd name="connsiteY125" fmla="*/ 2564149 h 2676273"/>
                  <a:gd name="connsiteX126" fmla="*/ 836474 w 2678023"/>
                  <a:gd name="connsiteY126" fmla="*/ 2587368 h 2676273"/>
                  <a:gd name="connsiteX127" fmla="*/ 831830 w 2678023"/>
                  <a:gd name="connsiteY127" fmla="*/ 2585820 h 2676273"/>
                  <a:gd name="connsiteX128" fmla="*/ 785392 w 2678023"/>
                  <a:gd name="connsiteY128" fmla="*/ 2504811 h 2676273"/>
                  <a:gd name="connsiteX129" fmla="*/ 811707 w 2678023"/>
                  <a:gd name="connsiteY129" fmla="*/ 2390780 h 2676273"/>
                  <a:gd name="connsiteX130" fmla="*/ 794680 w 2678023"/>
                  <a:gd name="connsiteY130" fmla="*/ 2344342 h 2676273"/>
                  <a:gd name="connsiteX131" fmla="*/ 739470 w 2678023"/>
                  <a:gd name="connsiteY131" fmla="*/ 2312352 h 2676273"/>
                  <a:gd name="connsiteX132" fmla="*/ 689421 w 2678023"/>
                  <a:gd name="connsiteY132" fmla="*/ 2321639 h 2676273"/>
                  <a:gd name="connsiteX133" fmla="*/ 596029 w 2678023"/>
                  <a:gd name="connsiteY133" fmla="*/ 2408839 h 2676273"/>
                  <a:gd name="connsiteX134" fmla="*/ 530500 w 2678023"/>
                  <a:gd name="connsiteY134" fmla="*/ 2415031 h 2676273"/>
                  <a:gd name="connsiteX135" fmla="*/ 521212 w 2678023"/>
                  <a:gd name="connsiteY135" fmla="*/ 2408839 h 2676273"/>
                  <a:gd name="connsiteX136" fmla="*/ 500573 w 2678023"/>
                  <a:gd name="connsiteY136" fmla="*/ 2322671 h 2676273"/>
                  <a:gd name="connsiteX137" fmla="*/ 556298 w 2678023"/>
                  <a:gd name="connsiteY137" fmla="*/ 2217928 h 2676273"/>
                  <a:gd name="connsiteX138" fmla="*/ 552171 w 2678023"/>
                  <a:gd name="connsiteY138" fmla="*/ 2168910 h 2676273"/>
                  <a:gd name="connsiteX139" fmla="*/ 505733 w 2678023"/>
                  <a:gd name="connsiteY139" fmla="*/ 2122988 h 2676273"/>
                  <a:gd name="connsiteX140" fmla="*/ 457747 w 2678023"/>
                  <a:gd name="connsiteY140" fmla="*/ 2119376 h 2676273"/>
                  <a:gd name="connsiteX141" fmla="*/ 341652 w 2678023"/>
                  <a:gd name="connsiteY141" fmla="*/ 2180778 h 2676273"/>
                  <a:gd name="connsiteX142" fmla="*/ 278187 w 2678023"/>
                  <a:gd name="connsiteY142" fmla="*/ 2168910 h 2676273"/>
                  <a:gd name="connsiteX143" fmla="*/ 274059 w 2678023"/>
                  <a:gd name="connsiteY143" fmla="*/ 2164266 h 2676273"/>
                  <a:gd name="connsiteX144" fmla="*/ 276639 w 2678023"/>
                  <a:gd name="connsiteY144" fmla="*/ 2069326 h 2676273"/>
                  <a:gd name="connsiteX145" fmla="*/ 354551 w 2678023"/>
                  <a:gd name="connsiteY145" fmla="*/ 1986254 h 2676273"/>
                  <a:gd name="connsiteX146" fmla="*/ 363839 w 2678023"/>
                  <a:gd name="connsiteY146" fmla="*/ 1940848 h 2676273"/>
                  <a:gd name="connsiteX147" fmla="*/ 328237 w 2678023"/>
                  <a:gd name="connsiteY147" fmla="*/ 1878931 h 2676273"/>
                  <a:gd name="connsiteX148" fmla="*/ 283347 w 2678023"/>
                  <a:gd name="connsiteY148" fmla="*/ 1866031 h 2676273"/>
                  <a:gd name="connsiteX149" fmla="*/ 170864 w 2678023"/>
                  <a:gd name="connsiteY149" fmla="*/ 1891830 h 2676273"/>
                  <a:gd name="connsiteX150" fmla="*/ 155900 w 2678023"/>
                  <a:gd name="connsiteY150" fmla="*/ 1895442 h 2676273"/>
                  <a:gd name="connsiteX151" fmla="*/ 100175 w 2678023"/>
                  <a:gd name="connsiteY151" fmla="*/ 1868095 h 2676273"/>
                  <a:gd name="connsiteX152" fmla="*/ 87275 w 2678023"/>
                  <a:gd name="connsiteY152" fmla="*/ 1838169 h 2676273"/>
                  <a:gd name="connsiteX153" fmla="*/ 107915 w 2678023"/>
                  <a:gd name="connsiteY153" fmla="*/ 1779863 h 2676273"/>
                  <a:gd name="connsiteX154" fmla="*/ 213690 w 2678023"/>
                  <a:gd name="connsiteY154" fmla="*/ 1713818 h 2676273"/>
                  <a:gd name="connsiteX155" fmla="*/ 238972 w 2678023"/>
                  <a:gd name="connsiteY155" fmla="*/ 1654481 h 2676273"/>
                  <a:gd name="connsiteX156" fmla="*/ 222977 w 2678023"/>
                  <a:gd name="connsiteY156" fmla="*/ 1600819 h 2676273"/>
                  <a:gd name="connsiteX157" fmla="*/ 184279 w 2678023"/>
                  <a:gd name="connsiteY157" fmla="*/ 1575020 h 2676273"/>
                  <a:gd name="connsiteX158" fmla="*/ 59413 w 2678023"/>
                  <a:gd name="connsiteY158" fmla="*/ 1571408 h 2676273"/>
                  <a:gd name="connsiteX159" fmla="*/ 3687 w 2678023"/>
                  <a:gd name="connsiteY159" fmla="*/ 1524454 h 2676273"/>
                  <a:gd name="connsiteX160" fmla="*/ 1623 w 2678023"/>
                  <a:gd name="connsiteY160" fmla="*/ 1513619 h 2676273"/>
                  <a:gd name="connsiteX161" fmla="*/ 48577 w 2678023"/>
                  <a:gd name="connsiteY161" fmla="*/ 1442414 h 2676273"/>
                  <a:gd name="connsiteX162" fmla="*/ 160544 w 2678023"/>
                  <a:gd name="connsiteY162" fmla="*/ 1408359 h 2676273"/>
                  <a:gd name="connsiteX163" fmla="*/ 194083 w 2678023"/>
                  <a:gd name="connsiteY163" fmla="*/ 1370693 h 2676273"/>
                  <a:gd name="connsiteX164" fmla="*/ 192534 w 2678023"/>
                  <a:gd name="connsiteY164" fmla="*/ 1298972 h 2676273"/>
                  <a:gd name="connsiteX165" fmla="*/ 166220 w 2678023"/>
                  <a:gd name="connsiteY165" fmla="*/ 1269561 h 2676273"/>
                  <a:gd name="connsiteX166" fmla="*/ 47029 w 2678023"/>
                  <a:gd name="connsiteY166" fmla="*/ 1232927 h 2676273"/>
                  <a:gd name="connsiteX167" fmla="*/ 1623 w 2678023"/>
                  <a:gd name="connsiteY167" fmla="*/ 1166882 h 2676273"/>
                  <a:gd name="connsiteX168" fmla="*/ 6267 w 2678023"/>
                  <a:gd name="connsiteY168" fmla="*/ 1139535 h 2676273"/>
                  <a:gd name="connsiteX169" fmla="*/ 49093 w 2678023"/>
                  <a:gd name="connsiteY169" fmla="*/ 1105481 h 2676273"/>
                  <a:gd name="connsiteX170" fmla="*/ 164672 w 2678023"/>
                  <a:gd name="connsiteY170" fmla="*/ 1101869 h 2676273"/>
                  <a:gd name="connsiteX171" fmla="*/ 181699 w 2678023"/>
                  <a:gd name="connsiteY171" fmla="*/ 1101353 h 2676273"/>
                  <a:gd name="connsiteX172" fmla="*/ 227621 w 2678023"/>
                  <a:gd name="connsiteY172" fmla="*/ 1065234 h 2676273"/>
                  <a:gd name="connsiteX173" fmla="*/ 241036 w 2678023"/>
                  <a:gd name="connsiteY173" fmla="*/ 1014153 h 2676273"/>
                  <a:gd name="connsiteX174" fmla="*/ 219366 w 2678023"/>
                  <a:gd name="connsiteY174" fmla="*/ 965651 h 2676273"/>
                  <a:gd name="connsiteX175" fmla="*/ 113590 w 2678023"/>
                  <a:gd name="connsiteY175" fmla="*/ 899605 h 2676273"/>
                  <a:gd name="connsiteX176" fmla="*/ 89855 w 2678023"/>
                  <a:gd name="connsiteY176" fmla="*/ 832012 h 2676273"/>
                  <a:gd name="connsiteX177" fmla="*/ 104818 w 2678023"/>
                  <a:gd name="connsiteY177" fmla="*/ 799505 h 2676273"/>
                  <a:gd name="connsiteX178" fmla="*/ 151256 w 2678023"/>
                  <a:gd name="connsiteY178" fmla="*/ 779898 h 2676273"/>
                  <a:gd name="connsiteX179" fmla="*/ 283347 w 2678023"/>
                  <a:gd name="connsiteY179" fmla="*/ 810341 h 2676273"/>
                  <a:gd name="connsiteX180" fmla="*/ 331332 w 2678023"/>
                  <a:gd name="connsiteY180" fmla="*/ 794345 h 2676273"/>
                  <a:gd name="connsiteX181" fmla="*/ 363839 w 2678023"/>
                  <a:gd name="connsiteY181" fmla="*/ 737588 h 2676273"/>
                  <a:gd name="connsiteX182" fmla="*/ 354551 w 2678023"/>
                  <a:gd name="connsiteY182" fmla="*/ 689086 h 2676273"/>
                  <a:gd name="connsiteX183" fmla="*/ 266835 w 2678023"/>
                  <a:gd name="connsiteY183" fmla="*/ 595694 h 2676273"/>
                  <a:gd name="connsiteX184" fmla="*/ 261675 w 2678023"/>
                  <a:gd name="connsiteY184" fmla="*/ 529133 h 2676273"/>
                  <a:gd name="connsiteX185" fmla="*/ 270447 w 2678023"/>
                  <a:gd name="connsiteY185" fmla="*/ 516233 h 2676273"/>
                  <a:gd name="connsiteX186" fmla="*/ 349907 w 2678023"/>
                  <a:gd name="connsiteY186" fmla="*/ 498690 h 2676273"/>
                  <a:gd name="connsiteX187" fmla="*/ 457231 w 2678023"/>
                  <a:gd name="connsiteY187" fmla="*/ 555964 h 2676273"/>
                  <a:gd name="connsiteX188" fmla="*/ 507797 w 2678023"/>
                  <a:gd name="connsiteY188" fmla="*/ 551320 h 2676273"/>
                  <a:gd name="connsiteX189" fmla="*/ 551139 w 2678023"/>
                  <a:gd name="connsiteY189" fmla="*/ 508494 h 2676273"/>
                  <a:gd name="connsiteX190" fmla="*/ 556815 w 2678023"/>
                  <a:gd name="connsiteY190" fmla="*/ 456896 h 2676273"/>
                  <a:gd name="connsiteX191" fmla="*/ 494381 w 2678023"/>
                  <a:gd name="connsiteY191" fmla="*/ 339769 h 2676273"/>
                  <a:gd name="connsiteX192" fmla="*/ 505217 w 2678023"/>
                  <a:gd name="connsiteY192" fmla="*/ 280432 h 2676273"/>
                  <a:gd name="connsiteX193" fmla="*/ 537723 w 2678023"/>
                  <a:gd name="connsiteY193" fmla="*/ 256181 h 2676273"/>
                  <a:gd name="connsiteX194" fmla="*/ 590353 w 2678023"/>
                  <a:gd name="connsiteY194" fmla="*/ 261857 h 2676273"/>
                  <a:gd name="connsiteX195" fmla="*/ 679617 w 2678023"/>
                  <a:gd name="connsiteY195" fmla="*/ 344929 h 2676273"/>
                  <a:gd name="connsiteX196" fmla="*/ 754950 w 2678023"/>
                  <a:gd name="connsiteY196" fmla="*/ 355765 h 2676273"/>
                  <a:gd name="connsiteX197" fmla="*/ 797260 w 2678023"/>
                  <a:gd name="connsiteY197" fmla="*/ 329450 h 2676273"/>
                  <a:gd name="connsiteX198" fmla="*/ 811707 w 2678023"/>
                  <a:gd name="connsiteY198" fmla="*/ 285076 h 2676273"/>
                  <a:gd name="connsiteX199" fmla="*/ 781781 w 2678023"/>
                  <a:gd name="connsiteY199" fmla="*/ 156081 h 2676273"/>
                  <a:gd name="connsiteX200" fmla="*/ 807064 w 2678023"/>
                  <a:gd name="connsiteY200" fmla="*/ 100872 h 2676273"/>
                  <a:gd name="connsiteX201" fmla="*/ 841634 w 2678023"/>
                  <a:gd name="connsiteY201" fmla="*/ 86424 h 2676273"/>
                  <a:gd name="connsiteX202" fmla="*/ 896328 w 2678023"/>
                  <a:gd name="connsiteY202" fmla="*/ 106031 h 2676273"/>
                  <a:gd name="connsiteX203" fmla="*/ 965469 w 2678023"/>
                  <a:gd name="connsiteY203" fmla="*/ 217483 h 2676273"/>
                  <a:gd name="connsiteX204" fmla="*/ 1013455 w 2678023"/>
                  <a:gd name="connsiteY204" fmla="*/ 240702 h 2676273"/>
                  <a:gd name="connsiteX205" fmla="*/ 1077952 w 2678023"/>
                  <a:gd name="connsiteY205" fmla="*/ 222642 h 2676273"/>
                  <a:gd name="connsiteX206" fmla="*/ 1101687 w 2678023"/>
                  <a:gd name="connsiteY206" fmla="*/ 188072 h 2676273"/>
                  <a:gd name="connsiteX207" fmla="*/ 1106847 w 2678023"/>
                  <a:gd name="connsiteY207" fmla="*/ 53918 h 2676273"/>
                  <a:gd name="connsiteX208" fmla="*/ 1145029 w 2678023"/>
                  <a:gd name="connsiteY208" fmla="*/ 4900 h 2676273"/>
                  <a:gd name="connsiteX209" fmla="*/ 1158960 w 2678023"/>
                  <a:gd name="connsiteY209" fmla="*/ 1804 h 2676273"/>
                  <a:gd name="connsiteX210" fmla="*/ 1190637 w 2678023"/>
                  <a:gd name="connsiteY210" fmla="*/ 143 h 2676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Lst>
                <a:rect l="l" t="t" r="r" b="b"/>
                <a:pathLst>
                  <a:path w="2678023" h="2676273">
                    <a:moveTo>
                      <a:pt x="1338961" y="855269"/>
                    </a:moveTo>
                    <a:cubicBezTo>
                      <a:pt x="1073250" y="855269"/>
                      <a:pt x="857849" y="1070670"/>
                      <a:pt x="857849" y="1336381"/>
                    </a:cubicBezTo>
                    <a:cubicBezTo>
                      <a:pt x="857849" y="1602092"/>
                      <a:pt x="1073250" y="1817493"/>
                      <a:pt x="1338961" y="1817493"/>
                    </a:cubicBezTo>
                    <a:cubicBezTo>
                      <a:pt x="1604672" y="1817493"/>
                      <a:pt x="1820073" y="1602092"/>
                      <a:pt x="1820073" y="1336381"/>
                    </a:cubicBezTo>
                    <a:cubicBezTo>
                      <a:pt x="1820073" y="1070670"/>
                      <a:pt x="1604672" y="855269"/>
                      <a:pt x="1338961" y="855269"/>
                    </a:cubicBezTo>
                    <a:close/>
                    <a:moveTo>
                      <a:pt x="1338961" y="545806"/>
                    </a:moveTo>
                    <a:cubicBezTo>
                      <a:pt x="1775584" y="545806"/>
                      <a:pt x="2129536" y="899758"/>
                      <a:pt x="2129536" y="1336381"/>
                    </a:cubicBezTo>
                    <a:cubicBezTo>
                      <a:pt x="2129536" y="1773004"/>
                      <a:pt x="1775584" y="2126956"/>
                      <a:pt x="1338961" y="2126956"/>
                    </a:cubicBezTo>
                    <a:cubicBezTo>
                      <a:pt x="902338" y="2126956"/>
                      <a:pt x="548386" y="1773004"/>
                      <a:pt x="548386" y="1336381"/>
                    </a:cubicBezTo>
                    <a:cubicBezTo>
                      <a:pt x="548386" y="899758"/>
                      <a:pt x="902338" y="545806"/>
                      <a:pt x="1338961" y="545806"/>
                    </a:cubicBezTo>
                    <a:close/>
                    <a:moveTo>
                      <a:pt x="1340068" y="359376"/>
                    </a:moveTo>
                    <a:cubicBezTo>
                      <a:pt x="796228" y="358860"/>
                      <a:pt x="363839" y="794861"/>
                      <a:pt x="361775" y="1331995"/>
                    </a:cubicBezTo>
                    <a:cubicBezTo>
                      <a:pt x="359711" y="1882027"/>
                      <a:pt x="806032" y="2314416"/>
                      <a:pt x="1338521" y="2312868"/>
                    </a:cubicBezTo>
                    <a:cubicBezTo>
                      <a:pt x="1869461" y="2314932"/>
                      <a:pt x="2317329" y="1887702"/>
                      <a:pt x="2316814" y="1335606"/>
                    </a:cubicBezTo>
                    <a:cubicBezTo>
                      <a:pt x="2316298" y="792797"/>
                      <a:pt x="1880813" y="359892"/>
                      <a:pt x="1340068" y="359376"/>
                    </a:cubicBezTo>
                    <a:close/>
                    <a:moveTo>
                      <a:pt x="1190637" y="143"/>
                    </a:moveTo>
                    <a:cubicBezTo>
                      <a:pt x="1216299" y="1546"/>
                      <a:pt x="1225780" y="13543"/>
                      <a:pt x="1235841" y="48758"/>
                    </a:cubicBezTo>
                    <a:cubicBezTo>
                      <a:pt x="1246676" y="86940"/>
                      <a:pt x="1259576" y="124091"/>
                      <a:pt x="1269895" y="162273"/>
                    </a:cubicBezTo>
                    <a:cubicBezTo>
                      <a:pt x="1275055" y="180332"/>
                      <a:pt x="1285890" y="190136"/>
                      <a:pt x="1303434" y="192716"/>
                    </a:cubicBezTo>
                    <a:cubicBezTo>
                      <a:pt x="1327685" y="195812"/>
                      <a:pt x="1352452" y="195812"/>
                      <a:pt x="1376702" y="192716"/>
                    </a:cubicBezTo>
                    <a:cubicBezTo>
                      <a:pt x="1393730" y="190652"/>
                      <a:pt x="1404049" y="180332"/>
                      <a:pt x="1409209" y="163305"/>
                    </a:cubicBezTo>
                    <a:cubicBezTo>
                      <a:pt x="1421593" y="121511"/>
                      <a:pt x="1434492" y="79717"/>
                      <a:pt x="1447392" y="37922"/>
                    </a:cubicBezTo>
                    <a:cubicBezTo>
                      <a:pt x="1457195" y="6964"/>
                      <a:pt x="1466998" y="-260"/>
                      <a:pt x="1499505" y="256"/>
                    </a:cubicBezTo>
                    <a:cubicBezTo>
                      <a:pt x="1504149" y="256"/>
                      <a:pt x="1508793" y="256"/>
                      <a:pt x="1513436" y="772"/>
                    </a:cubicBezTo>
                    <a:cubicBezTo>
                      <a:pt x="1559358" y="5416"/>
                      <a:pt x="1572258" y="19347"/>
                      <a:pt x="1573290" y="65269"/>
                    </a:cubicBezTo>
                    <a:cubicBezTo>
                      <a:pt x="1574322" y="105515"/>
                      <a:pt x="1575870" y="145246"/>
                      <a:pt x="1576902" y="185492"/>
                    </a:cubicBezTo>
                    <a:cubicBezTo>
                      <a:pt x="1577418" y="201487"/>
                      <a:pt x="1583093" y="213871"/>
                      <a:pt x="1598057" y="220578"/>
                    </a:cubicBezTo>
                    <a:cubicBezTo>
                      <a:pt x="1622308" y="231414"/>
                      <a:pt x="1647590" y="238638"/>
                      <a:pt x="1674422" y="240702"/>
                    </a:cubicBezTo>
                    <a:cubicBezTo>
                      <a:pt x="1690933" y="241733"/>
                      <a:pt x="1702285" y="235026"/>
                      <a:pt x="1710540" y="221610"/>
                    </a:cubicBezTo>
                    <a:cubicBezTo>
                      <a:pt x="1733243" y="184976"/>
                      <a:pt x="1756462" y="148342"/>
                      <a:pt x="1779165" y="111707"/>
                    </a:cubicBezTo>
                    <a:cubicBezTo>
                      <a:pt x="1798772" y="80749"/>
                      <a:pt x="1810640" y="76621"/>
                      <a:pt x="1845726" y="88488"/>
                    </a:cubicBezTo>
                    <a:cubicBezTo>
                      <a:pt x="1849854" y="90036"/>
                      <a:pt x="1853466" y="91068"/>
                      <a:pt x="1857594" y="92616"/>
                    </a:cubicBezTo>
                    <a:cubicBezTo>
                      <a:pt x="1898356" y="110159"/>
                      <a:pt x="1905063" y="123059"/>
                      <a:pt x="1895260" y="166401"/>
                    </a:cubicBezTo>
                    <a:cubicBezTo>
                      <a:pt x="1886488" y="205099"/>
                      <a:pt x="1877717" y="243281"/>
                      <a:pt x="1868429" y="281980"/>
                    </a:cubicBezTo>
                    <a:cubicBezTo>
                      <a:pt x="1863269" y="303135"/>
                      <a:pt x="1868429" y="319646"/>
                      <a:pt x="1887004" y="332030"/>
                    </a:cubicBezTo>
                    <a:cubicBezTo>
                      <a:pt x="1906096" y="344929"/>
                      <a:pt x="1925187" y="356796"/>
                      <a:pt x="1946857" y="365052"/>
                    </a:cubicBezTo>
                    <a:cubicBezTo>
                      <a:pt x="1962337" y="370728"/>
                      <a:pt x="1974720" y="367116"/>
                      <a:pt x="1986588" y="355765"/>
                    </a:cubicBezTo>
                    <a:cubicBezTo>
                      <a:pt x="2018062" y="325838"/>
                      <a:pt x="2049537" y="296943"/>
                      <a:pt x="2081528" y="267532"/>
                    </a:cubicBezTo>
                    <a:cubicBezTo>
                      <a:pt x="2107843" y="242765"/>
                      <a:pt x="2122290" y="241733"/>
                      <a:pt x="2151701" y="261857"/>
                    </a:cubicBezTo>
                    <a:cubicBezTo>
                      <a:pt x="2153248" y="262889"/>
                      <a:pt x="2154281" y="263405"/>
                      <a:pt x="2155312" y="264437"/>
                    </a:cubicBezTo>
                    <a:cubicBezTo>
                      <a:pt x="2205363" y="300555"/>
                      <a:pt x="2198139" y="316034"/>
                      <a:pt x="2177500" y="353701"/>
                    </a:cubicBezTo>
                    <a:cubicBezTo>
                      <a:pt x="2158925" y="387755"/>
                      <a:pt x="2141381" y="422842"/>
                      <a:pt x="2122290" y="456896"/>
                    </a:cubicBezTo>
                    <a:cubicBezTo>
                      <a:pt x="2112487" y="474955"/>
                      <a:pt x="2114550" y="490435"/>
                      <a:pt x="2126934" y="505914"/>
                    </a:cubicBezTo>
                    <a:cubicBezTo>
                      <a:pt x="2140865" y="522941"/>
                      <a:pt x="2156345" y="538421"/>
                      <a:pt x="2173372" y="551836"/>
                    </a:cubicBezTo>
                    <a:cubicBezTo>
                      <a:pt x="2187819" y="563187"/>
                      <a:pt x="2202783" y="564735"/>
                      <a:pt x="2219810" y="555964"/>
                    </a:cubicBezTo>
                    <a:cubicBezTo>
                      <a:pt x="2258508" y="534809"/>
                      <a:pt x="2297722" y="514170"/>
                      <a:pt x="2336937" y="494046"/>
                    </a:cubicBezTo>
                    <a:cubicBezTo>
                      <a:pt x="2364799" y="479599"/>
                      <a:pt x="2380795" y="482695"/>
                      <a:pt x="2400917" y="507462"/>
                    </a:cubicBezTo>
                    <a:cubicBezTo>
                      <a:pt x="2408141" y="515717"/>
                      <a:pt x="2414849" y="524489"/>
                      <a:pt x="2420525" y="533777"/>
                    </a:cubicBezTo>
                    <a:cubicBezTo>
                      <a:pt x="2434972" y="556480"/>
                      <a:pt x="2433424" y="571443"/>
                      <a:pt x="2415365" y="591566"/>
                    </a:cubicBezTo>
                    <a:cubicBezTo>
                      <a:pt x="2384406" y="625105"/>
                      <a:pt x="2353448" y="659159"/>
                      <a:pt x="2321973" y="692182"/>
                    </a:cubicBezTo>
                    <a:cubicBezTo>
                      <a:pt x="2310106" y="704565"/>
                      <a:pt x="2307526" y="717981"/>
                      <a:pt x="2313718" y="733460"/>
                    </a:cubicBezTo>
                    <a:cubicBezTo>
                      <a:pt x="2323005" y="755647"/>
                      <a:pt x="2334357" y="776286"/>
                      <a:pt x="2349320" y="795377"/>
                    </a:cubicBezTo>
                    <a:cubicBezTo>
                      <a:pt x="2361187" y="810857"/>
                      <a:pt x="2375635" y="814984"/>
                      <a:pt x="2394726" y="810341"/>
                    </a:cubicBezTo>
                    <a:cubicBezTo>
                      <a:pt x="2438584" y="799505"/>
                      <a:pt x="2482958" y="789701"/>
                      <a:pt x="2526816" y="780414"/>
                    </a:cubicBezTo>
                    <a:cubicBezTo>
                      <a:pt x="2550035" y="775254"/>
                      <a:pt x="2563967" y="781962"/>
                      <a:pt x="2575834" y="803117"/>
                    </a:cubicBezTo>
                    <a:cubicBezTo>
                      <a:pt x="2582026" y="814468"/>
                      <a:pt x="2587186" y="826336"/>
                      <a:pt x="2591313" y="838719"/>
                    </a:cubicBezTo>
                    <a:cubicBezTo>
                      <a:pt x="2600085" y="867098"/>
                      <a:pt x="2595441" y="880514"/>
                      <a:pt x="2570158" y="896509"/>
                    </a:cubicBezTo>
                    <a:cubicBezTo>
                      <a:pt x="2534040" y="919213"/>
                      <a:pt x="2498437" y="942948"/>
                      <a:pt x="2461287" y="964103"/>
                    </a:cubicBezTo>
                    <a:cubicBezTo>
                      <a:pt x="2440132" y="976486"/>
                      <a:pt x="2434456" y="992998"/>
                      <a:pt x="2438068" y="1014669"/>
                    </a:cubicBezTo>
                    <a:cubicBezTo>
                      <a:pt x="2441164" y="1034792"/>
                      <a:pt x="2446840" y="1054399"/>
                      <a:pt x="2454063" y="1073490"/>
                    </a:cubicBezTo>
                    <a:cubicBezTo>
                      <a:pt x="2460771" y="1091033"/>
                      <a:pt x="2472638" y="1100321"/>
                      <a:pt x="2492762" y="1100837"/>
                    </a:cubicBezTo>
                    <a:cubicBezTo>
                      <a:pt x="2538168" y="1101353"/>
                      <a:pt x="2583058" y="1104449"/>
                      <a:pt x="2628464" y="1105997"/>
                    </a:cubicBezTo>
                    <a:cubicBezTo>
                      <a:pt x="2653230" y="1107029"/>
                      <a:pt x="2665614" y="1116832"/>
                      <a:pt x="2672322" y="1140567"/>
                    </a:cubicBezTo>
                    <a:cubicBezTo>
                      <a:pt x="2676449" y="1153983"/>
                      <a:pt x="2677998" y="1167914"/>
                      <a:pt x="2677998" y="1182361"/>
                    </a:cubicBezTo>
                    <a:cubicBezTo>
                      <a:pt x="2677998" y="1210224"/>
                      <a:pt x="2670258" y="1221576"/>
                      <a:pt x="2644459" y="1229831"/>
                    </a:cubicBezTo>
                    <a:cubicBezTo>
                      <a:pt x="2603697" y="1242731"/>
                      <a:pt x="2562934" y="1255114"/>
                      <a:pt x="2522172" y="1267498"/>
                    </a:cubicBezTo>
                    <a:cubicBezTo>
                      <a:pt x="2492762" y="1276269"/>
                      <a:pt x="2485022" y="1285557"/>
                      <a:pt x="2483990" y="1315999"/>
                    </a:cubicBezTo>
                    <a:cubicBezTo>
                      <a:pt x="2483474" y="1337154"/>
                      <a:pt x="2481926" y="1358825"/>
                      <a:pt x="2486570" y="1379981"/>
                    </a:cubicBezTo>
                    <a:cubicBezTo>
                      <a:pt x="2489666" y="1394428"/>
                      <a:pt x="2498437" y="1403200"/>
                      <a:pt x="2512885" y="1407843"/>
                    </a:cubicBezTo>
                    <a:cubicBezTo>
                      <a:pt x="2555711" y="1420743"/>
                      <a:pt x="2598537" y="1433642"/>
                      <a:pt x="2641363" y="1447058"/>
                    </a:cubicBezTo>
                    <a:cubicBezTo>
                      <a:pt x="2671290" y="1456345"/>
                      <a:pt x="2678514" y="1466665"/>
                      <a:pt x="2677998" y="1498139"/>
                    </a:cubicBezTo>
                    <a:cubicBezTo>
                      <a:pt x="2677998" y="1501235"/>
                      <a:pt x="2677998" y="1504331"/>
                      <a:pt x="2677998" y="1507427"/>
                    </a:cubicBezTo>
                    <a:cubicBezTo>
                      <a:pt x="2675934" y="1555929"/>
                      <a:pt x="2660454" y="1571408"/>
                      <a:pt x="2611952" y="1572956"/>
                    </a:cubicBezTo>
                    <a:cubicBezTo>
                      <a:pt x="2571190" y="1573988"/>
                      <a:pt x="2530944" y="1576052"/>
                      <a:pt x="2490182" y="1576568"/>
                    </a:cubicBezTo>
                    <a:cubicBezTo>
                      <a:pt x="2474702" y="1577084"/>
                      <a:pt x="2463867" y="1583792"/>
                      <a:pt x="2457675" y="1596691"/>
                    </a:cubicBezTo>
                    <a:cubicBezTo>
                      <a:pt x="2446324" y="1620942"/>
                      <a:pt x="2439100" y="1646225"/>
                      <a:pt x="2437036" y="1673056"/>
                    </a:cubicBezTo>
                    <a:cubicBezTo>
                      <a:pt x="2435488" y="1690083"/>
                      <a:pt x="2442712" y="1701435"/>
                      <a:pt x="2457159" y="1710206"/>
                    </a:cubicBezTo>
                    <a:cubicBezTo>
                      <a:pt x="2493278" y="1732393"/>
                      <a:pt x="2528880" y="1754580"/>
                      <a:pt x="2564483" y="1777283"/>
                    </a:cubicBezTo>
                    <a:cubicBezTo>
                      <a:pt x="2596989" y="1797406"/>
                      <a:pt x="2601117" y="1809790"/>
                      <a:pt x="2588733" y="1845908"/>
                    </a:cubicBezTo>
                    <a:cubicBezTo>
                      <a:pt x="2584606" y="1858292"/>
                      <a:pt x="2578930" y="1870159"/>
                      <a:pt x="2571706" y="1880995"/>
                    </a:cubicBezTo>
                    <a:cubicBezTo>
                      <a:pt x="2564998" y="1890798"/>
                      <a:pt x="2554163" y="1897506"/>
                      <a:pt x="2538684" y="1897506"/>
                    </a:cubicBezTo>
                    <a:cubicBezTo>
                      <a:pt x="2511337" y="1891314"/>
                      <a:pt x="2483990" y="1885122"/>
                      <a:pt x="2456643" y="1879447"/>
                    </a:cubicBezTo>
                    <a:cubicBezTo>
                      <a:pt x="2434456" y="1874287"/>
                      <a:pt x="2411753" y="1869643"/>
                      <a:pt x="2389566" y="1863967"/>
                    </a:cubicBezTo>
                    <a:cubicBezTo>
                      <a:pt x="2375119" y="1860355"/>
                      <a:pt x="2363767" y="1864483"/>
                      <a:pt x="2354479" y="1874803"/>
                    </a:cubicBezTo>
                    <a:cubicBezTo>
                      <a:pt x="2335389" y="1896990"/>
                      <a:pt x="2320425" y="1922273"/>
                      <a:pt x="2312170" y="1950652"/>
                    </a:cubicBezTo>
                    <a:cubicBezTo>
                      <a:pt x="2308042" y="1964067"/>
                      <a:pt x="2314234" y="1973870"/>
                      <a:pt x="2322489" y="1983158"/>
                    </a:cubicBezTo>
                    <a:cubicBezTo>
                      <a:pt x="2352416" y="2015665"/>
                      <a:pt x="2382858" y="2048171"/>
                      <a:pt x="2412785" y="2080162"/>
                    </a:cubicBezTo>
                    <a:cubicBezTo>
                      <a:pt x="2435488" y="2104413"/>
                      <a:pt x="2436520" y="2118860"/>
                      <a:pt x="2418461" y="2146723"/>
                    </a:cubicBezTo>
                    <a:cubicBezTo>
                      <a:pt x="2417429" y="2148271"/>
                      <a:pt x="2416397" y="2150335"/>
                      <a:pt x="2414849" y="2151883"/>
                    </a:cubicBezTo>
                    <a:cubicBezTo>
                      <a:pt x="2380795" y="2197805"/>
                      <a:pt x="2365831" y="2198321"/>
                      <a:pt x="2324037" y="2174586"/>
                    </a:cubicBezTo>
                    <a:cubicBezTo>
                      <a:pt x="2289982" y="2154979"/>
                      <a:pt x="2253864" y="2137435"/>
                      <a:pt x="2219294" y="2118860"/>
                    </a:cubicBezTo>
                    <a:cubicBezTo>
                      <a:pt x="2204846" y="2111121"/>
                      <a:pt x="2191431" y="2111121"/>
                      <a:pt x="2178531" y="2120408"/>
                    </a:cubicBezTo>
                    <a:cubicBezTo>
                      <a:pt x="2157892" y="2134856"/>
                      <a:pt x="2140349" y="2152399"/>
                      <a:pt x="2125386" y="2172522"/>
                    </a:cubicBezTo>
                    <a:cubicBezTo>
                      <a:pt x="2114550" y="2186969"/>
                      <a:pt x="2114034" y="2201417"/>
                      <a:pt x="2122806" y="2217412"/>
                    </a:cubicBezTo>
                    <a:cubicBezTo>
                      <a:pt x="2143961" y="2256110"/>
                      <a:pt x="2164600" y="2295324"/>
                      <a:pt x="2184723" y="2334539"/>
                    </a:cubicBezTo>
                    <a:cubicBezTo>
                      <a:pt x="2198655" y="2361886"/>
                      <a:pt x="2196591" y="2374269"/>
                      <a:pt x="2174404" y="2395424"/>
                    </a:cubicBezTo>
                    <a:cubicBezTo>
                      <a:pt x="2170792" y="2398520"/>
                      <a:pt x="2167696" y="2402132"/>
                      <a:pt x="2164084" y="2404712"/>
                    </a:cubicBezTo>
                    <a:cubicBezTo>
                      <a:pt x="2131062" y="2428963"/>
                      <a:pt x="2114034" y="2440830"/>
                      <a:pt x="2075336" y="2401616"/>
                    </a:cubicBezTo>
                    <a:cubicBezTo>
                      <a:pt x="2047473" y="2373237"/>
                      <a:pt x="2017547" y="2347954"/>
                      <a:pt x="1988652" y="2320607"/>
                    </a:cubicBezTo>
                    <a:cubicBezTo>
                      <a:pt x="1975236" y="2307708"/>
                      <a:pt x="1960789" y="2305128"/>
                      <a:pt x="1944277" y="2311836"/>
                    </a:cubicBezTo>
                    <a:cubicBezTo>
                      <a:pt x="1922607" y="2320607"/>
                      <a:pt x="1901968" y="2331959"/>
                      <a:pt x="1883392" y="2346406"/>
                    </a:cubicBezTo>
                    <a:cubicBezTo>
                      <a:pt x="1867913" y="2358274"/>
                      <a:pt x="1863785" y="2373237"/>
                      <a:pt x="1868429" y="2391812"/>
                    </a:cubicBezTo>
                    <a:cubicBezTo>
                      <a:pt x="1879264" y="2436702"/>
                      <a:pt x="1889584" y="2482108"/>
                      <a:pt x="1899388" y="2526998"/>
                    </a:cubicBezTo>
                    <a:cubicBezTo>
                      <a:pt x="1903516" y="2546605"/>
                      <a:pt x="1896808" y="2561569"/>
                      <a:pt x="1879264" y="2571888"/>
                    </a:cubicBezTo>
                    <a:cubicBezTo>
                      <a:pt x="1867397" y="2579112"/>
                      <a:pt x="1854498" y="2584788"/>
                      <a:pt x="1841082" y="2588916"/>
                    </a:cubicBezTo>
                    <a:cubicBezTo>
                      <a:pt x="1813736" y="2597687"/>
                      <a:pt x="1798256" y="2592527"/>
                      <a:pt x="1782777" y="2568277"/>
                    </a:cubicBezTo>
                    <a:cubicBezTo>
                      <a:pt x="1760074" y="2532158"/>
                      <a:pt x="1736855" y="2496556"/>
                      <a:pt x="1715184" y="2459405"/>
                    </a:cubicBezTo>
                    <a:cubicBezTo>
                      <a:pt x="1703316" y="2439282"/>
                      <a:pt x="1687837" y="2431543"/>
                      <a:pt x="1664618" y="2435670"/>
                    </a:cubicBezTo>
                    <a:cubicBezTo>
                      <a:pt x="1646043" y="2439282"/>
                      <a:pt x="1627984" y="2443926"/>
                      <a:pt x="1610440" y="2450118"/>
                    </a:cubicBezTo>
                    <a:cubicBezTo>
                      <a:pt x="1586190" y="2458889"/>
                      <a:pt x="1578450" y="2469209"/>
                      <a:pt x="1577418" y="2495008"/>
                    </a:cubicBezTo>
                    <a:cubicBezTo>
                      <a:pt x="1575870" y="2535770"/>
                      <a:pt x="1574838" y="2576016"/>
                      <a:pt x="1573806" y="2616778"/>
                    </a:cubicBezTo>
                    <a:cubicBezTo>
                      <a:pt x="1572774" y="2653929"/>
                      <a:pt x="1563487" y="2665796"/>
                      <a:pt x="1526852" y="2672504"/>
                    </a:cubicBezTo>
                    <a:cubicBezTo>
                      <a:pt x="1517049" y="2674568"/>
                      <a:pt x="1507245" y="2675600"/>
                      <a:pt x="1497441" y="2676116"/>
                    </a:cubicBezTo>
                    <a:cubicBezTo>
                      <a:pt x="1473191" y="2677664"/>
                      <a:pt x="1457711" y="2667860"/>
                      <a:pt x="1449972" y="2644125"/>
                    </a:cubicBezTo>
                    <a:cubicBezTo>
                      <a:pt x="1436040" y="2600783"/>
                      <a:pt x="1422624" y="2557957"/>
                      <a:pt x="1410241" y="2514615"/>
                    </a:cubicBezTo>
                    <a:cubicBezTo>
                      <a:pt x="1404565" y="2495008"/>
                      <a:pt x="1392698" y="2485720"/>
                      <a:pt x="1373091" y="2482624"/>
                    </a:cubicBezTo>
                    <a:cubicBezTo>
                      <a:pt x="1350388" y="2479528"/>
                      <a:pt x="1327685" y="2479528"/>
                      <a:pt x="1304982" y="2483140"/>
                    </a:cubicBezTo>
                    <a:cubicBezTo>
                      <a:pt x="1287955" y="2485720"/>
                      <a:pt x="1277119" y="2494492"/>
                      <a:pt x="1271959" y="2511519"/>
                    </a:cubicBezTo>
                    <a:cubicBezTo>
                      <a:pt x="1260092" y="2552281"/>
                      <a:pt x="1247192" y="2593043"/>
                      <a:pt x="1234293" y="2633806"/>
                    </a:cubicBezTo>
                    <a:cubicBezTo>
                      <a:pt x="1222941" y="2670440"/>
                      <a:pt x="1208494" y="2679728"/>
                      <a:pt x="1170828" y="2674568"/>
                    </a:cubicBezTo>
                    <a:cubicBezTo>
                      <a:pt x="1114070" y="2666828"/>
                      <a:pt x="1107362" y="2659088"/>
                      <a:pt x="1106847" y="2602331"/>
                    </a:cubicBezTo>
                    <a:cubicBezTo>
                      <a:pt x="1106331" y="2565181"/>
                      <a:pt x="1104783" y="2528546"/>
                      <a:pt x="1103751" y="2491396"/>
                    </a:cubicBezTo>
                    <a:cubicBezTo>
                      <a:pt x="1103234" y="2474369"/>
                      <a:pt x="1096527" y="2460953"/>
                      <a:pt x="1080532" y="2454245"/>
                    </a:cubicBezTo>
                    <a:cubicBezTo>
                      <a:pt x="1056281" y="2443926"/>
                      <a:pt x="1031514" y="2436702"/>
                      <a:pt x="1005199" y="2435154"/>
                    </a:cubicBezTo>
                    <a:cubicBezTo>
                      <a:pt x="989203" y="2434122"/>
                      <a:pt x="977852" y="2440314"/>
                      <a:pt x="969080" y="2454245"/>
                    </a:cubicBezTo>
                    <a:cubicBezTo>
                      <a:pt x="946894" y="2491396"/>
                      <a:pt x="923159" y="2527514"/>
                      <a:pt x="900456" y="2564149"/>
                    </a:cubicBezTo>
                    <a:cubicBezTo>
                      <a:pt x="882396" y="2593043"/>
                      <a:pt x="868465" y="2598203"/>
                      <a:pt x="836474" y="2587368"/>
                    </a:cubicBezTo>
                    <a:cubicBezTo>
                      <a:pt x="834926" y="2586852"/>
                      <a:pt x="833379" y="2586336"/>
                      <a:pt x="831830" y="2585820"/>
                    </a:cubicBezTo>
                    <a:cubicBezTo>
                      <a:pt x="782297" y="2565697"/>
                      <a:pt x="772493" y="2554345"/>
                      <a:pt x="785392" y="2504811"/>
                    </a:cubicBezTo>
                    <a:cubicBezTo>
                      <a:pt x="795196" y="2467145"/>
                      <a:pt x="802420" y="2428963"/>
                      <a:pt x="811707" y="2390780"/>
                    </a:cubicBezTo>
                    <a:cubicBezTo>
                      <a:pt x="816351" y="2371173"/>
                      <a:pt x="811191" y="2356210"/>
                      <a:pt x="794680" y="2344342"/>
                    </a:cubicBezTo>
                    <a:cubicBezTo>
                      <a:pt x="777137" y="2331959"/>
                      <a:pt x="759078" y="2321123"/>
                      <a:pt x="739470" y="2312352"/>
                    </a:cubicBezTo>
                    <a:cubicBezTo>
                      <a:pt x="720895" y="2304096"/>
                      <a:pt x="704900" y="2307192"/>
                      <a:pt x="689421" y="2321639"/>
                    </a:cubicBezTo>
                    <a:cubicBezTo>
                      <a:pt x="658462" y="2351050"/>
                      <a:pt x="626988" y="2379945"/>
                      <a:pt x="596029" y="2408839"/>
                    </a:cubicBezTo>
                    <a:cubicBezTo>
                      <a:pt x="572810" y="2431027"/>
                      <a:pt x="557847" y="2432058"/>
                      <a:pt x="530500" y="2415031"/>
                    </a:cubicBezTo>
                    <a:cubicBezTo>
                      <a:pt x="527404" y="2412967"/>
                      <a:pt x="524308" y="2410903"/>
                      <a:pt x="521212" y="2408839"/>
                    </a:cubicBezTo>
                    <a:cubicBezTo>
                      <a:pt x="481482" y="2380461"/>
                      <a:pt x="477870" y="2365497"/>
                      <a:pt x="500573" y="2322671"/>
                    </a:cubicBezTo>
                    <a:cubicBezTo>
                      <a:pt x="519148" y="2287585"/>
                      <a:pt x="537207" y="2252498"/>
                      <a:pt x="556298" y="2217928"/>
                    </a:cubicBezTo>
                    <a:cubicBezTo>
                      <a:pt x="566102" y="2199869"/>
                      <a:pt x="564555" y="2184389"/>
                      <a:pt x="552171" y="2168910"/>
                    </a:cubicBezTo>
                    <a:cubicBezTo>
                      <a:pt x="538756" y="2151883"/>
                      <a:pt x="523276" y="2136403"/>
                      <a:pt x="505733" y="2122988"/>
                    </a:cubicBezTo>
                    <a:cubicBezTo>
                      <a:pt x="490254" y="2111121"/>
                      <a:pt x="474774" y="2110089"/>
                      <a:pt x="457747" y="2119376"/>
                    </a:cubicBezTo>
                    <a:cubicBezTo>
                      <a:pt x="419564" y="2140015"/>
                      <a:pt x="380866" y="2160654"/>
                      <a:pt x="341652" y="2180778"/>
                    </a:cubicBezTo>
                    <a:cubicBezTo>
                      <a:pt x="314305" y="2195225"/>
                      <a:pt x="298310" y="2191613"/>
                      <a:pt x="278187" y="2168910"/>
                    </a:cubicBezTo>
                    <a:cubicBezTo>
                      <a:pt x="276639" y="2167362"/>
                      <a:pt x="275607" y="2165814"/>
                      <a:pt x="274059" y="2164266"/>
                    </a:cubicBezTo>
                    <a:cubicBezTo>
                      <a:pt x="238456" y="2122988"/>
                      <a:pt x="238972" y="2108541"/>
                      <a:pt x="276639" y="2069326"/>
                    </a:cubicBezTo>
                    <a:cubicBezTo>
                      <a:pt x="302954" y="2041464"/>
                      <a:pt x="327721" y="2013085"/>
                      <a:pt x="354551" y="1986254"/>
                    </a:cubicBezTo>
                    <a:cubicBezTo>
                      <a:pt x="367967" y="1972323"/>
                      <a:pt x="370547" y="1957875"/>
                      <a:pt x="363839" y="1940848"/>
                    </a:cubicBezTo>
                    <a:cubicBezTo>
                      <a:pt x="355067" y="1918661"/>
                      <a:pt x="342684" y="1898022"/>
                      <a:pt x="328237" y="1878931"/>
                    </a:cubicBezTo>
                    <a:cubicBezTo>
                      <a:pt x="316369" y="1863451"/>
                      <a:pt x="300374" y="1861903"/>
                      <a:pt x="283347" y="1866031"/>
                    </a:cubicBezTo>
                    <a:cubicBezTo>
                      <a:pt x="245680" y="1874803"/>
                      <a:pt x="208530" y="1883574"/>
                      <a:pt x="170864" y="1891830"/>
                    </a:cubicBezTo>
                    <a:cubicBezTo>
                      <a:pt x="165704" y="1892862"/>
                      <a:pt x="160544" y="1894410"/>
                      <a:pt x="155900" y="1895442"/>
                    </a:cubicBezTo>
                    <a:cubicBezTo>
                      <a:pt x="127521" y="1900602"/>
                      <a:pt x="113074" y="1893894"/>
                      <a:pt x="100175" y="1868095"/>
                    </a:cubicBezTo>
                    <a:cubicBezTo>
                      <a:pt x="95531" y="1858292"/>
                      <a:pt x="90887" y="1848488"/>
                      <a:pt x="87275" y="1838169"/>
                    </a:cubicBezTo>
                    <a:cubicBezTo>
                      <a:pt x="77988" y="1810822"/>
                      <a:pt x="83147" y="1795342"/>
                      <a:pt x="107915" y="1779863"/>
                    </a:cubicBezTo>
                    <a:cubicBezTo>
                      <a:pt x="143001" y="1757676"/>
                      <a:pt x="178603" y="1735489"/>
                      <a:pt x="213690" y="1713818"/>
                    </a:cubicBezTo>
                    <a:cubicBezTo>
                      <a:pt x="241552" y="1696275"/>
                      <a:pt x="245680" y="1686471"/>
                      <a:pt x="238972" y="1654481"/>
                    </a:cubicBezTo>
                    <a:cubicBezTo>
                      <a:pt x="234845" y="1636421"/>
                      <a:pt x="230201" y="1617846"/>
                      <a:pt x="222977" y="1600819"/>
                    </a:cubicBezTo>
                    <a:cubicBezTo>
                      <a:pt x="215753" y="1583792"/>
                      <a:pt x="203370" y="1575536"/>
                      <a:pt x="184279" y="1575020"/>
                    </a:cubicBezTo>
                    <a:cubicBezTo>
                      <a:pt x="142485" y="1574504"/>
                      <a:pt x="101207" y="1572956"/>
                      <a:pt x="59413" y="1571408"/>
                    </a:cubicBezTo>
                    <a:cubicBezTo>
                      <a:pt x="21746" y="1570376"/>
                      <a:pt x="10395" y="1560573"/>
                      <a:pt x="3687" y="1524454"/>
                    </a:cubicBezTo>
                    <a:cubicBezTo>
                      <a:pt x="3171" y="1520842"/>
                      <a:pt x="2139" y="1517231"/>
                      <a:pt x="1623" y="1513619"/>
                    </a:cubicBezTo>
                    <a:cubicBezTo>
                      <a:pt x="-4053" y="1467697"/>
                      <a:pt x="3687" y="1455829"/>
                      <a:pt x="48577" y="1442414"/>
                    </a:cubicBezTo>
                    <a:cubicBezTo>
                      <a:pt x="85727" y="1431062"/>
                      <a:pt x="122877" y="1418679"/>
                      <a:pt x="160544" y="1408359"/>
                    </a:cubicBezTo>
                    <a:cubicBezTo>
                      <a:pt x="181183" y="1402684"/>
                      <a:pt x="192018" y="1390816"/>
                      <a:pt x="194083" y="1370693"/>
                    </a:cubicBezTo>
                    <a:cubicBezTo>
                      <a:pt x="196147" y="1346958"/>
                      <a:pt x="197178" y="1322707"/>
                      <a:pt x="192534" y="1298972"/>
                    </a:cubicBezTo>
                    <a:cubicBezTo>
                      <a:pt x="189954" y="1283493"/>
                      <a:pt x="181183" y="1274205"/>
                      <a:pt x="166220" y="1269561"/>
                    </a:cubicBezTo>
                    <a:cubicBezTo>
                      <a:pt x="126490" y="1257694"/>
                      <a:pt x="86759" y="1245311"/>
                      <a:pt x="47029" y="1232927"/>
                    </a:cubicBezTo>
                    <a:cubicBezTo>
                      <a:pt x="3687" y="1219512"/>
                      <a:pt x="-957" y="1212288"/>
                      <a:pt x="1623" y="1166882"/>
                    </a:cubicBezTo>
                    <a:cubicBezTo>
                      <a:pt x="2139" y="1157594"/>
                      <a:pt x="4203" y="1148307"/>
                      <a:pt x="6267" y="1139535"/>
                    </a:cubicBezTo>
                    <a:cubicBezTo>
                      <a:pt x="12459" y="1116832"/>
                      <a:pt x="25358" y="1106513"/>
                      <a:pt x="49093" y="1105481"/>
                    </a:cubicBezTo>
                    <a:cubicBezTo>
                      <a:pt x="87791" y="1103933"/>
                      <a:pt x="125974" y="1102901"/>
                      <a:pt x="164672" y="1101869"/>
                    </a:cubicBezTo>
                    <a:cubicBezTo>
                      <a:pt x="170348" y="1101869"/>
                      <a:pt x="176023" y="1101353"/>
                      <a:pt x="181699" y="1101353"/>
                    </a:cubicBezTo>
                    <a:cubicBezTo>
                      <a:pt x="207498" y="1102385"/>
                      <a:pt x="220913" y="1087937"/>
                      <a:pt x="227621" y="1065234"/>
                    </a:cubicBezTo>
                    <a:cubicBezTo>
                      <a:pt x="232781" y="1048207"/>
                      <a:pt x="237425" y="1031180"/>
                      <a:pt x="241036" y="1014153"/>
                    </a:cubicBezTo>
                    <a:cubicBezTo>
                      <a:pt x="245680" y="990418"/>
                      <a:pt x="240005" y="979066"/>
                      <a:pt x="219366" y="965651"/>
                    </a:cubicBezTo>
                    <a:cubicBezTo>
                      <a:pt x="184279" y="943464"/>
                      <a:pt x="148676" y="921277"/>
                      <a:pt x="113590" y="899605"/>
                    </a:cubicBezTo>
                    <a:cubicBezTo>
                      <a:pt x="82116" y="879997"/>
                      <a:pt x="77472" y="867614"/>
                      <a:pt x="89855" y="832012"/>
                    </a:cubicBezTo>
                    <a:cubicBezTo>
                      <a:pt x="93467" y="820660"/>
                      <a:pt x="98111" y="809309"/>
                      <a:pt x="104818" y="799505"/>
                    </a:cubicBezTo>
                    <a:cubicBezTo>
                      <a:pt x="115654" y="782994"/>
                      <a:pt x="130617" y="774738"/>
                      <a:pt x="151256" y="779898"/>
                    </a:cubicBezTo>
                    <a:cubicBezTo>
                      <a:pt x="195114" y="790217"/>
                      <a:pt x="239489" y="799505"/>
                      <a:pt x="283347" y="810341"/>
                    </a:cubicBezTo>
                    <a:cubicBezTo>
                      <a:pt x="303469" y="815500"/>
                      <a:pt x="318949" y="810857"/>
                      <a:pt x="331332" y="794345"/>
                    </a:cubicBezTo>
                    <a:cubicBezTo>
                      <a:pt x="344232" y="776802"/>
                      <a:pt x="355584" y="757711"/>
                      <a:pt x="363839" y="737588"/>
                    </a:cubicBezTo>
                    <a:cubicBezTo>
                      <a:pt x="371063" y="719529"/>
                      <a:pt x="368999" y="704049"/>
                      <a:pt x="354551" y="689086"/>
                    </a:cubicBezTo>
                    <a:cubicBezTo>
                      <a:pt x="324625" y="658643"/>
                      <a:pt x="296246" y="627169"/>
                      <a:pt x="266835" y="595694"/>
                    </a:cubicBezTo>
                    <a:cubicBezTo>
                      <a:pt x="244132" y="570927"/>
                      <a:pt x="243100" y="556996"/>
                      <a:pt x="261675" y="529133"/>
                    </a:cubicBezTo>
                    <a:cubicBezTo>
                      <a:pt x="264771" y="525005"/>
                      <a:pt x="267351" y="520361"/>
                      <a:pt x="270447" y="516233"/>
                    </a:cubicBezTo>
                    <a:cubicBezTo>
                      <a:pt x="296762" y="481663"/>
                      <a:pt x="311209" y="478567"/>
                      <a:pt x="349907" y="498690"/>
                    </a:cubicBezTo>
                    <a:cubicBezTo>
                      <a:pt x="386026" y="517781"/>
                      <a:pt x="422144" y="536357"/>
                      <a:pt x="457231" y="555964"/>
                    </a:cubicBezTo>
                    <a:cubicBezTo>
                      <a:pt x="475806" y="566283"/>
                      <a:pt x="492318" y="564219"/>
                      <a:pt x="507797" y="551320"/>
                    </a:cubicBezTo>
                    <a:cubicBezTo>
                      <a:pt x="523276" y="538421"/>
                      <a:pt x="537723" y="523973"/>
                      <a:pt x="551139" y="508494"/>
                    </a:cubicBezTo>
                    <a:cubicBezTo>
                      <a:pt x="564555" y="492499"/>
                      <a:pt x="567650" y="476503"/>
                      <a:pt x="556815" y="456896"/>
                    </a:cubicBezTo>
                    <a:cubicBezTo>
                      <a:pt x="535143" y="418198"/>
                      <a:pt x="515020" y="378983"/>
                      <a:pt x="494381" y="339769"/>
                    </a:cubicBezTo>
                    <a:cubicBezTo>
                      <a:pt x="480966" y="313970"/>
                      <a:pt x="484062" y="300039"/>
                      <a:pt x="505217" y="280432"/>
                    </a:cubicBezTo>
                    <a:cubicBezTo>
                      <a:pt x="515020" y="271144"/>
                      <a:pt x="525856" y="263405"/>
                      <a:pt x="537723" y="256181"/>
                    </a:cubicBezTo>
                    <a:cubicBezTo>
                      <a:pt x="558362" y="244313"/>
                      <a:pt x="572810" y="245861"/>
                      <a:pt x="590353" y="261857"/>
                    </a:cubicBezTo>
                    <a:cubicBezTo>
                      <a:pt x="620280" y="289203"/>
                      <a:pt x="650207" y="317066"/>
                      <a:pt x="679617" y="344929"/>
                    </a:cubicBezTo>
                    <a:cubicBezTo>
                      <a:pt x="710576" y="374340"/>
                      <a:pt x="717284" y="375372"/>
                      <a:pt x="754950" y="355765"/>
                    </a:cubicBezTo>
                    <a:cubicBezTo>
                      <a:pt x="769913" y="348025"/>
                      <a:pt x="783845" y="339769"/>
                      <a:pt x="797260" y="329450"/>
                    </a:cubicBezTo>
                    <a:cubicBezTo>
                      <a:pt x="811707" y="317582"/>
                      <a:pt x="816351" y="303651"/>
                      <a:pt x="811707" y="285076"/>
                    </a:cubicBezTo>
                    <a:cubicBezTo>
                      <a:pt x="800872" y="242249"/>
                      <a:pt x="791585" y="198907"/>
                      <a:pt x="781781" y="156081"/>
                    </a:cubicBezTo>
                    <a:cubicBezTo>
                      <a:pt x="775589" y="128218"/>
                      <a:pt x="782297" y="114287"/>
                      <a:pt x="807064" y="100872"/>
                    </a:cubicBezTo>
                    <a:cubicBezTo>
                      <a:pt x="818415" y="95196"/>
                      <a:pt x="829766" y="90552"/>
                      <a:pt x="841634" y="86424"/>
                    </a:cubicBezTo>
                    <a:cubicBezTo>
                      <a:pt x="866917" y="78685"/>
                      <a:pt x="881364" y="83328"/>
                      <a:pt x="896328" y="106031"/>
                    </a:cubicBezTo>
                    <a:cubicBezTo>
                      <a:pt x="920062" y="142666"/>
                      <a:pt x="943798" y="179300"/>
                      <a:pt x="965469" y="217483"/>
                    </a:cubicBezTo>
                    <a:cubicBezTo>
                      <a:pt x="976820" y="237090"/>
                      <a:pt x="992299" y="243797"/>
                      <a:pt x="1013455" y="240702"/>
                    </a:cubicBezTo>
                    <a:cubicBezTo>
                      <a:pt x="1035641" y="237090"/>
                      <a:pt x="1057313" y="231414"/>
                      <a:pt x="1077952" y="222642"/>
                    </a:cubicBezTo>
                    <a:cubicBezTo>
                      <a:pt x="1092915" y="215935"/>
                      <a:pt x="1101171" y="205615"/>
                      <a:pt x="1101687" y="188072"/>
                    </a:cubicBezTo>
                    <a:cubicBezTo>
                      <a:pt x="1102719" y="143182"/>
                      <a:pt x="1105298" y="98808"/>
                      <a:pt x="1106847" y="53918"/>
                    </a:cubicBezTo>
                    <a:cubicBezTo>
                      <a:pt x="1107878" y="25023"/>
                      <a:pt x="1117166" y="12640"/>
                      <a:pt x="1145029" y="4900"/>
                    </a:cubicBezTo>
                    <a:cubicBezTo>
                      <a:pt x="1149672" y="3868"/>
                      <a:pt x="1154316" y="2320"/>
                      <a:pt x="1158960" y="1804"/>
                    </a:cubicBezTo>
                    <a:cubicBezTo>
                      <a:pt x="1171731" y="385"/>
                      <a:pt x="1182083" y="-325"/>
                      <a:pt x="1190637" y="143"/>
                    </a:cubicBezTo>
                    <a:close/>
                  </a:path>
                </a:pathLst>
              </a:custGeom>
              <a:solidFill>
                <a:sysClr val="window" lastClr="FFFFFF"/>
              </a:solidFill>
              <a:ln w="5155" cap="flat">
                <a:noFill/>
                <a:prstDash val="solid"/>
                <a:miter/>
              </a:ln>
            </p:spPr>
            <p:txBody>
              <a:bodyPr wrap="square" rtlCol="0" anchor="ctr">
                <a:noAutofit/>
              </a:bodyPr>
              <a:lstStyle/>
              <a:p>
                <a:pPr defTabSz="761970" eaLnBrk="1" fontAlgn="auto" hangingPunct="1">
                  <a:spcBef>
                    <a:spcPts val="0"/>
                  </a:spcBef>
                  <a:spcAft>
                    <a:spcPts val="0"/>
                  </a:spcAft>
                  <a:defRPr/>
                </a:pPr>
                <a:endParaRPr lang="en-US" sz="1500" kern="0">
                  <a:latin typeface="Arial"/>
                </a:endParaRPr>
              </a:p>
            </p:txBody>
          </p:sp>
        </p:grpSp>
      </p:grpSp>
      <p:grpSp>
        <p:nvGrpSpPr>
          <p:cNvPr id="2" name="Csoportba foglalás 1">
            <a:extLst>
              <a:ext uri="{FF2B5EF4-FFF2-40B4-BE49-F238E27FC236}">
                <a16:creationId xmlns:a16="http://schemas.microsoft.com/office/drawing/2014/main" xmlns="" id="{C06C01D1-2072-431C-96DF-0FD5F44ABDF7}"/>
              </a:ext>
            </a:extLst>
          </p:cNvPr>
          <p:cNvGrpSpPr/>
          <p:nvPr/>
        </p:nvGrpSpPr>
        <p:grpSpPr>
          <a:xfrm>
            <a:off x="5291759" y="5454468"/>
            <a:ext cx="2832625" cy="316488"/>
            <a:chOff x="6350111" y="5314442"/>
            <a:chExt cx="3399150" cy="379785"/>
          </a:xfrm>
        </p:grpSpPr>
        <p:sp>
          <p:nvSpPr>
            <p:cNvPr id="94" name="Rounded Rectangle 68">
              <a:extLst>
                <a:ext uri="{FF2B5EF4-FFF2-40B4-BE49-F238E27FC236}">
                  <a16:creationId xmlns:a16="http://schemas.microsoft.com/office/drawing/2014/main" xmlns="" id="{223F2EE3-6A6D-4C83-98BD-D24E02542507}"/>
                </a:ext>
              </a:extLst>
            </p:cNvPr>
            <p:cNvSpPr/>
            <p:nvPr/>
          </p:nvSpPr>
          <p:spPr>
            <a:xfrm>
              <a:off x="6350111" y="5314442"/>
              <a:ext cx="3399150" cy="379785"/>
            </a:xfrm>
            <a:prstGeom prst="roundRect">
              <a:avLst>
                <a:gd name="adj" fmla="val 50000"/>
              </a:avLst>
            </a:prstGeom>
            <a:solidFill>
              <a:srgbClr val="8E1F0B"/>
            </a:solidFill>
            <a:ln w="4445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95" name="TextBox 46">
              <a:extLst>
                <a:ext uri="{FF2B5EF4-FFF2-40B4-BE49-F238E27FC236}">
                  <a16:creationId xmlns:a16="http://schemas.microsoft.com/office/drawing/2014/main" xmlns="" id="{F00EFDD5-D259-4D05-9EDA-4A0C01EF0CF5}"/>
                </a:ext>
              </a:extLst>
            </p:cNvPr>
            <p:cNvSpPr txBox="1"/>
            <p:nvPr/>
          </p:nvSpPr>
          <p:spPr>
            <a:xfrm>
              <a:off x="6454989" y="5350446"/>
              <a:ext cx="2879281" cy="326320"/>
            </a:xfrm>
            <a:prstGeom prst="rect">
              <a:avLst/>
            </a:prstGeom>
            <a:noFill/>
          </p:spPr>
          <p:txBody>
            <a:bodyPr wrap="square" rtlCol="0">
              <a:spAutoFit/>
            </a:bodyPr>
            <a:lstStyle/>
            <a:p>
              <a:pPr defTabSz="761970" eaLnBrk="1" fontAlgn="auto" hangingPunct="1">
                <a:spcBef>
                  <a:spcPts val="0"/>
                </a:spcBef>
                <a:spcAft>
                  <a:spcPts val="0"/>
                </a:spcAft>
                <a:defRPr/>
              </a:pPr>
              <a:r>
                <a:rPr lang="hu-HU" altLang="ko-KR" sz="1167" b="1" kern="0" dirty="0">
                  <a:solidFill>
                    <a:prstClr val="white"/>
                  </a:solidFill>
                  <a:cs typeface="Arial" pitchFamily="34" charset="0"/>
                </a:rPr>
                <a:t>Szankciórendszer</a:t>
              </a:r>
              <a:endParaRPr lang="ko-KR" altLang="en-US" sz="1167" b="1" kern="0" dirty="0">
                <a:solidFill>
                  <a:prstClr val="white"/>
                </a:solidFill>
                <a:cs typeface="Arial" pitchFamily="34" charset="0"/>
              </a:endParaRPr>
            </a:p>
          </p:txBody>
        </p:sp>
      </p:grpSp>
      <p:sp>
        <p:nvSpPr>
          <p:cNvPr id="96" name="TextBox 45">
            <a:extLst>
              <a:ext uri="{FF2B5EF4-FFF2-40B4-BE49-F238E27FC236}">
                <a16:creationId xmlns:a16="http://schemas.microsoft.com/office/drawing/2014/main" xmlns="" id="{56EA770D-828A-4F06-BD90-0EA2C52D1761}"/>
              </a:ext>
            </a:extLst>
          </p:cNvPr>
          <p:cNvSpPr txBox="1"/>
          <p:nvPr/>
        </p:nvSpPr>
        <p:spPr>
          <a:xfrm>
            <a:off x="5378506" y="5845020"/>
            <a:ext cx="4188874" cy="246221"/>
          </a:xfrm>
          <a:prstGeom prst="rect">
            <a:avLst/>
          </a:prstGeom>
          <a:noFill/>
        </p:spPr>
        <p:txBody>
          <a:bodyPr wrap="square" rtlCol="0">
            <a:spAutoFit/>
          </a:bodyPr>
          <a:lstStyle/>
          <a:p>
            <a:pPr lvl="0"/>
            <a:r>
              <a:rPr lang="hu-HU" altLang="ko-KR" sz="1000" kern="0" dirty="0">
                <a:solidFill>
                  <a:prstClr val="black">
                    <a:lumMod val="75000"/>
                    <a:lumOff val="25000"/>
                  </a:prstClr>
                </a:solidFill>
                <a:cs typeface="Arial" pitchFamily="34" charset="0"/>
              </a:rPr>
              <a:t>Átláthatóbb és arányosabb szankciórendszer.</a:t>
            </a:r>
            <a:endParaRPr lang="ko-KR" altLang="en-US" sz="1000" kern="0" dirty="0">
              <a:solidFill>
                <a:prstClr val="black">
                  <a:lumMod val="75000"/>
                  <a:lumOff val="25000"/>
                </a:prstClr>
              </a:solidFill>
              <a:cs typeface="Arial" pitchFamily="34" charset="0"/>
            </a:endParaRPr>
          </a:p>
        </p:txBody>
      </p:sp>
      <p:pic>
        <p:nvPicPr>
          <p:cNvPr id="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0" name="Line 2"/>
          <p:cNvSpPr>
            <a:spLocks noChangeShapeType="1"/>
          </p:cNvSpPr>
          <p:nvPr/>
        </p:nvSpPr>
        <p:spPr bwMode="auto">
          <a:xfrm>
            <a:off x="1448708" y="315913"/>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Tree>
    <p:extLst>
      <p:ext uri="{BB962C8B-B14F-4D97-AF65-F5344CB8AC3E}">
        <p14:creationId xmlns:p14="http://schemas.microsoft.com/office/powerpoint/2010/main" val="2123594758"/>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9"/>
        <p:cNvGrpSpPr/>
        <p:nvPr/>
      </p:nvGrpSpPr>
      <p:grpSpPr>
        <a:xfrm>
          <a:off x="0" y="0"/>
          <a:ext cx="0" cy="0"/>
          <a:chOff x="0" y="0"/>
          <a:chExt cx="0" cy="0"/>
        </a:xfrm>
      </p:grpSpPr>
      <p:sp>
        <p:nvSpPr>
          <p:cNvPr id="1151" name="Google Shape;1151;p41"/>
          <p:cNvSpPr/>
          <p:nvPr/>
        </p:nvSpPr>
        <p:spPr>
          <a:xfrm>
            <a:off x="5070508" y="2825980"/>
            <a:ext cx="10841" cy="2760293"/>
          </a:xfrm>
          <a:custGeom>
            <a:avLst/>
            <a:gdLst/>
            <a:ahLst/>
            <a:cxnLst/>
            <a:rect l="l" t="t" r="r" b="b"/>
            <a:pathLst>
              <a:path w="120" h="30553" extrusionOk="0">
                <a:moveTo>
                  <a:pt x="60" y="0"/>
                </a:moveTo>
                <a:cubicBezTo>
                  <a:pt x="31" y="0"/>
                  <a:pt x="1" y="20"/>
                  <a:pt x="1" y="40"/>
                </a:cubicBezTo>
                <a:lnTo>
                  <a:pt x="1" y="30503"/>
                </a:lnTo>
                <a:cubicBezTo>
                  <a:pt x="1" y="30533"/>
                  <a:pt x="31" y="30553"/>
                  <a:pt x="60" y="30553"/>
                </a:cubicBezTo>
                <a:cubicBezTo>
                  <a:pt x="90" y="30553"/>
                  <a:pt x="120" y="30533"/>
                  <a:pt x="120" y="30503"/>
                </a:cubicBezTo>
                <a:lnTo>
                  <a:pt x="120" y="40"/>
                </a:lnTo>
                <a:cubicBezTo>
                  <a:pt x="120" y="20"/>
                  <a:pt x="90" y="0"/>
                  <a:pt x="60" y="0"/>
                </a:cubicBezTo>
                <a:close/>
              </a:path>
            </a:pathLst>
          </a:custGeom>
          <a:solidFill>
            <a:srgbClr val="F7FAFB"/>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grpSp>
        <p:nvGrpSpPr>
          <p:cNvPr id="1152" name="Google Shape;1152;p41"/>
          <p:cNvGrpSpPr/>
          <p:nvPr/>
        </p:nvGrpSpPr>
        <p:grpSpPr>
          <a:xfrm>
            <a:off x="5001574" y="3053469"/>
            <a:ext cx="4161228" cy="1353207"/>
            <a:chOff x="4501416" y="1890872"/>
            <a:chExt cx="3745105" cy="1217886"/>
          </a:xfrm>
        </p:grpSpPr>
        <p:cxnSp>
          <p:nvCxnSpPr>
            <p:cNvPr id="1153" name="Google Shape;1153;p41"/>
            <p:cNvCxnSpPr>
              <a:stCxn id="1154" idx="3"/>
            </p:cNvCxnSpPr>
            <p:nvPr/>
          </p:nvCxnSpPr>
          <p:spPr>
            <a:xfrm rot="10800000">
              <a:off x="4572000" y="2500958"/>
              <a:ext cx="461400" cy="0"/>
            </a:xfrm>
            <a:prstGeom prst="straightConnector1">
              <a:avLst/>
            </a:prstGeom>
            <a:noFill/>
            <a:ln w="19050" cap="flat" cmpd="sng">
              <a:solidFill>
                <a:srgbClr val="F3F3F3"/>
              </a:solidFill>
              <a:prstDash val="solid"/>
              <a:round/>
              <a:headEnd type="none" w="med" len="med"/>
              <a:tailEnd type="none" w="med" len="med"/>
            </a:ln>
          </p:spPr>
        </p:cxnSp>
        <p:sp>
          <p:nvSpPr>
            <p:cNvPr id="1155" name="Google Shape;1155;p41"/>
            <p:cNvSpPr/>
            <p:nvPr/>
          </p:nvSpPr>
          <p:spPr>
            <a:xfrm rot="10800000">
              <a:off x="4854902" y="2323456"/>
              <a:ext cx="361101" cy="361076"/>
            </a:xfrm>
            <a:custGeom>
              <a:avLst/>
              <a:gdLst/>
              <a:ahLst/>
              <a:cxnLst/>
              <a:rect l="l" t="t" r="r" b="b"/>
              <a:pathLst>
                <a:path w="1647" h="1647" extrusionOk="0">
                  <a:moveTo>
                    <a:pt x="823" y="1"/>
                  </a:moveTo>
                  <a:cubicBezTo>
                    <a:pt x="367" y="1"/>
                    <a:pt x="1" y="367"/>
                    <a:pt x="1" y="823"/>
                  </a:cubicBezTo>
                  <a:cubicBezTo>
                    <a:pt x="1" y="1279"/>
                    <a:pt x="367" y="1646"/>
                    <a:pt x="823" y="1646"/>
                  </a:cubicBezTo>
                  <a:cubicBezTo>
                    <a:pt x="1279" y="1646"/>
                    <a:pt x="1646" y="1279"/>
                    <a:pt x="1646" y="823"/>
                  </a:cubicBezTo>
                  <a:cubicBezTo>
                    <a:pt x="1646" y="367"/>
                    <a:pt x="1279" y="1"/>
                    <a:pt x="823" y="1"/>
                  </a:cubicBezTo>
                  <a:close/>
                </a:path>
              </a:pathLst>
            </a:cu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54" name="Google Shape;1154;p41"/>
            <p:cNvSpPr/>
            <p:nvPr/>
          </p:nvSpPr>
          <p:spPr>
            <a:xfrm rot="10800000">
              <a:off x="5033400" y="1893158"/>
              <a:ext cx="2725500" cy="1215600"/>
            </a:xfrm>
            <a:prstGeom prst="roundRect">
              <a:avLst>
                <a:gd name="adj" fmla="val 16667"/>
              </a:avLst>
            </a:pr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56" name="Google Shape;1156;p41"/>
            <p:cNvSpPr/>
            <p:nvPr/>
          </p:nvSpPr>
          <p:spPr>
            <a:xfrm>
              <a:off x="7276226" y="1890872"/>
              <a:ext cx="927857" cy="1214690"/>
            </a:xfrm>
            <a:custGeom>
              <a:avLst/>
              <a:gdLst/>
              <a:ahLst/>
              <a:cxnLst/>
              <a:rect l="l" t="t" r="r" b="b"/>
              <a:pathLst>
                <a:path w="11411" h="14939" extrusionOk="0">
                  <a:moveTo>
                    <a:pt x="2925" y="0"/>
                  </a:moveTo>
                  <a:cubicBezTo>
                    <a:pt x="1289" y="1774"/>
                    <a:pt x="229" y="4084"/>
                    <a:pt x="40" y="6642"/>
                  </a:cubicBezTo>
                  <a:cubicBezTo>
                    <a:pt x="20" y="6909"/>
                    <a:pt x="0" y="7187"/>
                    <a:pt x="0" y="7464"/>
                  </a:cubicBezTo>
                  <a:cubicBezTo>
                    <a:pt x="0" y="9388"/>
                    <a:pt x="496" y="11192"/>
                    <a:pt x="1359" y="12758"/>
                  </a:cubicBezTo>
                  <a:cubicBezTo>
                    <a:pt x="1696" y="13373"/>
                    <a:pt x="2092" y="13948"/>
                    <a:pt x="2538" y="14483"/>
                  </a:cubicBezTo>
                  <a:cubicBezTo>
                    <a:pt x="2667" y="14641"/>
                    <a:pt x="2806" y="14791"/>
                    <a:pt x="2934" y="14939"/>
                  </a:cubicBezTo>
                  <a:lnTo>
                    <a:pt x="9318" y="14939"/>
                  </a:lnTo>
                  <a:cubicBezTo>
                    <a:pt x="10479" y="14939"/>
                    <a:pt x="11411" y="14007"/>
                    <a:pt x="11411" y="12857"/>
                  </a:cubicBezTo>
                  <a:lnTo>
                    <a:pt x="11411" y="2091"/>
                  </a:lnTo>
                  <a:cubicBezTo>
                    <a:pt x="11411" y="942"/>
                    <a:pt x="10479" y="0"/>
                    <a:pt x="9318" y="0"/>
                  </a:cubicBezTo>
                  <a:close/>
                </a:path>
              </a:pathLst>
            </a:custGeom>
            <a:solidFill>
              <a:schemeClr val="tx2">
                <a:lumMod val="50000"/>
              </a:schemeClr>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57" name="Google Shape;1157;p41"/>
            <p:cNvSpPr/>
            <p:nvPr/>
          </p:nvSpPr>
          <p:spPr>
            <a:xfrm>
              <a:off x="7557560" y="2455818"/>
              <a:ext cx="465107" cy="9025"/>
            </a:xfrm>
            <a:custGeom>
              <a:avLst/>
              <a:gdLst/>
              <a:ahLst/>
              <a:cxnLst/>
              <a:rect l="l" t="t" r="r" b="b"/>
              <a:pathLst>
                <a:path w="5720" h="111" extrusionOk="0">
                  <a:moveTo>
                    <a:pt x="60" y="1"/>
                  </a:moveTo>
                  <a:cubicBezTo>
                    <a:pt x="30" y="1"/>
                    <a:pt x="0" y="31"/>
                    <a:pt x="0" y="60"/>
                  </a:cubicBezTo>
                  <a:cubicBezTo>
                    <a:pt x="0" y="91"/>
                    <a:pt x="30" y="110"/>
                    <a:pt x="60" y="110"/>
                  </a:cubicBezTo>
                  <a:lnTo>
                    <a:pt x="5660" y="110"/>
                  </a:lnTo>
                  <a:cubicBezTo>
                    <a:pt x="5700" y="110"/>
                    <a:pt x="5720" y="91"/>
                    <a:pt x="5720" y="60"/>
                  </a:cubicBezTo>
                  <a:cubicBezTo>
                    <a:pt x="5720" y="31"/>
                    <a:pt x="5700" y="1"/>
                    <a:pt x="5660" y="1"/>
                  </a:cubicBezTo>
                  <a:close/>
                </a:path>
              </a:pathLst>
            </a:custGeom>
            <a:solidFill>
              <a:srgbClr val="FFFFFF"/>
            </a:solidFill>
            <a:ln w="9525" cap="flat" cmpd="sng">
              <a:solidFill>
                <a:schemeClr val="lt1"/>
              </a:solidFill>
              <a:prstDash val="solid"/>
              <a:round/>
              <a:headEnd type="none" w="sm" len="sm"/>
              <a:tailEnd type="none" w="sm" len="sm"/>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58" name="Google Shape;1158;p41"/>
            <p:cNvSpPr txBox="1"/>
            <p:nvPr/>
          </p:nvSpPr>
          <p:spPr>
            <a:xfrm>
              <a:off x="7318621" y="1912156"/>
              <a:ext cx="927900" cy="573900"/>
            </a:xfrm>
            <a:prstGeom prst="rect">
              <a:avLst/>
            </a:prstGeom>
            <a:noFill/>
            <a:ln>
              <a:noFill/>
            </a:ln>
          </p:spPr>
          <p:txBody>
            <a:bodyPr spcFirstLastPara="1" wrap="square" lIns="101583" tIns="101583" rIns="101583" bIns="101583" anchor="t" anchorCtr="0">
              <a:noAutofit/>
            </a:bodyPr>
            <a:lstStyle/>
            <a:p>
              <a:pPr algn="ctr" defTabSz="1015934" eaLnBrk="1" fontAlgn="auto" hangingPunct="1">
                <a:spcBef>
                  <a:spcPts val="0"/>
                </a:spcBef>
                <a:spcAft>
                  <a:spcPts val="0"/>
                </a:spcAft>
                <a:buClr>
                  <a:srgbClr val="000000"/>
                </a:buClr>
                <a:defRPr/>
              </a:pPr>
              <a:r>
                <a:rPr lang="en-GB" sz="2777" kern="0">
                  <a:solidFill>
                    <a:srgbClr val="FFFFFF"/>
                  </a:solidFill>
                  <a:latin typeface="Fira Sans Extra Condensed"/>
                  <a:ea typeface="Fira Sans Extra Condensed"/>
                  <a:cs typeface="Fira Sans Extra Condensed"/>
                  <a:sym typeface="Fira Sans Extra Condensed"/>
                </a:rPr>
                <a:t>02</a:t>
              </a:r>
              <a:endParaRPr sz="2777" kern="0">
                <a:solidFill>
                  <a:srgbClr val="FFFFFF"/>
                </a:solidFill>
                <a:latin typeface="Fira Sans Extra Condensed"/>
                <a:ea typeface="Fira Sans Extra Condensed"/>
                <a:cs typeface="Fira Sans Extra Condensed"/>
                <a:sym typeface="Fira Sans Extra Condensed"/>
              </a:endParaRPr>
            </a:p>
          </p:txBody>
        </p:sp>
        <p:cxnSp>
          <p:nvCxnSpPr>
            <p:cNvPr id="1159" name="Google Shape;1159;p41"/>
            <p:cNvCxnSpPr/>
            <p:nvPr/>
          </p:nvCxnSpPr>
          <p:spPr>
            <a:xfrm rot="10800000">
              <a:off x="4572000" y="2497371"/>
              <a:ext cx="461400" cy="0"/>
            </a:xfrm>
            <a:prstGeom prst="straightConnector1">
              <a:avLst/>
            </a:prstGeom>
            <a:noFill/>
            <a:ln w="19050" cap="flat" cmpd="sng">
              <a:solidFill>
                <a:srgbClr val="F3F3F3"/>
              </a:solidFill>
              <a:prstDash val="solid"/>
              <a:round/>
              <a:headEnd type="none" w="med" len="med"/>
              <a:tailEnd type="none" w="med" len="med"/>
            </a:ln>
          </p:spPr>
        </p:cxnSp>
        <p:sp>
          <p:nvSpPr>
            <p:cNvPr id="1160" name="Google Shape;1160;p41"/>
            <p:cNvSpPr/>
            <p:nvPr/>
          </p:nvSpPr>
          <p:spPr>
            <a:xfrm>
              <a:off x="4501416" y="2432482"/>
              <a:ext cx="133922" cy="133918"/>
            </a:xfrm>
            <a:custGeom>
              <a:avLst/>
              <a:gdLst/>
              <a:ahLst/>
              <a:cxnLst/>
              <a:rect l="l" t="t" r="r" b="b"/>
              <a:pathLst>
                <a:path w="1647" h="1647" extrusionOk="0">
                  <a:moveTo>
                    <a:pt x="823" y="1"/>
                  </a:moveTo>
                  <a:cubicBezTo>
                    <a:pt x="367" y="1"/>
                    <a:pt x="1" y="367"/>
                    <a:pt x="1" y="823"/>
                  </a:cubicBezTo>
                  <a:cubicBezTo>
                    <a:pt x="1" y="1279"/>
                    <a:pt x="367" y="1646"/>
                    <a:pt x="823" y="1646"/>
                  </a:cubicBezTo>
                  <a:cubicBezTo>
                    <a:pt x="1279" y="1646"/>
                    <a:pt x="1646" y="1279"/>
                    <a:pt x="1646" y="823"/>
                  </a:cubicBezTo>
                  <a:cubicBezTo>
                    <a:pt x="1646" y="367"/>
                    <a:pt x="1279" y="1"/>
                    <a:pt x="823" y="1"/>
                  </a:cubicBezTo>
                  <a:close/>
                </a:path>
              </a:pathLst>
            </a:custGeom>
            <a:solidFill>
              <a:srgbClr val="FF9933"/>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61" name="Google Shape;1161;p41"/>
            <p:cNvSpPr txBox="1"/>
            <p:nvPr/>
          </p:nvSpPr>
          <p:spPr>
            <a:xfrm>
              <a:off x="5127192" y="2531409"/>
              <a:ext cx="2094300" cy="421105"/>
            </a:xfrm>
            <a:prstGeom prst="rect">
              <a:avLst/>
            </a:prstGeom>
            <a:noFill/>
            <a:ln>
              <a:noFill/>
            </a:ln>
          </p:spPr>
          <p:txBody>
            <a:bodyPr spcFirstLastPara="1" wrap="square" lIns="101583" tIns="101583" rIns="101583" bIns="101583" anchor="t" anchorCtr="0">
              <a:noAutofit/>
            </a:bodyPr>
            <a:lstStyle/>
            <a:p>
              <a:pPr algn="r" defTabSz="1015934" eaLnBrk="1" fontAlgn="auto" hangingPunct="1">
                <a:spcBef>
                  <a:spcPts val="0"/>
                </a:spcBef>
                <a:spcAft>
                  <a:spcPts val="0"/>
                </a:spcAft>
                <a:buClr>
                  <a:srgbClr val="000000"/>
                </a:buClr>
                <a:defRPr/>
              </a:pPr>
              <a:r>
                <a:rPr lang="hu-HU" sz="1333" kern="0" dirty="0">
                  <a:latin typeface="Roboto"/>
                  <a:ea typeface="Roboto"/>
                  <a:cs typeface="Roboto"/>
                  <a:sym typeface="Roboto"/>
                </a:rPr>
                <a:t>Új PM rendelet alkalmazása</a:t>
              </a:r>
              <a:endParaRPr sz="1333" kern="0" dirty="0">
                <a:latin typeface="Roboto"/>
                <a:ea typeface="Roboto"/>
                <a:cs typeface="Roboto"/>
                <a:sym typeface="Roboto"/>
              </a:endParaRPr>
            </a:p>
          </p:txBody>
        </p:sp>
        <p:sp>
          <p:nvSpPr>
            <p:cNvPr id="1162" name="Google Shape;1162;p41"/>
            <p:cNvSpPr txBox="1"/>
            <p:nvPr/>
          </p:nvSpPr>
          <p:spPr>
            <a:xfrm>
              <a:off x="5216004" y="2038054"/>
              <a:ext cx="2007072" cy="282872"/>
            </a:xfrm>
            <a:prstGeom prst="rect">
              <a:avLst/>
            </a:prstGeom>
            <a:noFill/>
            <a:ln>
              <a:noFill/>
            </a:ln>
          </p:spPr>
          <p:txBody>
            <a:bodyPr spcFirstLastPara="1" wrap="square" lIns="101583" tIns="101583" rIns="101583" bIns="101583" anchor="ctr" anchorCtr="0">
              <a:noAutofit/>
            </a:bodyPr>
            <a:lstStyle/>
            <a:p>
              <a:pPr algn="r" defTabSz="1015934" eaLnBrk="1" fontAlgn="auto" hangingPunct="1">
                <a:spcBef>
                  <a:spcPts val="0"/>
                </a:spcBef>
                <a:spcAft>
                  <a:spcPts val="0"/>
                </a:spcAft>
                <a:buClr>
                  <a:srgbClr val="000000"/>
                </a:buClr>
                <a:defRPr/>
              </a:pPr>
              <a:r>
                <a:rPr lang="hu-HU" sz="1500" kern="0" dirty="0">
                  <a:solidFill>
                    <a:srgbClr val="FF9933"/>
                  </a:solidFill>
                  <a:latin typeface="Fira Sans Extra Condensed Medium"/>
                  <a:ea typeface="Fira Sans Extra Condensed Medium"/>
                  <a:cs typeface="Fira Sans Extra Condensed Medium"/>
                  <a:sym typeface="Fira Sans Extra Condensed Medium"/>
                </a:rPr>
                <a:t>Útszakasz-mentesítés</a:t>
              </a:r>
              <a:endParaRPr sz="1500" kern="0" dirty="0">
                <a:solidFill>
                  <a:srgbClr val="FF9933"/>
                </a:solidFill>
                <a:latin typeface="Fira Sans Extra Condensed Medium"/>
                <a:ea typeface="Fira Sans Extra Condensed Medium"/>
                <a:cs typeface="Fira Sans Extra Condensed Medium"/>
                <a:sym typeface="Fira Sans Extra Condensed Medium"/>
              </a:endParaRPr>
            </a:p>
          </p:txBody>
        </p:sp>
        <p:grpSp>
          <p:nvGrpSpPr>
            <p:cNvPr id="1163" name="Google Shape;1163;p41"/>
            <p:cNvGrpSpPr/>
            <p:nvPr/>
          </p:nvGrpSpPr>
          <p:grpSpPr>
            <a:xfrm>
              <a:off x="7509021" y="2566395"/>
              <a:ext cx="462254" cy="405067"/>
              <a:chOff x="899850" y="871450"/>
              <a:chExt cx="483175" cy="423400"/>
            </a:xfrm>
          </p:grpSpPr>
          <p:sp>
            <p:nvSpPr>
              <p:cNvPr id="1164" name="Google Shape;1164;p41"/>
              <p:cNvSpPr/>
              <p:nvPr/>
            </p:nvSpPr>
            <p:spPr>
              <a:xfrm>
                <a:off x="1325175" y="1040825"/>
                <a:ext cx="56425" cy="28275"/>
              </a:xfrm>
              <a:custGeom>
                <a:avLst/>
                <a:gdLst/>
                <a:ahLst/>
                <a:cxnLst/>
                <a:rect l="l" t="t" r="r" b="b"/>
                <a:pathLst>
                  <a:path w="2257" h="1131" extrusionOk="0">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solidFill>
                    <a:srgbClr val="435D74"/>
                  </a:solidFill>
                  <a:latin typeface="Arial"/>
                  <a:cs typeface="Arial"/>
                  <a:sym typeface="Arial"/>
                </a:endParaRPr>
              </a:p>
            </p:txBody>
          </p:sp>
          <p:sp>
            <p:nvSpPr>
              <p:cNvPr id="1165" name="Google Shape;1165;p41"/>
              <p:cNvSpPr/>
              <p:nvPr/>
            </p:nvSpPr>
            <p:spPr>
              <a:xfrm>
                <a:off x="1323750" y="956100"/>
                <a:ext cx="59275" cy="56525"/>
              </a:xfrm>
              <a:custGeom>
                <a:avLst/>
                <a:gdLst/>
                <a:ahLst/>
                <a:cxnLst/>
                <a:rect l="l" t="t" r="r" b="b"/>
                <a:pathLst>
                  <a:path w="2371" h="2261" extrusionOk="0">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solidFill>
                    <a:srgbClr val="435D74"/>
                  </a:solidFill>
                  <a:latin typeface="Arial"/>
                  <a:cs typeface="Arial"/>
                  <a:sym typeface="Arial"/>
                </a:endParaRPr>
              </a:p>
            </p:txBody>
          </p:sp>
          <p:sp>
            <p:nvSpPr>
              <p:cNvPr id="1166" name="Google Shape;1166;p41"/>
              <p:cNvSpPr/>
              <p:nvPr/>
            </p:nvSpPr>
            <p:spPr>
              <a:xfrm>
                <a:off x="1323750" y="1097250"/>
                <a:ext cx="59275" cy="56525"/>
              </a:xfrm>
              <a:custGeom>
                <a:avLst/>
                <a:gdLst/>
                <a:ahLst/>
                <a:cxnLst/>
                <a:rect l="l" t="t" r="r" b="b"/>
                <a:pathLst>
                  <a:path w="2371" h="2261" extrusionOk="0">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solidFill>
                    <a:srgbClr val="435D74"/>
                  </a:solidFill>
                  <a:latin typeface="Arial"/>
                  <a:cs typeface="Arial"/>
                  <a:sym typeface="Arial"/>
                </a:endParaRPr>
              </a:p>
            </p:txBody>
          </p:sp>
          <p:sp>
            <p:nvSpPr>
              <p:cNvPr id="1167" name="Google Shape;1167;p41"/>
              <p:cNvSpPr/>
              <p:nvPr/>
            </p:nvSpPr>
            <p:spPr>
              <a:xfrm>
                <a:off x="899850" y="871450"/>
                <a:ext cx="396150" cy="423400"/>
              </a:xfrm>
              <a:custGeom>
                <a:avLst/>
                <a:gdLst/>
                <a:ahLst/>
                <a:cxnLst/>
                <a:rect l="l" t="t" r="r" b="b"/>
                <a:pathLst>
                  <a:path w="15846" h="16936" extrusionOk="0">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solidFill>
                    <a:srgbClr val="435D74"/>
                  </a:solidFill>
                  <a:latin typeface="Arial"/>
                  <a:cs typeface="Arial"/>
                  <a:sym typeface="Arial"/>
                </a:endParaRPr>
              </a:p>
            </p:txBody>
          </p:sp>
        </p:grpSp>
      </p:grpSp>
      <p:grpSp>
        <p:nvGrpSpPr>
          <p:cNvPr id="1168" name="Google Shape;1168;p41"/>
          <p:cNvGrpSpPr/>
          <p:nvPr/>
        </p:nvGrpSpPr>
        <p:grpSpPr>
          <a:xfrm>
            <a:off x="995045" y="3950869"/>
            <a:ext cx="4155331" cy="1357216"/>
            <a:chOff x="895540" y="2698530"/>
            <a:chExt cx="3739798" cy="1221494"/>
          </a:xfrm>
        </p:grpSpPr>
        <p:cxnSp>
          <p:nvCxnSpPr>
            <p:cNvPr id="1169" name="Google Shape;1169;p41"/>
            <p:cNvCxnSpPr>
              <a:stCxn id="1170" idx="3"/>
            </p:cNvCxnSpPr>
            <p:nvPr/>
          </p:nvCxnSpPr>
          <p:spPr>
            <a:xfrm>
              <a:off x="4125375" y="3307096"/>
              <a:ext cx="461400" cy="0"/>
            </a:xfrm>
            <a:prstGeom prst="straightConnector1">
              <a:avLst/>
            </a:prstGeom>
            <a:noFill/>
            <a:ln w="19050" cap="flat" cmpd="sng">
              <a:solidFill>
                <a:srgbClr val="F3F3F3"/>
              </a:solidFill>
              <a:prstDash val="solid"/>
              <a:round/>
              <a:headEnd type="none" w="med" len="med"/>
              <a:tailEnd type="none" w="med" len="med"/>
            </a:ln>
          </p:spPr>
        </p:cxnSp>
        <p:sp>
          <p:nvSpPr>
            <p:cNvPr id="1171" name="Google Shape;1171;p41"/>
            <p:cNvSpPr/>
            <p:nvPr/>
          </p:nvSpPr>
          <p:spPr>
            <a:xfrm>
              <a:off x="3942773" y="3123522"/>
              <a:ext cx="361101" cy="361076"/>
            </a:xfrm>
            <a:custGeom>
              <a:avLst/>
              <a:gdLst/>
              <a:ahLst/>
              <a:cxnLst/>
              <a:rect l="l" t="t" r="r" b="b"/>
              <a:pathLst>
                <a:path w="1647" h="1647" extrusionOk="0">
                  <a:moveTo>
                    <a:pt x="823" y="1"/>
                  </a:moveTo>
                  <a:cubicBezTo>
                    <a:pt x="367" y="1"/>
                    <a:pt x="1" y="367"/>
                    <a:pt x="1" y="823"/>
                  </a:cubicBezTo>
                  <a:cubicBezTo>
                    <a:pt x="1" y="1279"/>
                    <a:pt x="367" y="1646"/>
                    <a:pt x="823" y="1646"/>
                  </a:cubicBezTo>
                  <a:cubicBezTo>
                    <a:pt x="1279" y="1646"/>
                    <a:pt x="1646" y="1279"/>
                    <a:pt x="1646" y="823"/>
                  </a:cubicBezTo>
                  <a:cubicBezTo>
                    <a:pt x="1646" y="367"/>
                    <a:pt x="1279" y="1"/>
                    <a:pt x="823" y="1"/>
                  </a:cubicBezTo>
                  <a:close/>
                </a:path>
              </a:pathLst>
            </a:cu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70" name="Google Shape;1170;p41"/>
            <p:cNvSpPr/>
            <p:nvPr/>
          </p:nvSpPr>
          <p:spPr>
            <a:xfrm>
              <a:off x="1399875" y="2699296"/>
              <a:ext cx="2725500" cy="1215600"/>
            </a:xfrm>
            <a:prstGeom prst="roundRect">
              <a:avLst>
                <a:gd name="adj" fmla="val 16667"/>
              </a:avLst>
            </a:pr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72" name="Google Shape;1172;p41"/>
            <p:cNvSpPr/>
            <p:nvPr/>
          </p:nvSpPr>
          <p:spPr>
            <a:xfrm>
              <a:off x="939926" y="2698530"/>
              <a:ext cx="927857" cy="1215585"/>
            </a:xfrm>
            <a:custGeom>
              <a:avLst/>
              <a:gdLst/>
              <a:ahLst/>
              <a:cxnLst/>
              <a:rect l="l" t="t" r="r" b="b"/>
              <a:pathLst>
                <a:path w="11411" h="14950" extrusionOk="0">
                  <a:moveTo>
                    <a:pt x="2102" y="0"/>
                  </a:moveTo>
                  <a:cubicBezTo>
                    <a:pt x="952" y="0"/>
                    <a:pt x="11" y="932"/>
                    <a:pt x="11" y="2091"/>
                  </a:cubicBezTo>
                  <a:lnTo>
                    <a:pt x="0" y="12848"/>
                  </a:lnTo>
                  <a:cubicBezTo>
                    <a:pt x="0" y="14007"/>
                    <a:pt x="932" y="14939"/>
                    <a:pt x="2092" y="14939"/>
                  </a:cubicBezTo>
                  <a:lnTo>
                    <a:pt x="8476" y="14949"/>
                  </a:lnTo>
                  <a:cubicBezTo>
                    <a:pt x="8605" y="14800"/>
                    <a:pt x="8744" y="14652"/>
                    <a:pt x="8873" y="14493"/>
                  </a:cubicBezTo>
                  <a:cubicBezTo>
                    <a:pt x="9319" y="13958"/>
                    <a:pt x="9715" y="13373"/>
                    <a:pt x="10052" y="12758"/>
                  </a:cubicBezTo>
                  <a:cubicBezTo>
                    <a:pt x="10915" y="11192"/>
                    <a:pt x="11411" y="9387"/>
                    <a:pt x="11411" y="7475"/>
                  </a:cubicBezTo>
                  <a:cubicBezTo>
                    <a:pt x="11411" y="7197"/>
                    <a:pt x="11400" y="6920"/>
                    <a:pt x="11381" y="6642"/>
                  </a:cubicBezTo>
                  <a:cubicBezTo>
                    <a:pt x="11193" y="4094"/>
                    <a:pt x="10131" y="1785"/>
                    <a:pt x="8496" y="10"/>
                  </a:cubicBezTo>
                  <a:lnTo>
                    <a:pt x="2102" y="0"/>
                  </a:lnTo>
                  <a:close/>
                </a:path>
              </a:pathLst>
            </a:custGeom>
            <a:solidFill>
              <a:srgbClr val="5B9BD5"/>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73" name="Google Shape;1173;p41"/>
            <p:cNvSpPr/>
            <p:nvPr/>
          </p:nvSpPr>
          <p:spPr>
            <a:xfrm>
              <a:off x="1122061" y="3263476"/>
              <a:ext cx="465189" cy="9757"/>
            </a:xfrm>
            <a:custGeom>
              <a:avLst/>
              <a:gdLst/>
              <a:ahLst/>
              <a:cxnLst/>
              <a:rect l="l" t="t" r="r" b="b"/>
              <a:pathLst>
                <a:path w="5721" h="120" extrusionOk="0">
                  <a:moveTo>
                    <a:pt x="60" y="1"/>
                  </a:moveTo>
                  <a:cubicBezTo>
                    <a:pt x="31" y="1"/>
                    <a:pt x="1" y="21"/>
                    <a:pt x="1" y="51"/>
                  </a:cubicBezTo>
                  <a:cubicBezTo>
                    <a:pt x="1" y="90"/>
                    <a:pt x="31" y="110"/>
                    <a:pt x="60" y="110"/>
                  </a:cubicBezTo>
                  <a:lnTo>
                    <a:pt x="5661" y="120"/>
                  </a:lnTo>
                  <a:cubicBezTo>
                    <a:pt x="5691" y="120"/>
                    <a:pt x="5721" y="90"/>
                    <a:pt x="5721" y="60"/>
                  </a:cubicBezTo>
                  <a:cubicBezTo>
                    <a:pt x="5721" y="31"/>
                    <a:pt x="5691" y="1"/>
                    <a:pt x="5661" y="1"/>
                  </a:cubicBezTo>
                  <a:close/>
                </a:path>
              </a:pathLst>
            </a:custGeom>
            <a:solidFill>
              <a:srgbClr val="FFFFFF"/>
            </a:solidFill>
            <a:ln w="9525" cap="flat" cmpd="sng">
              <a:solidFill>
                <a:schemeClr val="lt1"/>
              </a:solidFill>
              <a:prstDash val="solid"/>
              <a:round/>
              <a:headEnd type="none" w="sm" len="sm"/>
              <a:tailEnd type="none" w="sm" len="sm"/>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74" name="Google Shape;1174;p41"/>
            <p:cNvSpPr txBox="1"/>
            <p:nvPr/>
          </p:nvSpPr>
          <p:spPr>
            <a:xfrm>
              <a:off x="895540" y="2727006"/>
              <a:ext cx="927900" cy="573900"/>
            </a:xfrm>
            <a:prstGeom prst="rect">
              <a:avLst/>
            </a:prstGeom>
            <a:noFill/>
            <a:ln>
              <a:noFill/>
            </a:ln>
          </p:spPr>
          <p:txBody>
            <a:bodyPr spcFirstLastPara="1" wrap="square" lIns="101583" tIns="101583" rIns="101583" bIns="101583" anchor="t" anchorCtr="0">
              <a:noAutofit/>
            </a:bodyPr>
            <a:lstStyle/>
            <a:p>
              <a:pPr algn="ctr" defTabSz="1015934" eaLnBrk="1" fontAlgn="auto" hangingPunct="1">
                <a:spcBef>
                  <a:spcPts val="0"/>
                </a:spcBef>
                <a:spcAft>
                  <a:spcPts val="0"/>
                </a:spcAft>
                <a:buClr>
                  <a:srgbClr val="000000"/>
                </a:buClr>
                <a:defRPr/>
              </a:pPr>
              <a:r>
                <a:rPr lang="en-GB" sz="2777" kern="0">
                  <a:solidFill>
                    <a:srgbClr val="FFFFFF"/>
                  </a:solidFill>
                  <a:latin typeface="Fira Sans Extra Condensed"/>
                  <a:ea typeface="Fira Sans Extra Condensed"/>
                  <a:cs typeface="Fira Sans Extra Condensed"/>
                  <a:sym typeface="Fira Sans Extra Condensed"/>
                </a:rPr>
                <a:t>03</a:t>
              </a:r>
              <a:endParaRPr sz="2777" kern="0">
                <a:solidFill>
                  <a:srgbClr val="FFFFFF"/>
                </a:solidFill>
                <a:latin typeface="Fira Sans Extra Condensed"/>
                <a:ea typeface="Fira Sans Extra Condensed"/>
                <a:cs typeface="Fira Sans Extra Condensed"/>
                <a:sym typeface="Fira Sans Extra Condensed"/>
              </a:endParaRPr>
            </a:p>
          </p:txBody>
        </p:sp>
        <p:sp>
          <p:nvSpPr>
            <p:cNvPr id="1175" name="Google Shape;1175;p41"/>
            <p:cNvSpPr/>
            <p:nvPr/>
          </p:nvSpPr>
          <p:spPr>
            <a:xfrm>
              <a:off x="4501416" y="3240140"/>
              <a:ext cx="133922" cy="133918"/>
            </a:xfrm>
            <a:custGeom>
              <a:avLst/>
              <a:gdLst/>
              <a:ahLst/>
              <a:cxnLst/>
              <a:rect l="l" t="t" r="r" b="b"/>
              <a:pathLst>
                <a:path w="1647" h="1647" extrusionOk="0">
                  <a:moveTo>
                    <a:pt x="823" y="1"/>
                  </a:moveTo>
                  <a:cubicBezTo>
                    <a:pt x="367" y="1"/>
                    <a:pt x="1" y="367"/>
                    <a:pt x="1" y="823"/>
                  </a:cubicBezTo>
                  <a:cubicBezTo>
                    <a:pt x="1" y="1279"/>
                    <a:pt x="367" y="1646"/>
                    <a:pt x="823" y="1646"/>
                  </a:cubicBezTo>
                  <a:cubicBezTo>
                    <a:pt x="1279" y="1646"/>
                    <a:pt x="1646" y="1279"/>
                    <a:pt x="1646" y="823"/>
                  </a:cubicBezTo>
                  <a:cubicBezTo>
                    <a:pt x="1646" y="367"/>
                    <a:pt x="1279" y="1"/>
                    <a:pt x="823" y="1"/>
                  </a:cubicBezTo>
                  <a:close/>
                </a:path>
              </a:pathLst>
            </a:custGeom>
            <a:solidFill>
              <a:srgbClr val="993300"/>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76" name="Google Shape;1176;p41"/>
            <p:cNvSpPr txBox="1"/>
            <p:nvPr/>
          </p:nvSpPr>
          <p:spPr>
            <a:xfrm>
              <a:off x="1919525" y="3263475"/>
              <a:ext cx="2094300" cy="656549"/>
            </a:xfrm>
            <a:prstGeom prst="rect">
              <a:avLst/>
            </a:prstGeom>
            <a:noFill/>
            <a:ln>
              <a:noFill/>
            </a:ln>
          </p:spPr>
          <p:txBody>
            <a:bodyPr spcFirstLastPara="1" wrap="square" lIns="101583" tIns="101583" rIns="101583" bIns="101583" anchor="t" anchorCtr="0">
              <a:noAutofit/>
            </a:bodyPr>
            <a:lstStyle/>
            <a:p>
              <a:pPr defTabSz="1015934" eaLnBrk="1" fontAlgn="auto" hangingPunct="1">
                <a:spcBef>
                  <a:spcPts val="0"/>
                </a:spcBef>
                <a:spcAft>
                  <a:spcPts val="0"/>
                </a:spcAft>
                <a:buClr>
                  <a:srgbClr val="000000"/>
                </a:buClr>
                <a:buSzPts val="1100"/>
                <a:defRPr/>
              </a:pPr>
              <a:r>
                <a:rPr lang="hu-HU" sz="1333" kern="0" dirty="0">
                  <a:latin typeface="Roboto"/>
                  <a:ea typeface="Roboto"/>
                  <a:cs typeface="Roboto"/>
                  <a:sym typeface="Roboto"/>
                </a:rPr>
                <a:t>Új PM rendelet szabályai alkalmazandók</a:t>
              </a:r>
              <a:endParaRPr sz="1333" kern="0" dirty="0">
                <a:latin typeface="Roboto"/>
                <a:ea typeface="Roboto"/>
                <a:cs typeface="Roboto"/>
                <a:sym typeface="Roboto"/>
              </a:endParaRPr>
            </a:p>
            <a:p>
              <a:pPr defTabSz="1015934" eaLnBrk="1" fontAlgn="auto" hangingPunct="1">
                <a:spcBef>
                  <a:spcPts val="0"/>
                </a:spcBef>
                <a:spcAft>
                  <a:spcPts val="0"/>
                </a:spcAft>
                <a:buClr>
                  <a:srgbClr val="000000"/>
                </a:buClr>
                <a:defRPr/>
              </a:pPr>
              <a:endParaRPr sz="1333" kern="0" dirty="0">
                <a:latin typeface="Roboto"/>
                <a:ea typeface="Roboto"/>
                <a:cs typeface="Roboto"/>
                <a:sym typeface="Roboto"/>
              </a:endParaRPr>
            </a:p>
          </p:txBody>
        </p:sp>
        <p:sp>
          <p:nvSpPr>
            <p:cNvPr id="1177" name="Google Shape;1177;p41"/>
            <p:cNvSpPr txBox="1"/>
            <p:nvPr/>
          </p:nvSpPr>
          <p:spPr>
            <a:xfrm>
              <a:off x="1919524" y="2782417"/>
              <a:ext cx="1927162" cy="457724"/>
            </a:xfrm>
            <a:prstGeom prst="rect">
              <a:avLst/>
            </a:prstGeom>
            <a:no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r>
                <a:rPr lang="hu-HU" sz="1500" kern="0" dirty="0">
                  <a:solidFill>
                    <a:srgbClr val="800000"/>
                  </a:solidFill>
                  <a:latin typeface="Fira Sans Extra Condensed Medium"/>
                  <a:ea typeface="Fira Sans Extra Condensed Medium"/>
                  <a:cs typeface="Fira Sans Extra Condensed Medium"/>
                  <a:sym typeface="Fira Sans Extra Condensed Medium"/>
                </a:rPr>
                <a:t>Kockázati biztosíték visszautalása</a:t>
              </a:r>
              <a:endParaRPr sz="1500" kern="0" dirty="0">
                <a:solidFill>
                  <a:srgbClr val="800000"/>
                </a:solidFill>
                <a:latin typeface="Fira Sans Extra Condensed Medium"/>
                <a:ea typeface="Fira Sans Extra Condensed Medium"/>
                <a:cs typeface="Fira Sans Extra Condensed Medium"/>
                <a:sym typeface="Fira Sans Extra Condensed Medium"/>
              </a:endParaRPr>
            </a:p>
          </p:txBody>
        </p:sp>
        <p:grpSp>
          <p:nvGrpSpPr>
            <p:cNvPr id="1178" name="Google Shape;1178;p41"/>
            <p:cNvGrpSpPr/>
            <p:nvPr/>
          </p:nvGrpSpPr>
          <p:grpSpPr>
            <a:xfrm>
              <a:off x="1145710" y="3374056"/>
              <a:ext cx="417883" cy="418875"/>
              <a:chOff x="-61784125" y="3377700"/>
              <a:chExt cx="316650" cy="317450"/>
            </a:xfrm>
          </p:grpSpPr>
          <p:sp>
            <p:nvSpPr>
              <p:cNvPr id="1179" name="Google Shape;1179;p41"/>
              <p:cNvSpPr/>
              <p:nvPr/>
            </p:nvSpPr>
            <p:spPr>
              <a:xfrm>
                <a:off x="-61688025" y="3460400"/>
                <a:ext cx="124450" cy="51225"/>
              </a:xfrm>
              <a:custGeom>
                <a:avLst/>
                <a:gdLst/>
                <a:ahLst/>
                <a:cxnLst/>
                <a:rect l="l" t="t" r="r" b="b"/>
                <a:pathLst>
                  <a:path w="4978" h="2049" extrusionOk="0">
                    <a:moveTo>
                      <a:pt x="630" y="1"/>
                    </a:moveTo>
                    <a:cubicBezTo>
                      <a:pt x="252" y="442"/>
                      <a:pt x="0" y="1041"/>
                      <a:pt x="0" y="1671"/>
                    </a:cubicBezTo>
                    <a:cubicBezTo>
                      <a:pt x="0" y="1891"/>
                      <a:pt x="189" y="2049"/>
                      <a:pt x="441" y="2049"/>
                    </a:cubicBezTo>
                    <a:lnTo>
                      <a:pt x="4568" y="2049"/>
                    </a:lnTo>
                    <a:cubicBezTo>
                      <a:pt x="4820" y="2049"/>
                      <a:pt x="4978" y="1860"/>
                      <a:pt x="4978" y="1671"/>
                    </a:cubicBezTo>
                    <a:cubicBezTo>
                      <a:pt x="4978" y="1041"/>
                      <a:pt x="4726" y="442"/>
                      <a:pt x="4348" y="1"/>
                    </a:cubicBezTo>
                    <a:cubicBezTo>
                      <a:pt x="3875" y="568"/>
                      <a:pt x="3182" y="852"/>
                      <a:pt x="2489" y="852"/>
                    </a:cubicBezTo>
                    <a:cubicBezTo>
                      <a:pt x="1827" y="852"/>
                      <a:pt x="1134" y="568"/>
                      <a:pt x="630"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80" name="Google Shape;1180;p41"/>
              <p:cNvSpPr/>
              <p:nvPr/>
            </p:nvSpPr>
            <p:spPr>
              <a:xfrm>
                <a:off x="-61677800" y="3518900"/>
                <a:ext cx="104775" cy="61850"/>
              </a:xfrm>
              <a:custGeom>
                <a:avLst/>
                <a:gdLst/>
                <a:ahLst/>
                <a:cxnLst/>
                <a:rect l="l" t="t" r="r" b="b"/>
                <a:pathLst>
                  <a:path w="4191" h="2474" extrusionOk="0">
                    <a:moveTo>
                      <a:pt x="2096" y="0"/>
                    </a:moveTo>
                    <a:cubicBezTo>
                      <a:pt x="1985" y="0"/>
                      <a:pt x="1875" y="40"/>
                      <a:pt x="1796" y="118"/>
                    </a:cubicBezTo>
                    <a:lnTo>
                      <a:pt x="158" y="1757"/>
                    </a:lnTo>
                    <a:cubicBezTo>
                      <a:pt x="1" y="1914"/>
                      <a:pt x="1" y="2198"/>
                      <a:pt x="158" y="2355"/>
                    </a:cubicBezTo>
                    <a:cubicBezTo>
                      <a:pt x="237" y="2434"/>
                      <a:pt x="339" y="2473"/>
                      <a:pt x="442" y="2473"/>
                    </a:cubicBezTo>
                    <a:cubicBezTo>
                      <a:pt x="544" y="2473"/>
                      <a:pt x="646" y="2434"/>
                      <a:pt x="725" y="2355"/>
                    </a:cubicBezTo>
                    <a:lnTo>
                      <a:pt x="2111" y="969"/>
                    </a:lnTo>
                    <a:lnTo>
                      <a:pt x="3498" y="2355"/>
                    </a:lnTo>
                    <a:cubicBezTo>
                      <a:pt x="3576" y="2434"/>
                      <a:pt x="3687" y="2473"/>
                      <a:pt x="3797" y="2473"/>
                    </a:cubicBezTo>
                    <a:cubicBezTo>
                      <a:pt x="3907" y="2473"/>
                      <a:pt x="4017" y="2434"/>
                      <a:pt x="4096" y="2355"/>
                    </a:cubicBezTo>
                    <a:cubicBezTo>
                      <a:pt x="4191" y="2198"/>
                      <a:pt x="4191" y="1914"/>
                      <a:pt x="4033" y="1757"/>
                    </a:cubicBezTo>
                    <a:lnTo>
                      <a:pt x="2395" y="118"/>
                    </a:lnTo>
                    <a:cubicBezTo>
                      <a:pt x="2316" y="40"/>
                      <a:pt x="2206" y="0"/>
                      <a:pt x="2096"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81" name="Google Shape;1181;p41"/>
              <p:cNvSpPr/>
              <p:nvPr/>
            </p:nvSpPr>
            <p:spPr>
              <a:xfrm>
                <a:off x="-61667550" y="3377700"/>
                <a:ext cx="82700" cy="82725"/>
              </a:xfrm>
              <a:custGeom>
                <a:avLst/>
                <a:gdLst/>
                <a:ahLst/>
                <a:cxnLst/>
                <a:rect l="l" t="t" r="r" b="b"/>
                <a:pathLst>
                  <a:path w="3308" h="3309" extrusionOk="0">
                    <a:moveTo>
                      <a:pt x="1670" y="1"/>
                    </a:moveTo>
                    <a:cubicBezTo>
                      <a:pt x="756" y="1"/>
                      <a:pt x="0" y="757"/>
                      <a:pt x="0" y="1671"/>
                    </a:cubicBezTo>
                    <a:cubicBezTo>
                      <a:pt x="0" y="2584"/>
                      <a:pt x="756" y="3309"/>
                      <a:pt x="1670" y="3309"/>
                    </a:cubicBezTo>
                    <a:cubicBezTo>
                      <a:pt x="2584" y="3309"/>
                      <a:pt x="3308" y="2584"/>
                      <a:pt x="3308" y="1671"/>
                    </a:cubicBezTo>
                    <a:cubicBezTo>
                      <a:pt x="3308" y="757"/>
                      <a:pt x="2584" y="1"/>
                      <a:pt x="1670"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82" name="Google Shape;1182;p41"/>
              <p:cNvSpPr/>
              <p:nvPr/>
            </p:nvSpPr>
            <p:spPr>
              <a:xfrm>
                <a:off x="-61591150" y="3643150"/>
                <a:ext cx="123675" cy="51200"/>
              </a:xfrm>
              <a:custGeom>
                <a:avLst/>
                <a:gdLst/>
                <a:ahLst/>
                <a:cxnLst/>
                <a:rect l="l" t="t" r="r" b="b"/>
                <a:pathLst>
                  <a:path w="4947" h="2048" extrusionOk="0">
                    <a:moveTo>
                      <a:pt x="630" y="0"/>
                    </a:moveTo>
                    <a:cubicBezTo>
                      <a:pt x="221" y="410"/>
                      <a:pt x="0" y="1008"/>
                      <a:pt x="0" y="1638"/>
                    </a:cubicBezTo>
                    <a:cubicBezTo>
                      <a:pt x="0" y="1890"/>
                      <a:pt x="189" y="2048"/>
                      <a:pt x="378" y="2048"/>
                    </a:cubicBezTo>
                    <a:lnTo>
                      <a:pt x="4505" y="2048"/>
                    </a:lnTo>
                    <a:cubicBezTo>
                      <a:pt x="4757" y="2048"/>
                      <a:pt x="4946" y="1827"/>
                      <a:pt x="4946" y="1638"/>
                    </a:cubicBezTo>
                    <a:cubicBezTo>
                      <a:pt x="4946" y="1008"/>
                      <a:pt x="4726" y="410"/>
                      <a:pt x="4316" y="0"/>
                    </a:cubicBezTo>
                    <a:cubicBezTo>
                      <a:pt x="3844" y="536"/>
                      <a:pt x="3182" y="819"/>
                      <a:pt x="2458" y="819"/>
                    </a:cubicBezTo>
                    <a:cubicBezTo>
                      <a:pt x="1796" y="819"/>
                      <a:pt x="1134" y="536"/>
                      <a:pt x="630"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83" name="Google Shape;1183;p41"/>
              <p:cNvSpPr/>
              <p:nvPr/>
            </p:nvSpPr>
            <p:spPr>
              <a:xfrm>
                <a:off x="-61570675" y="3560450"/>
                <a:ext cx="82725" cy="82725"/>
              </a:xfrm>
              <a:custGeom>
                <a:avLst/>
                <a:gdLst/>
                <a:ahLst/>
                <a:cxnLst/>
                <a:rect l="l" t="t" r="r" b="b"/>
                <a:pathLst>
                  <a:path w="3309" h="3309" extrusionOk="0">
                    <a:moveTo>
                      <a:pt x="1670" y="0"/>
                    </a:moveTo>
                    <a:cubicBezTo>
                      <a:pt x="756" y="0"/>
                      <a:pt x="0" y="725"/>
                      <a:pt x="0" y="1638"/>
                    </a:cubicBezTo>
                    <a:cubicBezTo>
                      <a:pt x="0" y="2552"/>
                      <a:pt x="756" y="3308"/>
                      <a:pt x="1670" y="3308"/>
                    </a:cubicBezTo>
                    <a:cubicBezTo>
                      <a:pt x="2552" y="3308"/>
                      <a:pt x="3308" y="2552"/>
                      <a:pt x="3308" y="1638"/>
                    </a:cubicBezTo>
                    <a:cubicBezTo>
                      <a:pt x="3308" y="725"/>
                      <a:pt x="2552" y="0"/>
                      <a:pt x="1670"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84" name="Google Shape;1184;p41"/>
              <p:cNvSpPr/>
              <p:nvPr/>
            </p:nvSpPr>
            <p:spPr>
              <a:xfrm>
                <a:off x="-61784125" y="3643925"/>
                <a:ext cx="124450" cy="51225"/>
              </a:xfrm>
              <a:custGeom>
                <a:avLst/>
                <a:gdLst/>
                <a:ahLst/>
                <a:cxnLst/>
                <a:rect l="l" t="t" r="r" b="b"/>
                <a:pathLst>
                  <a:path w="4978" h="2049" extrusionOk="0">
                    <a:moveTo>
                      <a:pt x="662" y="1"/>
                    </a:moveTo>
                    <a:cubicBezTo>
                      <a:pt x="252" y="442"/>
                      <a:pt x="32" y="1009"/>
                      <a:pt x="32" y="1639"/>
                    </a:cubicBezTo>
                    <a:cubicBezTo>
                      <a:pt x="0" y="1859"/>
                      <a:pt x="189" y="2048"/>
                      <a:pt x="410" y="2048"/>
                    </a:cubicBezTo>
                    <a:lnTo>
                      <a:pt x="4569" y="2048"/>
                    </a:lnTo>
                    <a:cubicBezTo>
                      <a:pt x="4789" y="2048"/>
                      <a:pt x="4978" y="1859"/>
                      <a:pt x="4978" y="1639"/>
                    </a:cubicBezTo>
                    <a:cubicBezTo>
                      <a:pt x="4978" y="1009"/>
                      <a:pt x="4758" y="442"/>
                      <a:pt x="4348" y="1"/>
                    </a:cubicBezTo>
                    <a:cubicBezTo>
                      <a:pt x="3876" y="536"/>
                      <a:pt x="3214" y="820"/>
                      <a:pt x="2521" y="820"/>
                    </a:cubicBezTo>
                    <a:cubicBezTo>
                      <a:pt x="1828" y="820"/>
                      <a:pt x="1166" y="536"/>
                      <a:pt x="662"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85" name="Google Shape;1185;p41"/>
              <p:cNvSpPr/>
              <p:nvPr/>
            </p:nvSpPr>
            <p:spPr>
              <a:xfrm>
                <a:off x="-61763650" y="3560450"/>
                <a:ext cx="82725" cy="82725"/>
              </a:xfrm>
              <a:custGeom>
                <a:avLst/>
                <a:gdLst/>
                <a:ahLst/>
                <a:cxnLst/>
                <a:rect l="l" t="t" r="r" b="b"/>
                <a:pathLst>
                  <a:path w="3309" h="3309" extrusionOk="0">
                    <a:moveTo>
                      <a:pt x="1670" y="0"/>
                    </a:moveTo>
                    <a:cubicBezTo>
                      <a:pt x="757" y="0"/>
                      <a:pt x="1" y="725"/>
                      <a:pt x="1" y="1638"/>
                    </a:cubicBezTo>
                    <a:cubicBezTo>
                      <a:pt x="1" y="2552"/>
                      <a:pt x="757" y="3308"/>
                      <a:pt x="1670" y="3308"/>
                    </a:cubicBezTo>
                    <a:cubicBezTo>
                      <a:pt x="2552" y="3308"/>
                      <a:pt x="3309" y="2552"/>
                      <a:pt x="3309" y="1638"/>
                    </a:cubicBezTo>
                    <a:cubicBezTo>
                      <a:pt x="3309" y="725"/>
                      <a:pt x="2552" y="0"/>
                      <a:pt x="1670"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grpSp>
      </p:grpSp>
      <p:grpSp>
        <p:nvGrpSpPr>
          <p:cNvPr id="1186" name="Google Shape;1186;p41"/>
          <p:cNvGrpSpPr/>
          <p:nvPr/>
        </p:nvGrpSpPr>
        <p:grpSpPr>
          <a:xfrm>
            <a:off x="5001574" y="4846458"/>
            <a:ext cx="4161228" cy="1402013"/>
            <a:chOff x="4501416" y="3504562"/>
            <a:chExt cx="3745105" cy="1261812"/>
          </a:xfrm>
        </p:grpSpPr>
        <p:cxnSp>
          <p:nvCxnSpPr>
            <p:cNvPr id="1187" name="Google Shape;1187;p41"/>
            <p:cNvCxnSpPr>
              <a:stCxn id="1188" idx="3"/>
            </p:cNvCxnSpPr>
            <p:nvPr/>
          </p:nvCxnSpPr>
          <p:spPr>
            <a:xfrm rot="10800000">
              <a:off x="4572000" y="4113233"/>
              <a:ext cx="461400" cy="0"/>
            </a:xfrm>
            <a:prstGeom prst="straightConnector1">
              <a:avLst/>
            </a:prstGeom>
            <a:noFill/>
            <a:ln w="19050" cap="flat" cmpd="sng">
              <a:solidFill>
                <a:srgbClr val="F3F3F3"/>
              </a:solidFill>
              <a:prstDash val="solid"/>
              <a:round/>
              <a:headEnd type="none" w="med" len="med"/>
              <a:tailEnd type="none" w="med" len="med"/>
            </a:ln>
          </p:spPr>
        </p:cxnSp>
        <p:sp>
          <p:nvSpPr>
            <p:cNvPr id="1189" name="Google Shape;1189;p41"/>
            <p:cNvSpPr/>
            <p:nvPr/>
          </p:nvSpPr>
          <p:spPr>
            <a:xfrm rot="10800000">
              <a:off x="4854902" y="3935731"/>
              <a:ext cx="361101" cy="361076"/>
            </a:xfrm>
            <a:custGeom>
              <a:avLst/>
              <a:gdLst/>
              <a:ahLst/>
              <a:cxnLst/>
              <a:rect l="l" t="t" r="r" b="b"/>
              <a:pathLst>
                <a:path w="1647" h="1647" extrusionOk="0">
                  <a:moveTo>
                    <a:pt x="823" y="1"/>
                  </a:moveTo>
                  <a:cubicBezTo>
                    <a:pt x="367" y="1"/>
                    <a:pt x="1" y="367"/>
                    <a:pt x="1" y="823"/>
                  </a:cubicBezTo>
                  <a:cubicBezTo>
                    <a:pt x="1" y="1279"/>
                    <a:pt x="367" y="1646"/>
                    <a:pt x="823" y="1646"/>
                  </a:cubicBezTo>
                  <a:cubicBezTo>
                    <a:pt x="1279" y="1646"/>
                    <a:pt x="1646" y="1279"/>
                    <a:pt x="1646" y="823"/>
                  </a:cubicBezTo>
                  <a:cubicBezTo>
                    <a:pt x="1646" y="367"/>
                    <a:pt x="1279" y="1"/>
                    <a:pt x="823" y="1"/>
                  </a:cubicBezTo>
                  <a:close/>
                </a:path>
              </a:pathLst>
            </a:cu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88" name="Google Shape;1188;p41"/>
            <p:cNvSpPr/>
            <p:nvPr/>
          </p:nvSpPr>
          <p:spPr>
            <a:xfrm rot="10800000">
              <a:off x="5033400" y="3505433"/>
              <a:ext cx="2725500" cy="1215600"/>
            </a:xfrm>
            <a:prstGeom prst="roundRect">
              <a:avLst>
                <a:gd name="adj" fmla="val 16667"/>
              </a:avLst>
            </a:pr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90" name="Google Shape;1190;p41"/>
            <p:cNvSpPr/>
            <p:nvPr/>
          </p:nvSpPr>
          <p:spPr>
            <a:xfrm>
              <a:off x="7276226" y="3504562"/>
              <a:ext cx="927857" cy="1214690"/>
            </a:xfrm>
            <a:custGeom>
              <a:avLst/>
              <a:gdLst/>
              <a:ahLst/>
              <a:cxnLst/>
              <a:rect l="l" t="t" r="r" b="b"/>
              <a:pathLst>
                <a:path w="11411" h="14939" extrusionOk="0">
                  <a:moveTo>
                    <a:pt x="2925" y="0"/>
                  </a:moveTo>
                  <a:cubicBezTo>
                    <a:pt x="1289" y="1774"/>
                    <a:pt x="229" y="4084"/>
                    <a:pt x="40" y="6642"/>
                  </a:cubicBezTo>
                  <a:cubicBezTo>
                    <a:pt x="20" y="6909"/>
                    <a:pt x="0" y="7187"/>
                    <a:pt x="0" y="7464"/>
                  </a:cubicBezTo>
                  <a:cubicBezTo>
                    <a:pt x="0" y="9388"/>
                    <a:pt x="496" y="11182"/>
                    <a:pt x="1359" y="12758"/>
                  </a:cubicBezTo>
                  <a:cubicBezTo>
                    <a:pt x="1696" y="13373"/>
                    <a:pt x="2092" y="13948"/>
                    <a:pt x="2538" y="14483"/>
                  </a:cubicBezTo>
                  <a:cubicBezTo>
                    <a:pt x="2667" y="14642"/>
                    <a:pt x="2806" y="14791"/>
                    <a:pt x="2934" y="14939"/>
                  </a:cubicBezTo>
                  <a:lnTo>
                    <a:pt x="9318" y="14939"/>
                  </a:lnTo>
                  <a:cubicBezTo>
                    <a:pt x="10479" y="14939"/>
                    <a:pt x="11411" y="14007"/>
                    <a:pt x="11411" y="12848"/>
                  </a:cubicBezTo>
                  <a:lnTo>
                    <a:pt x="11411" y="2092"/>
                  </a:lnTo>
                  <a:cubicBezTo>
                    <a:pt x="11411" y="942"/>
                    <a:pt x="10479" y="0"/>
                    <a:pt x="9318" y="0"/>
                  </a:cubicBezTo>
                  <a:close/>
                </a:path>
              </a:pathLst>
            </a:custGeom>
            <a:solidFill>
              <a:srgbClr val="800000"/>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91" name="Google Shape;1191;p41"/>
            <p:cNvSpPr/>
            <p:nvPr/>
          </p:nvSpPr>
          <p:spPr>
            <a:xfrm>
              <a:off x="7557560" y="4069508"/>
              <a:ext cx="465107" cy="9025"/>
            </a:xfrm>
            <a:custGeom>
              <a:avLst/>
              <a:gdLst/>
              <a:ahLst/>
              <a:cxnLst/>
              <a:rect l="l" t="t" r="r" b="b"/>
              <a:pathLst>
                <a:path w="5720" h="111" extrusionOk="0">
                  <a:moveTo>
                    <a:pt x="60" y="1"/>
                  </a:moveTo>
                  <a:cubicBezTo>
                    <a:pt x="30" y="1"/>
                    <a:pt x="0" y="21"/>
                    <a:pt x="0" y="51"/>
                  </a:cubicBezTo>
                  <a:cubicBezTo>
                    <a:pt x="0" y="91"/>
                    <a:pt x="30" y="110"/>
                    <a:pt x="60" y="110"/>
                  </a:cubicBezTo>
                  <a:lnTo>
                    <a:pt x="5660" y="110"/>
                  </a:lnTo>
                  <a:cubicBezTo>
                    <a:pt x="5700" y="110"/>
                    <a:pt x="5720" y="91"/>
                    <a:pt x="5720" y="51"/>
                  </a:cubicBezTo>
                  <a:cubicBezTo>
                    <a:pt x="5720" y="21"/>
                    <a:pt x="5700" y="1"/>
                    <a:pt x="5660" y="1"/>
                  </a:cubicBezTo>
                  <a:close/>
                </a:path>
              </a:pathLst>
            </a:custGeom>
            <a:solidFill>
              <a:srgbClr val="FFFFFF"/>
            </a:solidFill>
            <a:ln w="9525" cap="flat" cmpd="sng">
              <a:solidFill>
                <a:schemeClr val="lt1"/>
              </a:solidFill>
              <a:prstDash val="solid"/>
              <a:round/>
              <a:headEnd type="none" w="sm" len="sm"/>
              <a:tailEnd type="none" w="sm" len="sm"/>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92" name="Google Shape;1192;p41"/>
            <p:cNvSpPr/>
            <p:nvPr/>
          </p:nvSpPr>
          <p:spPr>
            <a:xfrm>
              <a:off x="4501416" y="4047799"/>
              <a:ext cx="133922" cy="133918"/>
            </a:xfrm>
            <a:custGeom>
              <a:avLst/>
              <a:gdLst/>
              <a:ahLst/>
              <a:cxnLst/>
              <a:rect l="l" t="t" r="r" b="b"/>
              <a:pathLst>
                <a:path w="1647" h="1647" extrusionOk="0">
                  <a:moveTo>
                    <a:pt x="823" y="1"/>
                  </a:moveTo>
                  <a:cubicBezTo>
                    <a:pt x="367" y="1"/>
                    <a:pt x="1" y="367"/>
                    <a:pt x="1" y="823"/>
                  </a:cubicBezTo>
                  <a:cubicBezTo>
                    <a:pt x="1" y="1270"/>
                    <a:pt x="367" y="1646"/>
                    <a:pt x="823" y="1646"/>
                  </a:cubicBezTo>
                  <a:cubicBezTo>
                    <a:pt x="1279" y="1646"/>
                    <a:pt x="1646" y="1270"/>
                    <a:pt x="1646" y="823"/>
                  </a:cubicBezTo>
                  <a:cubicBezTo>
                    <a:pt x="1646" y="367"/>
                    <a:pt x="1279" y="1"/>
                    <a:pt x="823" y="1"/>
                  </a:cubicBezTo>
                  <a:close/>
                </a:path>
              </a:pathLst>
            </a:custGeom>
            <a:solidFill>
              <a:srgbClr val="3B1F1C"/>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93" name="Google Shape;1193;p41"/>
            <p:cNvSpPr txBox="1"/>
            <p:nvPr/>
          </p:nvSpPr>
          <p:spPr>
            <a:xfrm>
              <a:off x="7318621" y="3520518"/>
              <a:ext cx="927900" cy="573900"/>
            </a:xfrm>
            <a:prstGeom prst="rect">
              <a:avLst/>
            </a:prstGeom>
            <a:noFill/>
            <a:ln>
              <a:noFill/>
            </a:ln>
          </p:spPr>
          <p:txBody>
            <a:bodyPr spcFirstLastPara="1" wrap="square" lIns="101583" tIns="101583" rIns="101583" bIns="101583" anchor="t" anchorCtr="0">
              <a:noAutofit/>
            </a:bodyPr>
            <a:lstStyle/>
            <a:p>
              <a:pPr algn="ctr" defTabSz="1015934" eaLnBrk="1" fontAlgn="auto" hangingPunct="1">
                <a:spcBef>
                  <a:spcPts val="0"/>
                </a:spcBef>
                <a:spcAft>
                  <a:spcPts val="0"/>
                </a:spcAft>
                <a:buClr>
                  <a:srgbClr val="000000"/>
                </a:buClr>
                <a:defRPr/>
              </a:pPr>
              <a:r>
                <a:rPr lang="en-GB" sz="2777" kern="0">
                  <a:solidFill>
                    <a:srgbClr val="FFFFFF"/>
                  </a:solidFill>
                  <a:latin typeface="Fira Sans Extra Condensed"/>
                  <a:ea typeface="Fira Sans Extra Condensed"/>
                  <a:cs typeface="Fira Sans Extra Condensed"/>
                  <a:sym typeface="Fira Sans Extra Condensed"/>
                </a:rPr>
                <a:t>04</a:t>
              </a:r>
              <a:endParaRPr sz="2777" kern="0">
                <a:solidFill>
                  <a:srgbClr val="FFFFFF"/>
                </a:solidFill>
                <a:latin typeface="Fira Sans Extra Condensed"/>
                <a:ea typeface="Fira Sans Extra Condensed"/>
                <a:cs typeface="Fira Sans Extra Condensed"/>
                <a:sym typeface="Fira Sans Extra Condensed"/>
              </a:endParaRPr>
            </a:p>
          </p:txBody>
        </p:sp>
        <p:sp>
          <p:nvSpPr>
            <p:cNvPr id="1194" name="Google Shape;1194;p41"/>
            <p:cNvSpPr txBox="1"/>
            <p:nvPr/>
          </p:nvSpPr>
          <p:spPr>
            <a:xfrm>
              <a:off x="5073419" y="3938350"/>
              <a:ext cx="2149731" cy="828024"/>
            </a:xfrm>
            <a:prstGeom prst="rect">
              <a:avLst/>
            </a:prstGeom>
            <a:noFill/>
            <a:ln>
              <a:noFill/>
            </a:ln>
          </p:spPr>
          <p:txBody>
            <a:bodyPr spcFirstLastPara="1" wrap="square" lIns="101583" tIns="101583" rIns="101583" bIns="101583" anchor="t" anchorCtr="0">
              <a:noAutofit/>
            </a:bodyPr>
            <a:lstStyle/>
            <a:p>
              <a:pPr algn="r" defTabSz="1015934" eaLnBrk="1" fontAlgn="auto" hangingPunct="1">
                <a:spcBef>
                  <a:spcPts val="0"/>
                </a:spcBef>
                <a:spcAft>
                  <a:spcPts val="0"/>
                </a:spcAft>
                <a:buClr>
                  <a:srgbClr val="000000"/>
                </a:buClr>
                <a:defRPr/>
              </a:pPr>
              <a:r>
                <a:rPr lang="en-GB" sz="1333" kern="0" dirty="0">
                  <a:latin typeface="Roboto"/>
                  <a:ea typeface="Roboto"/>
                  <a:cs typeface="Roboto"/>
                  <a:sym typeface="Roboto"/>
                </a:rPr>
                <a:t> </a:t>
              </a:r>
              <a:r>
                <a:rPr lang="hu-HU" sz="1333" kern="0" dirty="0">
                  <a:latin typeface="Roboto"/>
                  <a:ea typeface="Roboto"/>
                  <a:cs typeface="Roboto"/>
                  <a:sym typeface="Roboto"/>
                </a:rPr>
                <a:t>2021.01.01-jén/2020.IV. negyedévi minősítés alapján biztosíték visszautalása</a:t>
              </a:r>
              <a:endParaRPr sz="1333" kern="0" dirty="0">
                <a:latin typeface="Roboto"/>
                <a:ea typeface="Roboto"/>
                <a:cs typeface="Roboto"/>
                <a:sym typeface="Roboto"/>
              </a:endParaRPr>
            </a:p>
          </p:txBody>
        </p:sp>
        <p:sp>
          <p:nvSpPr>
            <p:cNvPr id="1195" name="Google Shape;1195;p41"/>
            <p:cNvSpPr txBox="1"/>
            <p:nvPr/>
          </p:nvSpPr>
          <p:spPr>
            <a:xfrm>
              <a:off x="5258399" y="3550773"/>
              <a:ext cx="1964677" cy="437303"/>
            </a:xfrm>
            <a:prstGeom prst="rect">
              <a:avLst/>
            </a:prstGeom>
            <a:noFill/>
            <a:ln>
              <a:noFill/>
            </a:ln>
          </p:spPr>
          <p:txBody>
            <a:bodyPr spcFirstLastPara="1" wrap="square" lIns="101583" tIns="101583" rIns="101583" bIns="101583" anchor="ctr" anchorCtr="0">
              <a:noAutofit/>
            </a:bodyPr>
            <a:lstStyle/>
            <a:p>
              <a:pPr algn="r" defTabSz="1015934" eaLnBrk="1" fontAlgn="auto" hangingPunct="1">
                <a:spcBef>
                  <a:spcPts val="0"/>
                </a:spcBef>
                <a:spcAft>
                  <a:spcPts val="0"/>
                </a:spcAft>
                <a:buClr>
                  <a:srgbClr val="000000"/>
                </a:buClr>
                <a:defRPr/>
              </a:pPr>
              <a:r>
                <a:rPr lang="hu-HU" sz="1500" kern="0" dirty="0">
                  <a:solidFill>
                    <a:srgbClr val="5B9BD5"/>
                  </a:solidFill>
                  <a:latin typeface="Fira Sans Extra Condensed Medium"/>
                  <a:ea typeface="Fira Sans Extra Condensed Medium"/>
                  <a:cs typeface="Fira Sans Extra Condensed Medium"/>
                  <a:sym typeface="Fira Sans Extra Condensed Medium"/>
                </a:rPr>
                <a:t>Megbízható adózó</a:t>
              </a:r>
              <a:endParaRPr sz="1500" kern="0" dirty="0">
                <a:solidFill>
                  <a:srgbClr val="5B9BD5"/>
                </a:solidFill>
                <a:latin typeface="Fira Sans Extra Condensed Medium"/>
                <a:ea typeface="Fira Sans Extra Condensed Medium"/>
                <a:cs typeface="Fira Sans Extra Condensed Medium"/>
                <a:sym typeface="Fira Sans Extra Condensed Medium"/>
              </a:endParaRPr>
            </a:p>
          </p:txBody>
        </p:sp>
        <p:grpSp>
          <p:nvGrpSpPr>
            <p:cNvPr id="1196" name="Google Shape;1196;p41"/>
            <p:cNvGrpSpPr/>
            <p:nvPr/>
          </p:nvGrpSpPr>
          <p:grpSpPr>
            <a:xfrm>
              <a:off x="7566446" y="4181718"/>
              <a:ext cx="432268" cy="400976"/>
              <a:chOff x="-62511900" y="4129100"/>
              <a:chExt cx="304050" cy="282000"/>
            </a:xfrm>
          </p:grpSpPr>
          <p:sp>
            <p:nvSpPr>
              <p:cNvPr id="1197" name="Google Shape;1197;p41"/>
              <p:cNvSpPr/>
              <p:nvPr/>
            </p:nvSpPr>
            <p:spPr>
              <a:xfrm>
                <a:off x="-62414225" y="4203925"/>
                <a:ext cx="206375" cy="207175"/>
              </a:xfrm>
              <a:custGeom>
                <a:avLst/>
                <a:gdLst/>
                <a:ahLst/>
                <a:cxnLst/>
                <a:rect l="l" t="t" r="r" b="b"/>
                <a:pathLst>
                  <a:path w="8255" h="8287" extrusionOk="0">
                    <a:moveTo>
                      <a:pt x="4128" y="1229"/>
                    </a:moveTo>
                    <a:cubicBezTo>
                      <a:pt x="4348" y="1229"/>
                      <a:pt x="4506" y="1418"/>
                      <a:pt x="4506" y="1670"/>
                    </a:cubicBezTo>
                    <a:lnTo>
                      <a:pt x="4506" y="1922"/>
                    </a:lnTo>
                    <a:cubicBezTo>
                      <a:pt x="4978" y="2080"/>
                      <a:pt x="5356" y="2552"/>
                      <a:pt x="5356" y="3119"/>
                    </a:cubicBezTo>
                    <a:cubicBezTo>
                      <a:pt x="5356" y="3340"/>
                      <a:pt x="5136" y="3498"/>
                      <a:pt x="4947" y="3498"/>
                    </a:cubicBezTo>
                    <a:cubicBezTo>
                      <a:pt x="4726" y="3498"/>
                      <a:pt x="4506" y="3308"/>
                      <a:pt x="4506" y="3119"/>
                    </a:cubicBezTo>
                    <a:cubicBezTo>
                      <a:pt x="4506" y="2867"/>
                      <a:pt x="4317" y="2710"/>
                      <a:pt x="4128" y="2710"/>
                    </a:cubicBezTo>
                    <a:cubicBezTo>
                      <a:pt x="3939" y="2710"/>
                      <a:pt x="3687" y="2930"/>
                      <a:pt x="3687" y="3119"/>
                    </a:cubicBezTo>
                    <a:cubicBezTo>
                      <a:pt x="3718" y="3340"/>
                      <a:pt x="4033" y="3592"/>
                      <a:pt x="4411" y="3813"/>
                    </a:cubicBezTo>
                    <a:cubicBezTo>
                      <a:pt x="4821" y="4128"/>
                      <a:pt x="5388" y="4537"/>
                      <a:pt x="5388" y="5199"/>
                    </a:cubicBezTo>
                    <a:cubicBezTo>
                      <a:pt x="5388" y="5766"/>
                      <a:pt x="5041" y="6175"/>
                      <a:pt x="4569" y="6396"/>
                    </a:cubicBezTo>
                    <a:lnTo>
                      <a:pt x="4569" y="6648"/>
                    </a:lnTo>
                    <a:cubicBezTo>
                      <a:pt x="4569" y="6900"/>
                      <a:pt x="4348" y="7089"/>
                      <a:pt x="4159" y="7089"/>
                    </a:cubicBezTo>
                    <a:cubicBezTo>
                      <a:pt x="3970" y="7089"/>
                      <a:pt x="3718" y="6900"/>
                      <a:pt x="3718" y="6648"/>
                    </a:cubicBezTo>
                    <a:lnTo>
                      <a:pt x="3718" y="6396"/>
                    </a:lnTo>
                    <a:cubicBezTo>
                      <a:pt x="3245" y="6238"/>
                      <a:pt x="2899" y="5766"/>
                      <a:pt x="2899" y="5199"/>
                    </a:cubicBezTo>
                    <a:cubicBezTo>
                      <a:pt x="2899" y="4978"/>
                      <a:pt x="3088" y="4821"/>
                      <a:pt x="3308" y="4821"/>
                    </a:cubicBezTo>
                    <a:cubicBezTo>
                      <a:pt x="3498" y="4821"/>
                      <a:pt x="3687" y="5010"/>
                      <a:pt x="3687" y="5199"/>
                    </a:cubicBezTo>
                    <a:cubicBezTo>
                      <a:pt x="3687" y="5451"/>
                      <a:pt x="3876" y="5608"/>
                      <a:pt x="4128" y="5608"/>
                    </a:cubicBezTo>
                    <a:cubicBezTo>
                      <a:pt x="4348" y="5608"/>
                      <a:pt x="4506" y="5388"/>
                      <a:pt x="4506" y="5199"/>
                    </a:cubicBezTo>
                    <a:cubicBezTo>
                      <a:pt x="4506" y="4978"/>
                      <a:pt x="4191" y="4726"/>
                      <a:pt x="3844" y="4506"/>
                    </a:cubicBezTo>
                    <a:cubicBezTo>
                      <a:pt x="3403" y="4191"/>
                      <a:pt x="2867" y="3781"/>
                      <a:pt x="2867" y="3119"/>
                    </a:cubicBezTo>
                    <a:cubicBezTo>
                      <a:pt x="2867" y="2552"/>
                      <a:pt x="3214" y="2143"/>
                      <a:pt x="3687" y="1922"/>
                    </a:cubicBezTo>
                    <a:lnTo>
                      <a:pt x="3687" y="1670"/>
                    </a:lnTo>
                    <a:cubicBezTo>
                      <a:pt x="3687" y="1418"/>
                      <a:pt x="3876" y="1229"/>
                      <a:pt x="4128" y="1229"/>
                    </a:cubicBezTo>
                    <a:close/>
                    <a:moveTo>
                      <a:pt x="4128" y="0"/>
                    </a:moveTo>
                    <a:cubicBezTo>
                      <a:pt x="1828" y="0"/>
                      <a:pt x="0" y="1859"/>
                      <a:pt x="0" y="4128"/>
                    </a:cubicBezTo>
                    <a:cubicBezTo>
                      <a:pt x="0" y="6427"/>
                      <a:pt x="1828" y="8286"/>
                      <a:pt x="4128" y="8286"/>
                    </a:cubicBezTo>
                    <a:cubicBezTo>
                      <a:pt x="6396" y="8286"/>
                      <a:pt x="8255" y="6427"/>
                      <a:pt x="8255" y="4128"/>
                    </a:cubicBezTo>
                    <a:cubicBezTo>
                      <a:pt x="8255" y="1859"/>
                      <a:pt x="6396" y="0"/>
                      <a:pt x="4128"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98" name="Google Shape;1198;p41"/>
              <p:cNvSpPr/>
              <p:nvPr/>
            </p:nvSpPr>
            <p:spPr>
              <a:xfrm>
                <a:off x="-62511100" y="4129100"/>
                <a:ext cx="159900" cy="74850"/>
              </a:xfrm>
              <a:custGeom>
                <a:avLst/>
                <a:gdLst/>
                <a:ahLst/>
                <a:cxnLst/>
                <a:rect l="l" t="t" r="r" b="b"/>
                <a:pathLst>
                  <a:path w="6396" h="2994" extrusionOk="0">
                    <a:moveTo>
                      <a:pt x="3214" y="1"/>
                    </a:moveTo>
                    <a:cubicBezTo>
                      <a:pt x="1450" y="1"/>
                      <a:pt x="0" y="662"/>
                      <a:pt x="0" y="1513"/>
                    </a:cubicBezTo>
                    <a:cubicBezTo>
                      <a:pt x="0" y="2332"/>
                      <a:pt x="1450" y="2993"/>
                      <a:pt x="3214" y="2993"/>
                    </a:cubicBezTo>
                    <a:cubicBezTo>
                      <a:pt x="4947" y="2993"/>
                      <a:pt x="6396" y="2332"/>
                      <a:pt x="6396" y="1513"/>
                    </a:cubicBezTo>
                    <a:cubicBezTo>
                      <a:pt x="6396" y="662"/>
                      <a:pt x="4947" y="1"/>
                      <a:pt x="3214"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199" name="Google Shape;1199;p41"/>
              <p:cNvSpPr/>
              <p:nvPr/>
            </p:nvSpPr>
            <p:spPr>
              <a:xfrm>
                <a:off x="-62511100" y="4207075"/>
                <a:ext cx="110275" cy="59875"/>
              </a:xfrm>
              <a:custGeom>
                <a:avLst/>
                <a:gdLst/>
                <a:ahLst/>
                <a:cxnLst/>
                <a:rect l="l" t="t" r="r" b="b"/>
                <a:pathLst>
                  <a:path w="4411" h="2395" extrusionOk="0">
                    <a:moveTo>
                      <a:pt x="0" y="0"/>
                    </a:moveTo>
                    <a:lnTo>
                      <a:pt x="0" y="1135"/>
                    </a:lnTo>
                    <a:cubicBezTo>
                      <a:pt x="0" y="1450"/>
                      <a:pt x="347" y="1765"/>
                      <a:pt x="882" y="2017"/>
                    </a:cubicBezTo>
                    <a:cubicBezTo>
                      <a:pt x="1355" y="2237"/>
                      <a:pt x="2332" y="2395"/>
                      <a:pt x="3151" y="2395"/>
                    </a:cubicBezTo>
                    <a:lnTo>
                      <a:pt x="3308" y="2395"/>
                    </a:lnTo>
                    <a:cubicBezTo>
                      <a:pt x="3560" y="1733"/>
                      <a:pt x="3907" y="1135"/>
                      <a:pt x="4411" y="631"/>
                    </a:cubicBezTo>
                    <a:lnTo>
                      <a:pt x="4411" y="631"/>
                    </a:lnTo>
                    <a:cubicBezTo>
                      <a:pt x="4033" y="694"/>
                      <a:pt x="3623" y="757"/>
                      <a:pt x="3182" y="757"/>
                    </a:cubicBezTo>
                    <a:cubicBezTo>
                      <a:pt x="2363" y="757"/>
                      <a:pt x="1261" y="599"/>
                      <a:pt x="567" y="316"/>
                    </a:cubicBezTo>
                    <a:cubicBezTo>
                      <a:pt x="347" y="221"/>
                      <a:pt x="158" y="127"/>
                      <a:pt x="0"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00" name="Google Shape;1200;p41"/>
              <p:cNvSpPr/>
              <p:nvPr/>
            </p:nvSpPr>
            <p:spPr>
              <a:xfrm>
                <a:off x="-62511100" y="4329950"/>
                <a:ext cx="106350" cy="59875"/>
              </a:xfrm>
              <a:custGeom>
                <a:avLst/>
                <a:gdLst/>
                <a:ahLst/>
                <a:cxnLst/>
                <a:rect l="l" t="t" r="r" b="b"/>
                <a:pathLst>
                  <a:path w="4254" h="2395" extrusionOk="0">
                    <a:moveTo>
                      <a:pt x="0" y="0"/>
                    </a:moveTo>
                    <a:lnTo>
                      <a:pt x="0" y="1197"/>
                    </a:lnTo>
                    <a:cubicBezTo>
                      <a:pt x="0" y="1701"/>
                      <a:pt x="1355" y="2395"/>
                      <a:pt x="3182" y="2395"/>
                    </a:cubicBezTo>
                    <a:cubicBezTo>
                      <a:pt x="3560" y="2395"/>
                      <a:pt x="3907" y="2363"/>
                      <a:pt x="4254" y="2332"/>
                    </a:cubicBezTo>
                    <a:cubicBezTo>
                      <a:pt x="3875" y="1859"/>
                      <a:pt x="3560" y="1355"/>
                      <a:pt x="3340" y="756"/>
                    </a:cubicBezTo>
                    <a:lnTo>
                      <a:pt x="3182" y="756"/>
                    </a:lnTo>
                    <a:cubicBezTo>
                      <a:pt x="2363" y="756"/>
                      <a:pt x="1261" y="599"/>
                      <a:pt x="567" y="315"/>
                    </a:cubicBezTo>
                    <a:cubicBezTo>
                      <a:pt x="347" y="252"/>
                      <a:pt x="158" y="126"/>
                      <a:pt x="0"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01" name="Google Shape;1201;p41"/>
              <p:cNvSpPr/>
              <p:nvPr/>
            </p:nvSpPr>
            <p:spPr>
              <a:xfrm>
                <a:off x="-62511900" y="4268500"/>
                <a:ext cx="78000" cy="60675"/>
              </a:xfrm>
              <a:custGeom>
                <a:avLst/>
                <a:gdLst/>
                <a:ahLst/>
                <a:cxnLst/>
                <a:rect l="l" t="t" r="r" b="b"/>
                <a:pathLst>
                  <a:path w="3120" h="2427" extrusionOk="0">
                    <a:moveTo>
                      <a:pt x="1" y="1"/>
                    </a:moveTo>
                    <a:lnTo>
                      <a:pt x="1" y="1167"/>
                    </a:lnTo>
                    <a:lnTo>
                      <a:pt x="32" y="1167"/>
                    </a:lnTo>
                    <a:cubicBezTo>
                      <a:pt x="32" y="1482"/>
                      <a:pt x="379" y="1797"/>
                      <a:pt x="914" y="2017"/>
                    </a:cubicBezTo>
                    <a:cubicBezTo>
                      <a:pt x="1387" y="2238"/>
                      <a:pt x="2332" y="2395"/>
                      <a:pt x="3120" y="2427"/>
                    </a:cubicBezTo>
                    <a:cubicBezTo>
                      <a:pt x="3057" y="2143"/>
                      <a:pt x="3025" y="1860"/>
                      <a:pt x="3025" y="1608"/>
                    </a:cubicBezTo>
                    <a:cubicBezTo>
                      <a:pt x="3025" y="1324"/>
                      <a:pt x="3088" y="1041"/>
                      <a:pt x="3120" y="757"/>
                    </a:cubicBezTo>
                    <a:cubicBezTo>
                      <a:pt x="2332" y="757"/>
                      <a:pt x="1230" y="599"/>
                      <a:pt x="536" y="316"/>
                    </a:cubicBezTo>
                    <a:cubicBezTo>
                      <a:pt x="347" y="253"/>
                      <a:pt x="158" y="127"/>
                      <a:pt x="1"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grpSp>
      </p:grpSp>
      <p:grpSp>
        <p:nvGrpSpPr>
          <p:cNvPr id="1202" name="Google Shape;1202;p41"/>
          <p:cNvGrpSpPr/>
          <p:nvPr/>
        </p:nvGrpSpPr>
        <p:grpSpPr>
          <a:xfrm>
            <a:off x="995045" y="2156885"/>
            <a:ext cx="4155331" cy="1354084"/>
            <a:chOff x="895540" y="1083945"/>
            <a:chExt cx="3739798" cy="1218676"/>
          </a:xfrm>
        </p:grpSpPr>
        <p:cxnSp>
          <p:nvCxnSpPr>
            <p:cNvPr id="1203" name="Google Shape;1203;p41"/>
            <p:cNvCxnSpPr>
              <a:stCxn id="1204" idx="3"/>
            </p:cNvCxnSpPr>
            <p:nvPr/>
          </p:nvCxnSpPr>
          <p:spPr>
            <a:xfrm>
              <a:off x="4125375" y="1694821"/>
              <a:ext cx="461400" cy="0"/>
            </a:xfrm>
            <a:prstGeom prst="straightConnector1">
              <a:avLst/>
            </a:prstGeom>
            <a:noFill/>
            <a:ln w="19050" cap="flat" cmpd="sng">
              <a:solidFill>
                <a:srgbClr val="F3F3F3"/>
              </a:solidFill>
              <a:prstDash val="solid"/>
              <a:round/>
              <a:headEnd type="none" w="med" len="med"/>
              <a:tailEnd type="none" w="med" len="med"/>
            </a:ln>
          </p:spPr>
        </p:cxnSp>
        <p:sp>
          <p:nvSpPr>
            <p:cNvPr id="1205" name="Google Shape;1205;p41"/>
            <p:cNvSpPr/>
            <p:nvPr/>
          </p:nvSpPr>
          <p:spPr>
            <a:xfrm>
              <a:off x="3942773" y="1511247"/>
              <a:ext cx="361101" cy="361076"/>
            </a:xfrm>
            <a:custGeom>
              <a:avLst/>
              <a:gdLst/>
              <a:ahLst/>
              <a:cxnLst/>
              <a:rect l="l" t="t" r="r" b="b"/>
              <a:pathLst>
                <a:path w="1647" h="1647" extrusionOk="0">
                  <a:moveTo>
                    <a:pt x="823" y="1"/>
                  </a:moveTo>
                  <a:cubicBezTo>
                    <a:pt x="367" y="1"/>
                    <a:pt x="1" y="367"/>
                    <a:pt x="1" y="823"/>
                  </a:cubicBezTo>
                  <a:cubicBezTo>
                    <a:pt x="1" y="1279"/>
                    <a:pt x="367" y="1646"/>
                    <a:pt x="823" y="1646"/>
                  </a:cubicBezTo>
                  <a:cubicBezTo>
                    <a:pt x="1279" y="1646"/>
                    <a:pt x="1646" y="1279"/>
                    <a:pt x="1646" y="823"/>
                  </a:cubicBezTo>
                  <a:cubicBezTo>
                    <a:pt x="1646" y="367"/>
                    <a:pt x="1279" y="1"/>
                    <a:pt x="823" y="1"/>
                  </a:cubicBezTo>
                  <a:close/>
                </a:path>
              </a:pathLst>
            </a:cu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04" name="Google Shape;1204;p41"/>
            <p:cNvSpPr/>
            <p:nvPr/>
          </p:nvSpPr>
          <p:spPr>
            <a:xfrm>
              <a:off x="1399875" y="1087021"/>
              <a:ext cx="2725500" cy="1215600"/>
            </a:xfrm>
            <a:prstGeom prst="roundRect">
              <a:avLst>
                <a:gd name="adj" fmla="val 16667"/>
              </a:avLst>
            </a:prstGeom>
            <a:solidFill>
              <a:schemeClr val="lt2"/>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06" name="Google Shape;1206;p41"/>
            <p:cNvSpPr/>
            <p:nvPr/>
          </p:nvSpPr>
          <p:spPr>
            <a:xfrm>
              <a:off x="939926" y="1083945"/>
              <a:ext cx="927857" cy="1214853"/>
            </a:xfrm>
            <a:custGeom>
              <a:avLst/>
              <a:gdLst/>
              <a:ahLst/>
              <a:cxnLst/>
              <a:rect l="l" t="t" r="r" b="b"/>
              <a:pathLst>
                <a:path w="11411" h="14941" extrusionOk="0">
                  <a:moveTo>
                    <a:pt x="2092" y="1"/>
                  </a:moveTo>
                  <a:cubicBezTo>
                    <a:pt x="942" y="1"/>
                    <a:pt x="0" y="943"/>
                    <a:pt x="0" y="2093"/>
                  </a:cubicBezTo>
                  <a:lnTo>
                    <a:pt x="0" y="12858"/>
                  </a:lnTo>
                  <a:cubicBezTo>
                    <a:pt x="0" y="14008"/>
                    <a:pt x="942" y="14940"/>
                    <a:pt x="2092" y="14940"/>
                  </a:cubicBezTo>
                  <a:lnTo>
                    <a:pt x="8476" y="14940"/>
                  </a:lnTo>
                  <a:cubicBezTo>
                    <a:pt x="8615" y="14791"/>
                    <a:pt x="8754" y="14643"/>
                    <a:pt x="8882" y="14484"/>
                  </a:cubicBezTo>
                  <a:cubicBezTo>
                    <a:pt x="9329" y="13949"/>
                    <a:pt x="9725" y="13374"/>
                    <a:pt x="10062" y="12759"/>
                  </a:cubicBezTo>
                  <a:cubicBezTo>
                    <a:pt x="10925" y="11193"/>
                    <a:pt x="11411" y="9389"/>
                    <a:pt x="11411" y="7466"/>
                  </a:cubicBezTo>
                  <a:cubicBezTo>
                    <a:pt x="11411" y="7188"/>
                    <a:pt x="11400" y="6911"/>
                    <a:pt x="11381" y="6643"/>
                  </a:cubicBezTo>
                  <a:cubicBezTo>
                    <a:pt x="11193" y="4085"/>
                    <a:pt x="10131" y="1776"/>
                    <a:pt x="8486" y="1"/>
                  </a:cubicBezTo>
                  <a:close/>
                </a:path>
              </a:pathLst>
            </a:custGeom>
            <a:solidFill>
              <a:srgbClr val="E9A77C"/>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07" name="Google Shape;1207;p41"/>
            <p:cNvSpPr/>
            <p:nvPr/>
          </p:nvSpPr>
          <p:spPr>
            <a:xfrm>
              <a:off x="1122061" y="1649054"/>
              <a:ext cx="465189" cy="8863"/>
            </a:xfrm>
            <a:custGeom>
              <a:avLst/>
              <a:gdLst/>
              <a:ahLst/>
              <a:cxnLst/>
              <a:rect l="l" t="t" r="r" b="b"/>
              <a:pathLst>
                <a:path w="5721" h="109" extrusionOk="0">
                  <a:moveTo>
                    <a:pt x="60" y="0"/>
                  </a:moveTo>
                  <a:cubicBezTo>
                    <a:pt x="31" y="0"/>
                    <a:pt x="1" y="30"/>
                    <a:pt x="1" y="60"/>
                  </a:cubicBezTo>
                  <a:cubicBezTo>
                    <a:pt x="1" y="89"/>
                    <a:pt x="31" y="109"/>
                    <a:pt x="60" y="109"/>
                  </a:cubicBezTo>
                  <a:lnTo>
                    <a:pt x="5661" y="109"/>
                  </a:lnTo>
                  <a:cubicBezTo>
                    <a:pt x="5691" y="109"/>
                    <a:pt x="5721" y="89"/>
                    <a:pt x="5721" y="60"/>
                  </a:cubicBezTo>
                  <a:cubicBezTo>
                    <a:pt x="5721" y="30"/>
                    <a:pt x="5691" y="0"/>
                    <a:pt x="5661" y="0"/>
                  </a:cubicBezTo>
                  <a:close/>
                </a:path>
              </a:pathLst>
            </a:custGeom>
            <a:solidFill>
              <a:srgbClr val="FFFFFF"/>
            </a:solidFill>
            <a:ln w="9525" cap="flat" cmpd="sng">
              <a:solidFill>
                <a:schemeClr val="lt1"/>
              </a:solidFill>
              <a:prstDash val="solid"/>
              <a:round/>
              <a:headEnd type="none" w="sm" len="sm"/>
              <a:tailEnd type="none" w="sm" len="sm"/>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08" name="Google Shape;1208;p41"/>
            <p:cNvSpPr/>
            <p:nvPr/>
          </p:nvSpPr>
          <p:spPr>
            <a:xfrm>
              <a:off x="4501416" y="1624823"/>
              <a:ext cx="133922" cy="133918"/>
            </a:xfrm>
            <a:custGeom>
              <a:avLst/>
              <a:gdLst/>
              <a:ahLst/>
              <a:cxnLst/>
              <a:rect l="l" t="t" r="r" b="b"/>
              <a:pathLst>
                <a:path w="1647" h="1647" extrusionOk="0">
                  <a:moveTo>
                    <a:pt x="823" y="1"/>
                  </a:moveTo>
                  <a:cubicBezTo>
                    <a:pt x="367" y="1"/>
                    <a:pt x="1" y="367"/>
                    <a:pt x="1" y="823"/>
                  </a:cubicBezTo>
                  <a:cubicBezTo>
                    <a:pt x="1" y="1279"/>
                    <a:pt x="367" y="1646"/>
                    <a:pt x="823" y="1646"/>
                  </a:cubicBezTo>
                  <a:cubicBezTo>
                    <a:pt x="1279" y="1646"/>
                    <a:pt x="1646" y="1279"/>
                    <a:pt x="1646" y="823"/>
                  </a:cubicBezTo>
                  <a:cubicBezTo>
                    <a:pt x="1646" y="367"/>
                    <a:pt x="1279" y="1"/>
                    <a:pt x="823" y="1"/>
                  </a:cubicBezTo>
                  <a:close/>
                </a:path>
              </a:pathLst>
            </a:custGeom>
            <a:solidFill>
              <a:srgbClr val="E9A77C"/>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09" name="Google Shape;1209;p41"/>
            <p:cNvSpPr txBox="1"/>
            <p:nvPr/>
          </p:nvSpPr>
          <p:spPr>
            <a:xfrm>
              <a:off x="895540" y="1105156"/>
              <a:ext cx="927900" cy="573900"/>
            </a:xfrm>
            <a:prstGeom prst="rect">
              <a:avLst/>
            </a:prstGeom>
            <a:noFill/>
            <a:ln>
              <a:noFill/>
            </a:ln>
          </p:spPr>
          <p:txBody>
            <a:bodyPr spcFirstLastPara="1" wrap="square" lIns="101583" tIns="101583" rIns="101583" bIns="101583" anchor="t" anchorCtr="0">
              <a:noAutofit/>
            </a:bodyPr>
            <a:lstStyle/>
            <a:p>
              <a:pPr algn="ctr" defTabSz="1015934" eaLnBrk="1" fontAlgn="auto" hangingPunct="1">
                <a:spcBef>
                  <a:spcPts val="0"/>
                </a:spcBef>
                <a:spcAft>
                  <a:spcPts val="0"/>
                </a:spcAft>
                <a:buClr>
                  <a:srgbClr val="000000"/>
                </a:buClr>
                <a:defRPr/>
              </a:pPr>
              <a:r>
                <a:rPr lang="en-GB" sz="2777" kern="0">
                  <a:solidFill>
                    <a:srgbClr val="FFFFFF"/>
                  </a:solidFill>
                  <a:latin typeface="Fira Sans Extra Condensed"/>
                  <a:ea typeface="Fira Sans Extra Condensed"/>
                  <a:cs typeface="Fira Sans Extra Condensed"/>
                  <a:sym typeface="Fira Sans Extra Condensed"/>
                </a:rPr>
                <a:t>01</a:t>
              </a:r>
              <a:endParaRPr sz="2777" kern="0">
                <a:solidFill>
                  <a:srgbClr val="FFFFFF"/>
                </a:solidFill>
                <a:latin typeface="Fira Sans Extra Condensed"/>
                <a:ea typeface="Fira Sans Extra Condensed"/>
                <a:cs typeface="Fira Sans Extra Condensed"/>
                <a:sym typeface="Fira Sans Extra Condensed"/>
              </a:endParaRPr>
            </a:p>
          </p:txBody>
        </p:sp>
        <p:sp>
          <p:nvSpPr>
            <p:cNvPr id="1210" name="Google Shape;1210;p41"/>
            <p:cNvSpPr txBox="1"/>
            <p:nvPr/>
          </p:nvSpPr>
          <p:spPr>
            <a:xfrm>
              <a:off x="1919525" y="1649054"/>
              <a:ext cx="2094300" cy="610421"/>
            </a:xfrm>
            <a:prstGeom prst="rect">
              <a:avLst/>
            </a:prstGeom>
            <a:noFill/>
            <a:ln>
              <a:noFill/>
            </a:ln>
          </p:spPr>
          <p:txBody>
            <a:bodyPr spcFirstLastPara="1" wrap="square" lIns="101583" tIns="101583" rIns="101583" bIns="101583" anchor="t" anchorCtr="0">
              <a:noAutofit/>
            </a:bodyPr>
            <a:lstStyle/>
            <a:p>
              <a:pPr defTabSz="1015934" eaLnBrk="1" fontAlgn="auto" hangingPunct="1">
                <a:spcBef>
                  <a:spcPts val="0"/>
                </a:spcBef>
                <a:spcAft>
                  <a:spcPts val="0"/>
                </a:spcAft>
                <a:buClr>
                  <a:srgbClr val="000000"/>
                </a:buClr>
                <a:defRPr/>
              </a:pPr>
              <a:r>
                <a:rPr lang="hu-HU" sz="1333" kern="0" dirty="0">
                  <a:latin typeface="Roboto"/>
                  <a:ea typeface="Roboto"/>
                  <a:cs typeface="Roboto"/>
                  <a:sym typeface="Roboto"/>
                </a:rPr>
                <a:t>5</a:t>
              </a:r>
              <a:r>
                <a:rPr lang="en-GB" sz="1333" kern="0" dirty="0">
                  <a:latin typeface="Roboto"/>
                  <a:ea typeface="Roboto"/>
                  <a:cs typeface="Roboto"/>
                  <a:sym typeface="Roboto"/>
                </a:rPr>
                <a:t>/2015. (II. 27.) NGM</a:t>
              </a:r>
              <a:r>
                <a:rPr lang="hu-HU" sz="1333" kern="0" dirty="0">
                  <a:latin typeface="Roboto"/>
                  <a:ea typeface="Roboto"/>
                  <a:cs typeface="Roboto"/>
                  <a:sym typeface="Roboto"/>
                </a:rPr>
                <a:t> rendelet</a:t>
              </a:r>
              <a:r>
                <a:rPr lang="en-GB" sz="1333" kern="0" dirty="0">
                  <a:latin typeface="Roboto"/>
                  <a:ea typeface="Roboto"/>
                  <a:cs typeface="Roboto"/>
                  <a:sym typeface="Roboto"/>
                </a:rPr>
                <a:t> </a:t>
              </a:r>
              <a:r>
                <a:rPr lang="hu-HU" sz="1333" kern="0" dirty="0">
                  <a:latin typeface="Roboto"/>
                  <a:ea typeface="Roboto"/>
                  <a:cs typeface="Roboto"/>
                  <a:sym typeface="Roboto"/>
                </a:rPr>
                <a:t>vonatkozik rá</a:t>
              </a:r>
              <a:endParaRPr sz="1333" kern="0" dirty="0">
                <a:latin typeface="Roboto"/>
                <a:ea typeface="Roboto"/>
                <a:cs typeface="Roboto"/>
                <a:sym typeface="Roboto"/>
              </a:endParaRPr>
            </a:p>
          </p:txBody>
        </p:sp>
        <p:sp>
          <p:nvSpPr>
            <p:cNvPr id="1211" name="Google Shape;1211;p41"/>
            <p:cNvSpPr txBox="1"/>
            <p:nvPr/>
          </p:nvSpPr>
          <p:spPr>
            <a:xfrm>
              <a:off x="1919524" y="1161775"/>
              <a:ext cx="1927163" cy="463049"/>
            </a:xfrm>
            <a:prstGeom prst="rect">
              <a:avLst/>
            </a:prstGeom>
            <a:no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r>
                <a:rPr lang="hu-HU" sz="1500" kern="0" dirty="0">
                  <a:solidFill>
                    <a:srgbClr val="00719E"/>
                  </a:solidFill>
                  <a:latin typeface="Fira Sans Extra Condensed Medium"/>
                  <a:ea typeface="Fira Sans Extra Condensed Medium"/>
                  <a:cs typeface="Fira Sans Extra Condensed Medium"/>
                  <a:sym typeface="Fira Sans Extra Condensed Medium"/>
                </a:rPr>
                <a:t>2020.12.31-ig megtett bejelentések</a:t>
              </a:r>
              <a:endParaRPr sz="1500" kern="0" dirty="0">
                <a:solidFill>
                  <a:srgbClr val="00719E"/>
                </a:solidFill>
                <a:latin typeface="Fira Sans Extra Condensed Medium"/>
                <a:ea typeface="Fira Sans Extra Condensed Medium"/>
                <a:cs typeface="Fira Sans Extra Condensed Medium"/>
                <a:sym typeface="Fira Sans Extra Condensed Medium"/>
              </a:endParaRPr>
            </a:p>
          </p:txBody>
        </p:sp>
        <p:grpSp>
          <p:nvGrpSpPr>
            <p:cNvPr id="1212" name="Google Shape;1212;p41"/>
            <p:cNvGrpSpPr/>
            <p:nvPr/>
          </p:nvGrpSpPr>
          <p:grpSpPr>
            <a:xfrm>
              <a:off x="1144444" y="1758740"/>
              <a:ext cx="430106" cy="429938"/>
              <a:chOff x="-60255350" y="3733825"/>
              <a:chExt cx="316650" cy="316550"/>
            </a:xfrm>
          </p:grpSpPr>
          <p:sp>
            <p:nvSpPr>
              <p:cNvPr id="1213" name="Google Shape;1213;p41"/>
              <p:cNvSpPr/>
              <p:nvPr/>
            </p:nvSpPr>
            <p:spPr>
              <a:xfrm>
                <a:off x="-60218325" y="3733825"/>
                <a:ext cx="235525" cy="316550"/>
              </a:xfrm>
              <a:custGeom>
                <a:avLst/>
                <a:gdLst/>
                <a:ahLst/>
                <a:cxnLst/>
                <a:rect l="l" t="t" r="r" b="b"/>
                <a:pathLst>
                  <a:path w="9421" h="12662" extrusionOk="0">
                    <a:moveTo>
                      <a:pt x="4821" y="1666"/>
                    </a:moveTo>
                    <a:cubicBezTo>
                      <a:pt x="5073" y="1666"/>
                      <a:pt x="5262" y="1886"/>
                      <a:pt x="5262" y="2075"/>
                    </a:cubicBezTo>
                    <a:lnTo>
                      <a:pt x="5262" y="2359"/>
                    </a:lnTo>
                    <a:cubicBezTo>
                      <a:pt x="5734" y="2485"/>
                      <a:pt x="6081" y="2989"/>
                      <a:pt x="6081" y="3525"/>
                    </a:cubicBezTo>
                    <a:cubicBezTo>
                      <a:pt x="6081" y="3777"/>
                      <a:pt x="5892" y="3934"/>
                      <a:pt x="5640" y="3934"/>
                    </a:cubicBezTo>
                    <a:cubicBezTo>
                      <a:pt x="5419" y="3934"/>
                      <a:pt x="5262" y="3714"/>
                      <a:pt x="5262" y="3525"/>
                    </a:cubicBezTo>
                    <a:cubicBezTo>
                      <a:pt x="5262" y="3273"/>
                      <a:pt x="5073" y="3084"/>
                      <a:pt x="4821" y="3084"/>
                    </a:cubicBezTo>
                    <a:cubicBezTo>
                      <a:pt x="4569" y="3084"/>
                      <a:pt x="4411" y="3273"/>
                      <a:pt x="4411" y="3525"/>
                    </a:cubicBezTo>
                    <a:cubicBezTo>
                      <a:pt x="4411" y="3777"/>
                      <a:pt x="4789" y="3997"/>
                      <a:pt x="5104" y="4249"/>
                    </a:cubicBezTo>
                    <a:cubicBezTo>
                      <a:pt x="5514" y="4564"/>
                      <a:pt x="6081" y="4942"/>
                      <a:pt x="6081" y="5604"/>
                    </a:cubicBezTo>
                    <a:cubicBezTo>
                      <a:pt x="6081" y="6171"/>
                      <a:pt x="5734" y="6612"/>
                      <a:pt x="5262" y="6801"/>
                    </a:cubicBezTo>
                    <a:lnTo>
                      <a:pt x="5262" y="7085"/>
                    </a:lnTo>
                    <a:cubicBezTo>
                      <a:pt x="5262" y="7305"/>
                      <a:pt x="5041" y="7463"/>
                      <a:pt x="4821" y="7463"/>
                    </a:cubicBezTo>
                    <a:cubicBezTo>
                      <a:pt x="4569" y="7463"/>
                      <a:pt x="4411" y="7274"/>
                      <a:pt x="4411" y="7085"/>
                    </a:cubicBezTo>
                    <a:lnTo>
                      <a:pt x="4411" y="6801"/>
                    </a:lnTo>
                    <a:cubicBezTo>
                      <a:pt x="3938" y="6644"/>
                      <a:pt x="3592" y="6171"/>
                      <a:pt x="3592" y="5604"/>
                    </a:cubicBezTo>
                    <a:cubicBezTo>
                      <a:pt x="3592" y="5383"/>
                      <a:pt x="3781" y="5194"/>
                      <a:pt x="4033" y="5194"/>
                    </a:cubicBezTo>
                    <a:cubicBezTo>
                      <a:pt x="4253" y="5194"/>
                      <a:pt x="4411" y="5383"/>
                      <a:pt x="4411" y="5604"/>
                    </a:cubicBezTo>
                    <a:cubicBezTo>
                      <a:pt x="4411" y="5856"/>
                      <a:pt x="4632" y="6014"/>
                      <a:pt x="4821" y="6014"/>
                    </a:cubicBezTo>
                    <a:cubicBezTo>
                      <a:pt x="5041" y="6014"/>
                      <a:pt x="5262" y="5824"/>
                      <a:pt x="5262" y="5604"/>
                    </a:cubicBezTo>
                    <a:cubicBezTo>
                      <a:pt x="5262" y="5383"/>
                      <a:pt x="4947" y="5131"/>
                      <a:pt x="4569" y="4911"/>
                    </a:cubicBezTo>
                    <a:cubicBezTo>
                      <a:pt x="4159" y="4596"/>
                      <a:pt x="3592" y="4186"/>
                      <a:pt x="3592" y="3525"/>
                    </a:cubicBezTo>
                    <a:cubicBezTo>
                      <a:pt x="3592" y="2989"/>
                      <a:pt x="3938" y="2548"/>
                      <a:pt x="4411" y="2359"/>
                    </a:cubicBezTo>
                    <a:lnTo>
                      <a:pt x="4411" y="2075"/>
                    </a:lnTo>
                    <a:cubicBezTo>
                      <a:pt x="4411" y="1823"/>
                      <a:pt x="4632" y="1666"/>
                      <a:pt x="4821" y="1666"/>
                    </a:cubicBezTo>
                    <a:close/>
                    <a:moveTo>
                      <a:pt x="6081" y="9385"/>
                    </a:moveTo>
                    <a:lnTo>
                      <a:pt x="6081" y="10235"/>
                    </a:lnTo>
                    <a:lnTo>
                      <a:pt x="3592" y="10235"/>
                    </a:lnTo>
                    <a:lnTo>
                      <a:pt x="3592" y="9385"/>
                    </a:lnTo>
                    <a:close/>
                    <a:moveTo>
                      <a:pt x="4801" y="0"/>
                    </a:moveTo>
                    <a:cubicBezTo>
                      <a:pt x="4498" y="0"/>
                      <a:pt x="4188" y="29"/>
                      <a:pt x="3875" y="91"/>
                    </a:cubicBezTo>
                    <a:cubicBezTo>
                      <a:pt x="2111" y="500"/>
                      <a:pt x="693" y="1949"/>
                      <a:pt x="378" y="3714"/>
                    </a:cubicBezTo>
                    <a:cubicBezTo>
                      <a:pt x="0" y="5698"/>
                      <a:pt x="1008" y="7652"/>
                      <a:pt x="2773" y="8565"/>
                    </a:cubicBezTo>
                    <a:lnTo>
                      <a:pt x="2773" y="10582"/>
                    </a:lnTo>
                    <a:cubicBezTo>
                      <a:pt x="2773" y="11716"/>
                      <a:pt x="3718" y="12661"/>
                      <a:pt x="4852" y="12661"/>
                    </a:cubicBezTo>
                    <a:cubicBezTo>
                      <a:pt x="5986" y="12661"/>
                      <a:pt x="6963" y="11716"/>
                      <a:pt x="6963" y="10582"/>
                    </a:cubicBezTo>
                    <a:lnTo>
                      <a:pt x="6963" y="8565"/>
                    </a:lnTo>
                    <a:cubicBezTo>
                      <a:pt x="8444" y="7778"/>
                      <a:pt x="9420" y="6234"/>
                      <a:pt x="9420" y="4501"/>
                    </a:cubicBezTo>
                    <a:cubicBezTo>
                      <a:pt x="9392" y="2000"/>
                      <a:pt x="7308" y="0"/>
                      <a:pt x="4801"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14" name="Google Shape;1214;p41"/>
              <p:cNvSpPr/>
              <p:nvPr/>
            </p:nvSpPr>
            <p:spPr>
              <a:xfrm>
                <a:off x="-60255350" y="3844775"/>
                <a:ext cx="34675" cy="20500"/>
              </a:xfrm>
              <a:custGeom>
                <a:avLst/>
                <a:gdLst/>
                <a:ahLst/>
                <a:cxnLst/>
                <a:rect l="l" t="t" r="r" b="b"/>
                <a:pathLst>
                  <a:path w="1387" h="820" extrusionOk="0">
                    <a:moveTo>
                      <a:pt x="379" y="0"/>
                    </a:moveTo>
                    <a:cubicBezTo>
                      <a:pt x="158" y="0"/>
                      <a:pt x="1" y="189"/>
                      <a:pt x="1" y="378"/>
                    </a:cubicBezTo>
                    <a:cubicBezTo>
                      <a:pt x="1" y="630"/>
                      <a:pt x="190" y="819"/>
                      <a:pt x="379" y="819"/>
                    </a:cubicBezTo>
                    <a:lnTo>
                      <a:pt x="946" y="819"/>
                    </a:lnTo>
                    <a:cubicBezTo>
                      <a:pt x="1166" y="819"/>
                      <a:pt x="1387" y="630"/>
                      <a:pt x="1387" y="378"/>
                    </a:cubicBezTo>
                    <a:cubicBezTo>
                      <a:pt x="1387" y="158"/>
                      <a:pt x="1166" y="0"/>
                      <a:pt x="946"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15" name="Google Shape;1215;p41"/>
              <p:cNvSpPr/>
              <p:nvPr/>
            </p:nvSpPr>
            <p:spPr>
              <a:xfrm>
                <a:off x="-59974175" y="3844775"/>
                <a:ext cx="35475" cy="20500"/>
              </a:xfrm>
              <a:custGeom>
                <a:avLst/>
                <a:gdLst/>
                <a:ahLst/>
                <a:cxnLst/>
                <a:rect l="l" t="t" r="r" b="b"/>
                <a:pathLst>
                  <a:path w="1419" h="820" extrusionOk="0">
                    <a:moveTo>
                      <a:pt x="442" y="0"/>
                    </a:moveTo>
                    <a:cubicBezTo>
                      <a:pt x="221" y="0"/>
                      <a:pt x="1" y="189"/>
                      <a:pt x="1" y="378"/>
                    </a:cubicBezTo>
                    <a:cubicBezTo>
                      <a:pt x="1" y="630"/>
                      <a:pt x="221" y="819"/>
                      <a:pt x="442" y="819"/>
                    </a:cubicBezTo>
                    <a:lnTo>
                      <a:pt x="1009" y="819"/>
                    </a:lnTo>
                    <a:cubicBezTo>
                      <a:pt x="1230" y="819"/>
                      <a:pt x="1387" y="630"/>
                      <a:pt x="1387" y="378"/>
                    </a:cubicBezTo>
                    <a:cubicBezTo>
                      <a:pt x="1419" y="158"/>
                      <a:pt x="1230" y="0"/>
                      <a:pt x="1009" y="0"/>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16" name="Google Shape;1216;p41"/>
              <p:cNvSpPr/>
              <p:nvPr/>
            </p:nvSpPr>
            <p:spPr>
              <a:xfrm>
                <a:off x="-60212825" y="3939475"/>
                <a:ext cx="32325" cy="30350"/>
              </a:xfrm>
              <a:custGeom>
                <a:avLst/>
                <a:gdLst/>
                <a:ahLst/>
                <a:cxnLst/>
                <a:rect l="l" t="t" r="r" b="b"/>
                <a:pathLst>
                  <a:path w="1293" h="1214" extrusionOk="0">
                    <a:moveTo>
                      <a:pt x="836" y="1"/>
                    </a:moveTo>
                    <a:cubicBezTo>
                      <a:pt x="725" y="1"/>
                      <a:pt x="615" y="40"/>
                      <a:pt x="536" y="119"/>
                    </a:cubicBezTo>
                    <a:lnTo>
                      <a:pt x="158" y="497"/>
                    </a:lnTo>
                    <a:cubicBezTo>
                      <a:pt x="1" y="654"/>
                      <a:pt x="1" y="938"/>
                      <a:pt x="158" y="1096"/>
                    </a:cubicBezTo>
                    <a:cubicBezTo>
                      <a:pt x="237" y="1174"/>
                      <a:pt x="340" y="1214"/>
                      <a:pt x="442" y="1214"/>
                    </a:cubicBezTo>
                    <a:cubicBezTo>
                      <a:pt x="544" y="1214"/>
                      <a:pt x="647" y="1174"/>
                      <a:pt x="725" y="1096"/>
                    </a:cubicBezTo>
                    <a:lnTo>
                      <a:pt x="1135" y="686"/>
                    </a:lnTo>
                    <a:cubicBezTo>
                      <a:pt x="1293" y="528"/>
                      <a:pt x="1293" y="245"/>
                      <a:pt x="1135" y="119"/>
                    </a:cubicBezTo>
                    <a:cubicBezTo>
                      <a:pt x="1056" y="40"/>
                      <a:pt x="946" y="1"/>
                      <a:pt x="836"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17" name="Google Shape;1217;p41"/>
              <p:cNvSpPr/>
              <p:nvPr/>
            </p:nvSpPr>
            <p:spPr>
              <a:xfrm>
                <a:off x="-60012750" y="3739425"/>
                <a:ext cx="32300" cy="30350"/>
              </a:xfrm>
              <a:custGeom>
                <a:avLst/>
                <a:gdLst/>
                <a:ahLst/>
                <a:cxnLst/>
                <a:rect l="l" t="t" r="r" b="b"/>
                <a:pathLst>
                  <a:path w="1292" h="1214" extrusionOk="0">
                    <a:moveTo>
                      <a:pt x="835" y="1"/>
                    </a:moveTo>
                    <a:cubicBezTo>
                      <a:pt x="725" y="1"/>
                      <a:pt x="614" y="40"/>
                      <a:pt x="536" y="119"/>
                    </a:cubicBezTo>
                    <a:lnTo>
                      <a:pt x="126" y="497"/>
                    </a:lnTo>
                    <a:cubicBezTo>
                      <a:pt x="0" y="654"/>
                      <a:pt x="0" y="938"/>
                      <a:pt x="126" y="1095"/>
                    </a:cubicBezTo>
                    <a:cubicBezTo>
                      <a:pt x="205" y="1174"/>
                      <a:pt x="315" y="1213"/>
                      <a:pt x="425" y="1213"/>
                    </a:cubicBezTo>
                    <a:cubicBezTo>
                      <a:pt x="536" y="1213"/>
                      <a:pt x="646" y="1174"/>
                      <a:pt x="725" y="1095"/>
                    </a:cubicBezTo>
                    <a:lnTo>
                      <a:pt x="1134" y="686"/>
                    </a:lnTo>
                    <a:cubicBezTo>
                      <a:pt x="1292" y="560"/>
                      <a:pt x="1292" y="276"/>
                      <a:pt x="1134" y="119"/>
                    </a:cubicBezTo>
                    <a:cubicBezTo>
                      <a:pt x="1056" y="40"/>
                      <a:pt x="945" y="1"/>
                      <a:pt x="835"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18" name="Google Shape;1218;p41"/>
              <p:cNvSpPr/>
              <p:nvPr/>
            </p:nvSpPr>
            <p:spPr>
              <a:xfrm>
                <a:off x="-60012750" y="3939475"/>
                <a:ext cx="32300" cy="30350"/>
              </a:xfrm>
              <a:custGeom>
                <a:avLst/>
                <a:gdLst/>
                <a:ahLst/>
                <a:cxnLst/>
                <a:rect l="l" t="t" r="r" b="b"/>
                <a:pathLst>
                  <a:path w="1292" h="1214" extrusionOk="0">
                    <a:moveTo>
                      <a:pt x="425" y="1"/>
                    </a:moveTo>
                    <a:cubicBezTo>
                      <a:pt x="315" y="1"/>
                      <a:pt x="205" y="40"/>
                      <a:pt x="126" y="119"/>
                    </a:cubicBezTo>
                    <a:cubicBezTo>
                      <a:pt x="0" y="245"/>
                      <a:pt x="0" y="528"/>
                      <a:pt x="126" y="686"/>
                    </a:cubicBezTo>
                    <a:lnTo>
                      <a:pt x="536" y="1096"/>
                    </a:lnTo>
                    <a:cubicBezTo>
                      <a:pt x="614" y="1174"/>
                      <a:pt x="725" y="1214"/>
                      <a:pt x="835" y="1214"/>
                    </a:cubicBezTo>
                    <a:cubicBezTo>
                      <a:pt x="945" y="1214"/>
                      <a:pt x="1056" y="1174"/>
                      <a:pt x="1134" y="1096"/>
                    </a:cubicBezTo>
                    <a:cubicBezTo>
                      <a:pt x="1292" y="938"/>
                      <a:pt x="1292" y="654"/>
                      <a:pt x="1134" y="497"/>
                    </a:cubicBezTo>
                    <a:lnTo>
                      <a:pt x="725" y="119"/>
                    </a:lnTo>
                    <a:cubicBezTo>
                      <a:pt x="646" y="40"/>
                      <a:pt x="536" y="1"/>
                      <a:pt x="425"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sp>
            <p:nvSpPr>
              <p:cNvPr id="1219" name="Google Shape;1219;p41"/>
              <p:cNvSpPr/>
              <p:nvPr/>
            </p:nvSpPr>
            <p:spPr>
              <a:xfrm>
                <a:off x="-60212825" y="3739425"/>
                <a:ext cx="32325" cy="30350"/>
              </a:xfrm>
              <a:custGeom>
                <a:avLst/>
                <a:gdLst/>
                <a:ahLst/>
                <a:cxnLst/>
                <a:rect l="l" t="t" r="r" b="b"/>
                <a:pathLst>
                  <a:path w="1293" h="1214" extrusionOk="0">
                    <a:moveTo>
                      <a:pt x="442" y="1"/>
                    </a:moveTo>
                    <a:cubicBezTo>
                      <a:pt x="340" y="1"/>
                      <a:pt x="237" y="40"/>
                      <a:pt x="158" y="119"/>
                    </a:cubicBezTo>
                    <a:cubicBezTo>
                      <a:pt x="1" y="276"/>
                      <a:pt x="1" y="560"/>
                      <a:pt x="158" y="686"/>
                    </a:cubicBezTo>
                    <a:lnTo>
                      <a:pt x="536" y="1095"/>
                    </a:lnTo>
                    <a:cubicBezTo>
                      <a:pt x="615" y="1174"/>
                      <a:pt x="725" y="1213"/>
                      <a:pt x="836" y="1213"/>
                    </a:cubicBezTo>
                    <a:cubicBezTo>
                      <a:pt x="946" y="1213"/>
                      <a:pt x="1056" y="1174"/>
                      <a:pt x="1135" y="1095"/>
                    </a:cubicBezTo>
                    <a:cubicBezTo>
                      <a:pt x="1293" y="938"/>
                      <a:pt x="1293" y="654"/>
                      <a:pt x="1135" y="497"/>
                    </a:cubicBezTo>
                    <a:lnTo>
                      <a:pt x="725" y="119"/>
                    </a:lnTo>
                    <a:cubicBezTo>
                      <a:pt x="647" y="40"/>
                      <a:pt x="544" y="1"/>
                      <a:pt x="442" y="1"/>
                    </a:cubicBezTo>
                    <a:close/>
                  </a:path>
                </a:pathLst>
              </a:custGeom>
              <a:solidFill>
                <a:schemeClr val="lt1"/>
              </a:solidFill>
              <a:ln>
                <a:noFill/>
              </a:ln>
            </p:spPr>
            <p:txBody>
              <a:bodyPr spcFirstLastPara="1" wrap="square" lIns="101583" tIns="101583" rIns="101583" bIns="101583" anchor="ctr" anchorCtr="0">
                <a:noAutofit/>
              </a:bodyPr>
              <a:lstStyle/>
              <a:p>
                <a:pPr defTabSz="1015934" eaLnBrk="1" fontAlgn="auto" hangingPunct="1">
                  <a:spcBef>
                    <a:spcPts val="0"/>
                  </a:spcBef>
                  <a:spcAft>
                    <a:spcPts val="0"/>
                  </a:spcAft>
                  <a:buClr>
                    <a:srgbClr val="000000"/>
                  </a:buClr>
                  <a:defRPr/>
                </a:pPr>
                <a:endParaRPr sz="1556" kern="0">
                  <a:latin typeface="Arial"/>
                  <a:cs typeface="Arial"/>
                  <a:sym typeface="Arial"/>
                </a:endParaRPr>
              </a:p>
            </p:txBody>
          </p:sp>
        </p:grpSp>
      </p:grpSp>
      <p:sp>
        <p:nvSpPr>
          <p:cNvPr id="73" name="Google Shape;2116;p23"/>
          <p:cNvSpPr txBox="1"/>
          <p:nvPr/>
        </p:nvSpPr>
        <p:spPr>
          <a:xfrm>
            <a:off x="557530" y="1206551"/>
            <a:ext cx="9044940" cy="758200"/>
          </a:xfrm>
          <a:prstGeom prst="rect">
            <a:avLst/>
          </a:prstGeom>
          <a:noFill/>
          <a:ln>
            <a:noFill/>
          </a:ln>
        </p:spPr>
        <p:txBody>
          <a:bodyPr spcFirstLastPara="1" wrap="square" lIns="101583" tIns="101583" rIns="101583" bIns="101583" anchor="ctr" anchorCtr="0">
            <a:noAutofit/>
          </a:bodyPr>
          <a:lstStyle/>
          <a:p>
            <a:pPr algn="ctr" defTabSz="761970" eaLnBrk="1" fontAlgn="auto" hangingPunct="1">
              <a:spcBef>
                <a:spcPts val="0"/>
              </a:spcBef>
              <a:spcAft>
                <a:spcPts val="0"/>
              </a:spcAft>
              <a:defRPr/>
            </a:pPr>
            <a:r>
              <a:rPr lang="hu-HU" sz="2777" dirty="0">
                <a:solidFill>
                  <a:schemeClr val="tx1">
                    <a:lumMod val="75000"/>
                    <a:lumOff val="25000"/>
                  </a:schemeClr>
                </a:solidFill>
                <a:latin typeface="Fira Sans Medium"/>
                <a:ea typeface="Fira Sans Medium"/>
                <a:cs typeface="Fira Sans Medium"/>
                <a:sym typeface="Fira Sans Medium"/>
              </a:rPr>
              <a:t>Párhuzamos működés biztosítása</a:t>
            </a:r>
          </a:p>
        </p:txBody>
      </p:sp>
      <p:pic>
        <p:nvPicPr>
          <p:cNvPr id="7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4"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Tree>
    <p:extLst>
      <p:ext uri="{BB962C8B-B14F-4D97-AF65-F5344CB8AC3E}">
        <p14:creationId xmlns:p14="http://schemas.microsoft.com/office/powerpoint/2010/main" val="2773263878"/>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50">
            <a:extLst>
              <a:ext uri="{FF2B5EF4-FFF2-40B4-BE49-F238E27FC236}">
                <a16:creationId xmlns:a16="http://schemas.microsoft.com/office/drawing/2014/main" xmlns="" id="{C36FD6A9-6DAD-419D-AF20-9CB82153FF66}"/>
              </a:ext>
            </a:extLst>
          </p:cNvPr>
          <p:cNvCxnSpPr>
            <a:cxnSpLocks/>
            <a:stCxn id="12" idx="2"/>
          </p:cNvCxnSpPr>
          <p:nvPr/>
        </p:nvCxnSpPr>
        <p:spPr>
          <a:xfrm>
            <a:off x="1606491" y="2807768"/>
            <a:ext cx="908693" cy="642315"/>
          </a:xfrm>
          <a:prstGeom prst="line">
            <a:avLst/>
          </a:prstGeom>
          <a:ln w="2540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53">
            <a:extLst>
              <a:ext uri="{FF2B5EF4-FFF2-40B4-BE49-F238E27FC236}">
                <a16:creationId xmlns:a16="http://schemas.microsoft.com/office/drawing/2014/main" xmlns="" id="{C23A098A-5AF5-4095-A334-08780131B217}"/>
              </a:ext>
            </a:extLst>
          </p:cNvPr>
          <p:cNvCxnSpPr>
            <a:cxnSpLocks/>
            <a:stCxn id="11" idx="2"/>
            <a:endCxn id="17" idx="0"/>
          </p:cNvCxnSpPr>
          <p:nvPr/>
        </p:nvCxnSpPr>
        <p:spPr>
          <a:xfrm flipH="1">
            <a:off x="2515184" y="4633489"/>
            <a:ext cx="148258" cy="730144"/>
          </a:xfrm>
          <a:prstGeom prst="line">
            <a:avLst/>
          </a:prstGeom>
          <a:ln w="2540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 name="Straight Connector 47">
            <a:extLst>
              <a:ext uri="{FF2B5EF4-FFF2-40B4-BE49-F238E27FC236}">
                <a16:creationId xmlns:a16="http://schemas.microsoft.com/office/drawing/2014/main" xmlns="" id="{CF009A0B-4DEF-4108-B113-BB6AFC6F88A2}"/>
              </a:ext>
            </a:extLst>
          </p:cNvPr>
          <p:cNvCxnSpPr>
            <a:cxnSpLocks/>
            <a:stCxn id="14" idx="1"/>
          </p:cNvCxnSpPr>
          <p:nvPr/>
        </p:nvCxnSpPr>
        <p:spPr>
          <a:xfrm flipH="1">
            <a:off x="2744769" y="2702250"/>
            <a:ext cx="1096472" cy="1022708"/>
          </a:xfrm>
          <a:prstGeom prst="line">
            <a:avLst/>
          </a:prstGeom>
          <a:ln w="2540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 name="Straight Connector 48">
            <a:extLst>
              <a:ext uri="{FF2B5EF4-FFF2-40B4-BE49-F238E27FC236}">
                <a16:creationId xmlns:a16="http://schemas.microsoft.com/office/drawing/2014/main" xmlns="" id="{474C74C4-1BB7-43CB-8576-64EAD8F4888A}"/>
              </a:ext>
            </a:extLst>
          </p:cNvPr>
          <p:cNvCxnSpPr>
            <a:cxnSpLocks/>
            <a:stCxn id="15" idx="1"/>
            <a:endCxn id="11" idx="3"/>
          </p:cNvCxnSpPr>
          <p:nvPr/>
        </p:nvCxnSpPr>
        <p:spPr>
          <a:xfrm flipH="1" flipV="1">
            <a:off x="3367423" y="4028800"/>
            <a:ext cx="611184" cy="849482"/>
          </a:xfrm>
          <a:prstGeom prst="line">
            <a:avLst/>
          </a:prstGeom>
          <a:ln w="2540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38">
            <a:extLst>
              <a:ext uri="{FF2B5EF4-FFF2-40B4-BE49-F238E27FC236}">
                <a16:creationId xmlns:a16="http://schemas.microsoft.com/office/drawing/2014/main" xmlns="" id="{E8E1BAAC-A661-4515-9DC3-E26657D1B065}"/>
              </a:ext>
            </a:extLst>
          </p:cNvPr>
          <p:cNvCxnSpPr>
            <a:cxnSpLocks/>
            <a:stCxn id="13" idx="3"/>
          </p:cNvCxnSpPr>
          <p:nvPr/>
        </p:nvCxnSpPr>
        <p:spPr>
          <a:xfrm flipV="1">
            <a:off x="1310838" y="4066427"/>
            <a:ext cx="1076565" cy="409433"/>
          </a:xfrm>
          <a:prstGeom prst="line">
            <a:avLst/>
          </a:prstGeom>
          <a:ln w="25400">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11" name="Picture 3" descr="D:\KBM-정애\014-Fullppt\PNG이미지\노트북2.png">
            <a:extLst>
              <a:ext uri="{FF2B5EF4-FFF2-40B4-BE49-F238E27FC236}">
                <a16:creationId xmlns:a16="http://schemas.microsoft.com/office/drawing/2014/main" xmlns="" id="{3238E75E-33BE-425B-94B3-300BB613E0B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59459" y="3424112"/>
            <a:ext cx="1407964" cy="1209377"/>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
            <a:extLst>
              <a:ext uri="{FF2B5EF4-FFF2-40B4-BE49-F238E27FC236}">
                <a16:creationId xmlns:a16="http://schemas.microsoft.com/office/drawing/2014/main" xmlns="" id="{8AB96D34-576A-4D60-9E49-F20DD7810728}"/>
              </a:ext>
            </a:extLst>
          </p:cNvPr>
          <p:cNvSpPr/>
          <p:nvPr/>
        </p:nvSpPr>
        <p:spPr>
          <a:xfrm>
            <a:off x="1166442" y="1927671"/>
            <a:ext cx="880098" cy="880098"/>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a:endParaRPr lang="ko-KR" altLang="en-US" sz="2000" dirty="0"/>
          </a:p>
        </p:txBody>
      </p:sp>
      <p:sp>
        <p:nvSpPr>
          <p:cNvPr id="13" name="Rectangle 5">
            <a:extLst>
              <a:ext uri="{FF2B5EF4-FFF2-40B4-BE49-F238E27FC236}">
                <a16:creationId xmlns:a16="http://schemas.microsoft.com/office/drawing/2014/main" xmlns="" id="{3622ABBB-698A-4E39-882B-6311CDBD261B}"/>
              </a:ext>
            </a:extLst>
          </p:cNvPr>
          <p:cNvSpPr/>
          <p:nvPr/>
        </p:nvSpPr>
        <p:spPr>
          <a:xfrm>
            <a:off x="430741" y="4035811"/>
            <a:ext cx="880098" cy="880098"/>
          </a:xfrm>
          <a:prstGeom prst="rect">
            <a:avLst/>
          </a:prstGeom>
          <a:noFill/>
          <a:ln w="38100">
            <a:solidFill>
              <a:srgbClr val="07A39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a:endParaRPr lang="ko-KR" altLang="en-US" sz="2000" dirty="0"/>
          </a:p>
        </p:txBody>
      </p:sp>
      <p:sp>
        <p:nvSpPr>
          <p:cNvPr id="14" name="Rectangle 6">
            <a:extLst>
              <a:ext uri="{FF2B5EF4-FFF2-40B4-BE49-F238E27FC236}">
                <a16:creationId xmlns:a16="http://schemas.microsoft.com/office/drawing/2014/main" xmlns="" id="{2280D26B-A25A-4AAD-B4A8-AFFC53D3AD0A}"/>
              </a:ext>
            </a:extLst>
          </p:cNvPr>
          <p:cNvSpPr/>
          <p:nvPr/>
        </p:nvSpPr>
        <p:spPr>
          <a:xfrm>
            <a:off x="3841241" y="2262201"/>
            <a:ext cx="880098" cy="880098"/>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a:endParaRPr lang="ko-KR" altLang="en-US" sz="2000" dirty="0"/>
          </a:p>
        </p:txBody>
      </p:sp>
      <p:sp>
        <p:nvSpPr>
          <p:cNvPr id="15" name="Rectangle 7">
            <a:extLst>
              <a:ext uri="{FF2B5EF4-FFF2-40B4-BE49-F238E27FC236}">
                <a16:creationId xmlns:a16="http://schemas.microsoft.com/office/drawing/2014/main" xmlns="" id="{27A96121-474D-4D1C-A557-9D4387318C07}"/>
              </a:ext>
            </a:extLst>
          </p:cNvPr>
          <p:cNvSpPr/>
          <p:nvPr/>
        </p:nvSpPr>
        <p:spPr>
          <a:xfrm>
            <a:off x="3978607" y="4438233"/>
            <a:ext cx="880098" cy="880098"/>
          </a:xfrm>
          <a:prstGeom prst="rect">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a:endParaRPr lang="ko-KR" altLang="en-US" sz="2000" dirty="0"/>
          </a:p>
        </p:txBody>
      </p:sp>
      <p:sp>
        <p:nvSpPr>
          <p:cNvPr id="17" name="Rectangle 9">
            <a:extLst>
              <a:ext uri="{FF2B5EF4-FFF2-40B4-BE49-F238E27FC236}">
                <a16:creationId xmlns:a16="http://schemas.microsoft.com/office/drawing/2014/main" xmlns="" id="{60B3465E-52F7-49B3-A1C3-387D2326BD8E}"/>
              </a:ext>
            </a:extLst>
          </p:cNvPr>
          <p:cNvSpPr/>
          <p:nvPr/>
        </p:nvSpPr>
        <p:spPr>
          <a:xfrm>
            <a:off x="2075134" y="5363633"/>
            <a:ext cx="880098" cy="880098"/>
          </a:xfrm>
          <a:prstGeom prst="rect">
            <a:avLst/>
          </a:prstGeom>
          <a:noFill/>
          <a:ln w="38100">
            <a:solidFill>
              <a:srgbClr val="4472C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a:endParaRPr lang="ko-KR" altLang="en-US" sz="2000" dirty="0"/>
          </a:p>
        </p:txBody>
      </p:sp>
      <p:grpSp>
        <p:nvGrpSpPr>
          <p:cNvPr id="28" name="Group 25">
            <a:extLst>
              <a:ext uri="{FF2B5EF4-FFF2-40B4-BE49-F238E27FC236}">
                <a16:creationId xmlns:a16="http://schemas.microsoft.com/office/drawing/2014/main" xmlns="" id="{E1091820-D7C2-4E57-970C-517A5D8E4665}"/>
              </a:ext>
            </a:extLst>
          </p:cNvPr>
          <p:cNvGrpSpPr/>
          <p:nvPr/>
        </p:nvGrpSpPr>
        <p:grpSpPr>
          <a:xfrm>
            <a:off x="5640062" y="2145074"/>
            <a:ext cx="3840429" cy="905121"/>
            <a:chOff x="7164288" y="856926"/>
            <a:chExt cx="1439712" cy="814609"/>
          </a:xfrm>
        </p:grpSpPr>
        <p:sp>
          <p:nvSpPr>
            <p:cNvPr id="29" name="TextBox 26">
              <a:extLst>
                <a:ext uri="{FF2B5EF4-FFF2-40B4-BE49-F238E27FC236}">
                  <a16:creationId xmlns:a16="http://schemas.microsoft.com/office/drawing/2014/main" xmlns="" id="{74EB1FAC-C7F2-4526-B3F4-3D56EDFF51FC}"/>
                </a:ext>
              </a:extLst>
            </p:cNvPr>
            <p:cNvSpPr txBox="1"/>
            <p:nvPr/>
          </p:nvSpPr>
          <p:spPr>
            <a:xfrm>
              <a:off x="7164289" y="856926"/>
              <a:ext cx="1439711" cy="298581"/>
            </a:xfrm>
            <a:prstGeom prst="rect">
              <a:avLst/>
            </a:prstGeom>
            <a:noFill/>
          </p:spPr>
          <p:txBody>
            <a:bodyPr wrap="square" rtlCol="0">
              <a:spAutoFit/>
            </a:bodyPr>
            <a:lstStyle/>
            <a:p>
              <a:r>
                <a:rPr lang="hu-HU" altLang="ko-KR" sz="1556" dirty="0">
                  <a:solidFill>
                    <a:schemeClr val="accent2"/>
                  </a:solidFill>
                  <a:cs typeface="Arial" pitchFamily="34" charset="0"/>
                </a:rPr>
                <a:t>A bejelentés köteles relációk</a:t>
              </a:r>
              <a:endParaRPr lang="ko-KR" altLang="en-US" sz="1556" dirty="0">
                <a:solidFill>
                  <a:schemeClr val="accent5"/>
                </a:solidFill>
                <a:cs typeface="Arial" pitchFamily="34" charset="0"/>
              </a:endParaRPr>
            </a:p>
          </p:txBody>
        </p:sp>
        <p:sp>
          <p:nvSpPr>
            <p:cNvPr id="30" name="TextBox 27">
              <a:extLst>
                <a:ext uri="{FF2B5EF4-FFF2-40B4-BE49-F238E27FC236}">
                  <a16:creationId xmlns:a16="http://schemas.microsoft.com/office/drawing/2014/main" xmlns="" id="{9D845472-3094-42CE-BF8D-CDC03719DD40}"/>
                </a:ext>
              </a:extLst>
            </p:cNvPr>
            <p:cNvSpPr txBox="1"/>
            <p:nvPr/>
          </p:nvSpPr>
          <p:spPr>
            <a:xfrm>
              <a:off x="7164288" y="1103513"/>
              <a:ext cx="1439711" cy="568022"/>
            </a:xfrm>
            <a:prstGeom prst="rect">
              <a:avLst/>
            </a:prstGeom>
            <a:noFill/>
          </p:spPr>
          <p:txBody>
            <a:bodyPr wrap="square" rtlCol="0">
              <a:spAutoFit/>
            </a:bodyPr>
            <a:lstStyle/>
            <a:p>
              <a:r>
                <a:rPr lang="hu-HU" altLang="ko-KR" sz="1167" dirty="0">
                  <a:solidFill>
                    <a:schemeClr val="tx1">
                      <a:lumMod val="75000"/>
                      <a:lumOff val="25000"/>
                    </a:schemeClr>
                  </a:solidFill>
                  <a:cs typeface="Arial" pitchFamily="34" charset="0"/>
                </a:rPr>
                <a:t>Közösségen belüli termékbeszerzés, termékértékesítés, első belföldi áfaköteles termékértékesítés</a:t>
              </a:r>
              <a:endParaRPr lang="en-US" altLang="ko-KR" sz="1167" dirty="0">
                <a:solidFill>
                  <a:schemeClr val="tx1">
                    <a:lumMod val="75000"/>
                    <a:lumOff val="25000"/>
                  </a:schemeClr>
                </a:solidFill>
                <a:cs typeface="Arial" pitchFamily="34" charset="0"/>
              </a:endParaRPr>
            </a:p>
          </p:txBody>
        </p:sp>
      </p:grpSp>
      <p:grpSp>
        <p:nvGrpSpPr>
          <p:cNvPr id="31" name="Group 28">
            <a:extLst>
              <a:ext uri="{FF2B5EF4-FFF2-40B4-BE49-F238E27FC236}">
                <a16:creationId xmlns:a16="http://schemas.microsoft.com/office/drawing/2014/main" xmlns="" id="{8883B2E0-A6CC-4E91-96FB-F3875C35EC9B}"/>
              </a:ext>
            </a:extLst>
          </p:cNvPr>
          <p:cNvGrpSpPr/>
          <p:nvPr/>
        </p:nvGrpSpPr>
        <p:grpSpPr>
          <a:xfrm>
            <a:off x="5640062" y="4529409"/>
            <a:ext cx="3840427" cy="725520"/>
            <a:chOff x="7164288" y="856926"/>
            <a:chExt cx="1439711" cy="652968"/>
          </a:xfrm>
        </p:grpSpPr>
        <p:sp>
          <p:nvSpPr>
            <p:cNvPr id="32" name="TextBox 29">
              <a:extLst>
                <a:ext uri="{FF2B5EF4-FFF2-40B4-BE49-F238E27FC236}">
                  <a16:creationId xmlns:a16="http://schemas.microsoft.com/office/drawing/2014/main" xmlns="" id="{CB07424D-0467-43C9-9D6B-8C2AEC7B7526}"/>
                </a:ext>
              </a:extLst>
            </p:cNvPr>
            <p:cNvSpPr txBox="1"/>
            <p:nvPr/>
          </p:nvSpPr>
          <p:spPr>
            <a:xfrm>
              <a:off x="7164288" y="856926"/>
              <a:ext cx="1439711" cy="514064"/>
            </a:xfrm>
            <a:prstGeom prst="rect">
              <a:avLst/>
            </a:prstGeom>
            <a:noFill/>
          </p:spPr>
          <p:txBody>
            <a:bodyPr wrap="square" rtlCol="0">
              <a:spAutoFit/>
            </a:bodyPr>
            <a:lstStyle/>
            <a:p>
              <a:r>
                <a:rPr lang="hu-HU" altLang="ko-KR" sz="1556" dirty="0">
                  <a:solidFill>
                    <a:schemeClr val="accent5"/>
                  </a:solidFill>
                  <a:cs typeface="Arial" pitchFamily="34" charset="0"/>
                </a:rPr>
                <a:t>Biztosíték számításának és nyújtásának módja</a:t>
              </a:r>
              <a:endParaRPr lang="ko-KR" altLang="en-US" sz="1556" dirty="0">
                <a:solidFill>
                  <a:schemeClr val="accent2"/>
                </a:solidFill>
                <a:cs typeface="Arial" pitchFamily="34" charset="0"/>
              </a:endParaRPr>
            </a:p>
          </p:txBody>
        </p:sp>
        <p:sp>
          <p:nvSpPr>
            <p:cNvPr id="33" name="TextBox 30">
              <a:extLst>
                <a:ext uri="{FF2B5EF4-FFF2-40B4-BE49-F238E27FC236}">
                  <a16:creationId xmlns:a16="http://schemas.microsoft.com/office/drawing/2014/main" xmlns="" id="{EF7A1A4B-CE62-4CD6-ABC6-A0ED7E946775}"/>
                </a:ext>
              </a:extLst>
            </p:cNvPr>
            <p:cNvSpPr txBox="1"/>
            <p:nvPr/>
          </p:nvSpPr>
          <p:spPr>
            <a:xfrm>
              <a:off x="7164288" y="1103513"/>
              <a:ext cx="1439711" cy="406381"/>
            </a:xfrm>
            <a:prstGeom prst="rect">
              <a:avLst/>
            </a:prstGeom>
            <a:noFill/>
          </p:spPr>
          <p:txBody>
            <a:bodyPr wrap="square" rtlCol="0">
              <a:spAutoFit/>
            </a:bodyPr>
            <a:lstStyle/>
            <a:p>
              <a:r>
                <a:rPr lang="hu-HU" altLang="ko-KR" sz="1167" dirty="0">
                  <a:solidFill>
                    <a:schemeClr val="tx1">
                      <a:lumMod val="75000"/>
                      <a:lumOff val="25000"/>
                    </a:schemeClr>
                  </a:solidFill>
                  <a:cs typeface="Arial" pitchFamily="34" charset="0"/>
                </a:rPr>
                <a:t>45 napos időszak, 15 %-</a:t>
              </a:r>
              <a:r>
                <a:rPr lang="hu-HU" altLang="ko-KR" sz="1167" dirty="0" err="1">
                  <a:solidFill>
                    <a:schemeClr val="tx1">
                      <a:lumMod val="75000"/>
                      <a:lumOff val="25000"/>
                    </a:schemeClr>
                  </a:solidFill>
                  <a:cs typeface="Arial" pitchFamily="34" charset="0"/>
                </a:rPr>
                <a:t>os</a:t>
              </a:r>
              <a:r>
                <a:rPr lang="hu-HU" altLang="ko-KR" sz="1167" dirty="0">
                  <a:solidFill>
                    <a:schemeClr val="tx1">
                      <a:lumMod val="75000"/>
                      <a:lumOff val="25000"/>
                    </a:schemeClr>
                  </a:solidFill>
                  <a:cs typeface="Arial" pitchFamily="34" charset="0"/>
                </a:rPr>
                <a:t> mértékben (főszabály szerint)</a:t>
              </a:r>
              <a:endParaRPr lang="en-US" altLang="ko-KR" sz="1167" dirty="0">
                <a:solidFill>
                  <a:schemeClr val="tx1">
                    <a:lumMod val="75000"/>
                    <a:lumOff val="25000"/>
                  </a:schemeClr>
                </a:solidFill>
                <a:cs typeface="Arial" pitchFamily="34" charset="0"/>
              </a:endParaRPr>
            </a:p>
          </p:txBody>
        </p:sp>
      </p:grpSp>
      <p:grpSp>
        <p:nvGrpSpPr>
          <p:cNvPr id="34" name="Group 31">
            <a:extLst>
              <a:ext uri="{FF2B5EF4-FFF2-40B4-BE49-F238E27FC236}">
                <a16:creationId xmlns:a16="http://schemas.microsoft.com/office/drawing/2014/main" xmlns="" id="{8E007FD7-7A19-466B-98D2-62E7E0C0EEBB}"/>
              </a:ext>
            </a:extLst>
          </p:cNvPr>
          <p:cNvGrpSpPr/>
          <p:nvPr/>
        </p:nvGrpSpPr>
        <p:grpSpPr>
          <a:xfrm>
            <a:off x="5640062" y="3770577"/>
            <a:ext cx="3840427" cy="545919"/>
            <a:chOff x="7164288" y="856926"/>
            <a:chExt cx="1439711" cy="491327"/>
          </a:xfrm>
        </p:grpSpPr>
        <p:sp>
          <p:nvSpPr>
            <p:cNvPr id="35" name="TextBox 32">
              <a:extLst>
                <a:ext uri="{FF2B5EF4-FFF2-40B4-BE49-F238E27FC236}">
                  <a16:creationId xmlns:a16="http://schemas.microsoft.com/office/drawing/2014/main" xmlns="" id="{108F19F4-BE58-443F-98B1-AC32258462DD}"/>
                </a:ext>
              </a:extLst>
            </p:cNvPr>
            <p:cNvSpPr txBox="1"/>
            <p:nvPr/>
          </p:nvSpPr>
          <p:spPr>
            <a:xfrm>
              <a:off x="7164288" y="856926"/>
              <a:ext cx="1439711" cy="298581"/>
            </a:xfrm>
            <a:prstGeom prst="rect">
              <a:avLst/>
            </a:prstGeom>
            <a:noFill/>
          </p:spPr>
          <p:txBody>
            <a:bodyPr wrap="square" rtlCol="0">
              <a:spAutoFit/>
            </a:bodyPr>
            <a:lstStyle/>
            <a:p>
              <a:r>
                <a:rPr lang="hu-HU" altLang="ko-KR" sz="1556" dirty="0">
                  <a:solidFill>
                    <a:schemeClr val="accent4"/>
                  </a:solidFill>
                  <a:cs typeface="Arial" pitchFamily="34" charset="0"/>
                </a:rPr>
                <a:t>Bejelentendő és módosítható adatok</a:t>
              </a:r>
              <a:endParaRPr lang="ko-KR" altLang="en-US" sz="1556" dirty="0">
                <a:solidFill>
                  <a:schemeClr val="accent4"/>
                </a:solidFill>
                <a:cs typeface="Arial" pitchFamily="34" charset="0"/>
              </a:endParaRPr>
            </a:p>
          </p:txBody>
        </p:sp>
        <p:sp>
          <p:nvSpPr>
            <p:cNvPr id="36" name="TextBox 33">
              <a:extLst>
                <a:ext uri="{FF2B5EF4-FFF2-40B4-BE49-F238E27FC236}">
                  <a16:creationId xmlns:a16="http://schemas.microsoft.com/office/drawing/2014/main" xmlns="" id="{30360D24-0577-409D-91BF-477351A6D3F9}"/>
                </a:ext>
              </a:extLst>
            </p:cNvPr>
            <p:cNvSpPr txBox="1"/>
            <p:nvPr/>
          </p:nvSpPr>
          <p:spPr>
            <a:xfrm>
              <a:off x="7164288" y="1103513"/>
              <a:ext cx="1439711" cy="244740"/>
            </a:xfrm>
            <a:prstGeom prst="rect">
              <a:avLst/>
            </a:prstGeom>
            <a:noFill/>
          </p:spPr>
          <p:txBody>
            <a:bodyPr wrap="square" rtlCol="0">
              <a:spAutoFit/>
            </a:bodyPr>
            <a:lstStyle/>
            <a:p>
              <a:r>
                <a:rPr lang="hu-HU" altLang="ko-KR" sz="1167" dirty="0">
                  <a:solidFill>
                    <a:schemeClr val="tx1">
                      <a:lumMod val="75000"/>
                      <a:lumOff val="25000"/>
                    </a:schemeClr>
                  </a:solidFill>
                  <a:cs typeface="Arial" pitchFamily="34" charset="0"/>
                </a:rPr>
                <a:t>Egyszerűsített bejelentés változatlan</a:t>
              </a:r>
              <a:endParaRPr lang="en-US" altLang="ko-KR" sz="1167" dirty="0">
                <a:solidFill>
                  <a:schemeClr val="tx1">
                    <a:lumMod val="75000"/>
                    <a:lumOff val="25000"/>
                  </a:schemeClr>
                </a:solidFill>
                <a:cs typeface="Arial" pitchFamily="34" charset="0"/>
              </a:endParaRPr>
            </a:p>
          </p:txBody>
        </p:sp>
      </p:grpSp>
      <p:grpSp>
        <p:nvGrpSpPr>
          <p:cNvPr id="37" name="Group 34">
            <a:extLst>
              <a:ext uri="{FF2B5EF4-FFF2-40B4-BE49-F238E27FC236}">
                <a16:creationId xmlns:a16="http://schemas.microsoft.com/office/drawing/2014/main" xmlns="" id="{DF90B63E-AD50-46EF-9974-C7D11BE0BD97}"/>
              </a:ext>
            </a:extLst>
          </p:cNvPr>
          <p:cNvGrpSpPr/>
          <p:nvPr/>
        </p:nvGrpSpPr>
        <p:grpSpPr>
          <a:xfrm>
            <a:off x="5640062" y="2934444"/>
            <a:ext cx="3840427" cy="905121"/>
            <a:chOff x="7164288" y="856926"/>
            <a:chExt cx="1439711" cy="814609"/>
          </a:xfrm>
        </p:grpSpPr>
        <p:sp>
          <p:nvSpPr>
            <p:cNvPr id="38" name="TextBox 35">
              <a:extLst>
                <a:ext uri="{FF2B5EF4-FFF2-40B4-BE49-F238E27FC236}">
                  <a16:creationId xmlns:a16="http://schemas.microsoft.com/office/drawing/2014/main" xmlns="" id="{2044A94A-F38D-4029-862C-4C1AFFF8B62A}"/>
                </a:ext>
              </a:extLst>
            </p:cNvPr>
            <p:cNvSpPr txBox="1"/>
            <p:nvPr/>
          </p:nvSpPr>
          <p:spPr>
            <a:xfrm>
              <a:off x="7164288" y="856926"/>
              <a:ext cx="1439711" cy="298581"/>
            </a:xfrm>
            <a:prstGeom prst="rect">
              <a:avLst/>
            </a:prstGeom>
            <a:noFill/>
          </p:spPr>
          <p:txBody>
            <a:bodyPr wrap="square" rtlCol="0">
              <a:spAutoFit/>
            </a:bodyPr>
            <a:lstStyle/>
            <a:p>
              <a:r>
                <a:rPr lang="hu-HU" altLang="ko-KR" sz="1556" dirty="0">
                  <a:solidFill>
                    <a:schemeClr val="accent3"/>
                  </a:solidFill>
                  <a:cs typeface="Arial" pitchFamily="34" charset="0"/>
                </a:rPr>
                <a:t>Bejelentésre kötelezettek köre</a:t>
              </a:r>
              <a:endParaRPr lang="ko-KR" altLang="en-US" sz="1556" dirty="0">
                <a:solidFill>
                  <a:schemeClr val="accent3"/>
                </a:solidFill>
                <a:cs typeface="Arial" pitchFamily="34" charset="0"/>
              </a:endParaRPr>
            </a:p>
          </p:txBody>
        </p:sp>
        <p:sp>
          <p:nvSpPr>
            <p:cNvPr id="39" name="TextBox 36">
              <a:extLst>
                <a:ext uri="{FF2B5EF4-FFF2-40B4-BE49-F238E27FC236}">
                  <a16:creationId xmlns:a16="http://schemas.microsoft.com/office/drawing/2014/main" xmlns="" id="{88B9BFBD-1A63-4CC6-9C70-119758DDC505}"/>
                </a:ext>
              </a:extLst>
            </p:cNvPr>
            <p:cNvSpPr txBox="1"/>
            <p:nvPr/>
          </p:nvSpPr>
          <p:spPr>
            <a:xfrm>
              <a:off x="7164288" y="1103513"/>
              <a:ext cx="1439711" cy="568022"/>
            </a:xfrm>
            <a:prstGeom prst="rect">
              <a:avLst/>
            </a:prstGeom>
            <a:noFill/>
          </p:spPr>
          <p:txBody>
            <a:bodyPr wrap="square" rtlCol="0">
              <a:spAutoFit/>
            </a:bodyPr>
            <a:lstStyle/>
            <a:p>
              <a:r>
                <a:rPr lang="hu-HU" altLang="ko-KR" sz="1167" dirty="0">
                  <a:solidFill>
                    <a:schemeClr val="tx1">
                      <a:lumMod val="75000"/>
                      <a:lumOff val="25000"/>
                    </a:schemeClr>
                  </a:solidFill>
                  <a:cs typeface="Arial" pitchFamily="34" charset="0"/>
                </a:rPr>
                <a:t>EU-ból belföldre szállítás esetén a címzett, egyéb esetben a feladó, nem változik az alanyi mentes kör sem</a:t>
              </a:r>
              <a:endParaRPr lang="en-US" altLang="ko-KR" sz="1167" dirty="0">
                <a:solidFill>
                  <a:schemeClr val="tx1">
                    <a:lumMod val="75000"/>
                    <a:lumOff val="25000"/>
                  </a:schemeClr>
                </a:solidFill>
                <a:cs typeface="Arial" pitchFamily="34" charset="0"/>
              </a:endParaRPr>
            </a:p>
          </p:txBody>
        </p:sp>
      </p:grpSp>
      <p:sp>
        <p:nvSpPr>
          <p:cNvPr id="40" name="Google Shape;2116;p23">
            <a:extLst>
              <a:ext uri="{FF2B5EF4-FFF2-40B4-BE49-F238E27FC236}">
                <a16:creationId xmlns:a16="http://schemas.microsoft.com/office/drawing/2014/main" xmlns="" id="{40ED0BF0-2BF7-4263-9AE7-9782077A8F4C}"/>
              </a:ext>
            </a:extLst>
          </p:cNvPr>
          <p:cNvSpPr txBox="1"/>
          <p:nvPr/>
        </p:nvSpPr>
        <p:spPr>
          <a:xfrm>
            <a:off x="1087783" y="1184900"/>
            <a:ext cx="7984435" cy="666760"/>
          </a:xfrm>
          <a:prstGeom prst="rect">
            <a:avLst/>
          </a:prstGeom>
          <a:noFill/>
          <a:ln>
            <a:noFill/>
          </a:ln>
        </p:spPr>
        <p:txBody>
          <a:bodyPr spcFirstLastPara="1" wrap="square" lIns="101583" tIns="101583" rIns="101583" bIns="101583" anchor="ctr" anchorCtr="0">
            <a:noAutofit/>
          </a:bodyPr>
          <a:lstStyle/>
          <a:p>
            <a:pPr algn="ctr"/>
            <a:r>
              <a:rPr lang="hu-HU" sz="2777" dirty="0">
                <a:solidFill>
                  <a:schemeClr val="tx1">
                    <a:lumMod val="75000"/>
                    <a:lumOff val="25000"/>
                  </a:schemeClr>
                </a:solidFill>
                <a:latin typeface="Fira Sans Medium"/>
                <a:ea typeface="Fira Sans Medium"/>
                <a:cs typeface="Fira Sans Medium"/>
                <a:sym typeface="Fira Sans Medium"/>
              </a:rPr>
              <a:t>Ami nem változik </a:t>
            </a:r>
          </a:p>
        </p:txBody>
      </p:sp>
      <p:grpSp>
        <p:nvGrpSpPr>
          <p:cNvPr id="60" name="Group 28">
            <a:extLst>
              <a:ext uri="{FF2B5EF4-FFF2-40B4-BE49-F238E27FC236}">
                <a16:creationId xmlns:a16="http://schemas.microsoft.com/office/drawing/2014/main" xmlns="" id="{54515BC4-9F8B-4565-90A4-FA95557486E7}"/>
              </a:ext>
            </a:extLst>
          </p:cNvPr>
          <p:cNvGrpSpPr/>
          <p:nvPr/>
        </p:nvGrpSpPr>
        <p:grpSpPr>
          <a:xfrm>
            <a:off x="5640062" y="5257011"/>
            <a:ext cx="3840427" cy="725519"/>
            <a:chOff x="7164288" y="856926"/>
            <a:chExt cx="1439711" cy="652967"/>
          </a:xfrm>
        </p:grpSpPr>
        <p:sp>
          <p:nvSpPr>
            <p:cNvPr id="61" name="TextBox 29">
              <a:extLst>
                <a:ext uri="{FF2B5EF4-FFF2-40B4-BE49-F238E27FC236}">
                  <a16:creationId xmlns:a16="http://schemas.microsoft.com/office/drawing/2014/main" xmlns="" id="{9443D2CB-BB90-49F8-8C18-AD60301E4619}"/>
                </a:ext>
              </a:extLst>
            </p:cNvPr>
            <p:cNvSpPr txBox="1"/>
            <p:nvPr/>
          </p:nvSpPr>
          <p:spPr>
            <a:xfrm>
              <a:off x="7164288" y="856926"/>
              <a:ext cx="1439711" cy="298581"/>
            </a:xfrm>
            <a:prstGeom prst="rect">
              <a:avLst/>
            </a:prstGeom>
            <a:noFill/>
          </p:spPr>
          <p:txBody>
            <a:bodyPr wrap="square" rtlCol="0">
              <a:spAutoFit/>
            </a:bodyPr>
            <a:lstStyle/>
            <a:p>
              <a:r>
                <a:rPr lang="hu-HU" altLang="ko-KR" sz="1556" dirty="0">
                  <a:solidFill>
                    <a:srgbClr val="07A398"/>
                  </a:solidFill>
                  <a:cs typeface="Arial" pitchFamily="34" charset="0"/>
                </a:rPr>
                <a:t>Bejelentési felület</a:t>
              </a:r>
              <a:endParaRPr lang="ko-KR" altLang="en-US" sz="1556" dirty="0">
                <a:solidFill>
                  <a:srgbClr val="07A398"/>
                </a:solidFill>
                <a:cs typeface="Arial" pitchFamily="34" charset="0"/>
              </a:endParaRPr>
            </a:p>
          </p:txBody>
        </p:sp>
        <p:sp>
          <p:nvSpPr>
            <p:cNvPr id="62" name="TextBox 30">
              <a:extLst>
                <a:ext uri="{FF2B5EF4-FFF2-40B4-BE49-F238E27FC236}">
                  <a16:creationId xmlns:a16="http://schemas.microsoft.com/office/drawing/2014/main" xmlns="" id="{BE1B9B10-A3A6-4CC5-8885-E2CA478049B9}"/>
                </a:ext>
              </a:extLst>
            </p:cNvPr>
            <p:cNvSpPr txBox="1"/>
            <p:nvPr/>
          </p:nvSpPr>
          <p:spPr>
            <a:xfrm>
              <a:off x="7164288" y="1103513"/>
              <a:ext cx="1439711" cy="406380"/>
            </a:xfrm>
            <a:prstGeom prst="rect">
              <a:avLst/>
            </a:prstGeom>
            <a:noFill/>
          </p:spPr>
          <p:txBody>
            <a:bodyPr wrap="square" rtlCol="0">
              <a:spAutoFit/>
            </a:bodyPr>
            <a:lstStyle/>
            <a:p>
              <a:r>
                <a:rPr lang="hu-HU" altLang="ko-KR" sz="1167" dirty="0">
                  <a:solidFill>
                    <a:schemeClr val="tx1">
                      <a:lumMod val="75000"/>
                      <a:lumOff val="25000"/>
                    </a:schemeClr>
                  </a:solidFill>
                  <a:cs typeface="Arial" pitchFamily="34" charset="0"/>
                </a:rPr>
                <a:t>A már megszokott felületen lehet a bejelentést megtenni.</a:t>
              </a:r>
              <a:endParaRPr lang="en-US" altLang="ko-KR" sz="1167" dirty="0">
                <a:solidFill>
                  <a:schemeClr val="tx1">
                    <a:lumMod val="75000"/>
                    <a:lumOff val="25000"/>
                  </a:schemeClr>
                </a:solidFill>
                <a:cs typeface="Arial" pitchFamily="34" charset="0"/>
              </a:endParaRPr>
            </a:p>
          </p:txBody>
        </p:sp>
      </p:grpSp>
      <p:sp>
        <p:nvSpPr>
          <p:cNvPr id="65" name="Rectangle 18">
            <a:extLst>
              <a:ext uri="{FF2B5EF4-FFF2-40B4-BE49-F238E27FC236}">
                <a16:creationId xmlns:a16="http://schemas.microsoft.com/office/drawing/2014/main" xmlns="" id="{E1C2ECFB-15AA-4D7C-A89A-E30C613CFE7A}"/>
              </a:ext>
            </a:extLst>
          </p:cNvPr>
          <p:cNvSpPr/>
          <p:nvPr/>
        </p:nvSpPr>
        <p:spPr>
          <a:xfrm>
            <a:off x="685798" y="4351510"/>
            <a:ext cx="370975" cy="252875"/>
          </a:xfrm>
          <a:custGeom>
            <a:avLst/>
            <a:gdLst/>
            <a:ahLst/>
            <a:cxnLst/>
            <a:rect l="l" t="t" r="r" b="b"/>
            <a:pathLst>
              <a:path w="3240000" h="2574247">
                <a:moveTo>
                  <a:pt x="2393400" y="1814089"/>
                </a:moveTo>
                <a:cubicBezTo>
                  <a:pt x="2363577" y="1814089"/>
                  <a:pt x="2339400" y="1838266"/>
                  <a:pt x="2339400" y="1868089"/>
                </a:cubicBezTo>
                <a:cubicBezTo>
                  <a:pt x="2339400" y="1897912"/>
                  <a:pt x="2363577" y="1922089"/>
                  <a:pt x="2393400" y="1922089"/>
                </a:cubicBezTo>
                <a:lnTo>
                  <a:pt x="2573400" y="1922089"/>
                </a:lnTo>
                <a:cubicBezTo>
                  <a:pt x="2603223" y="1922089"/>
                  <a:pt x="2627400" y="1897912"/>
                  <a:pt x="2627400" y="1868089"/>
                </a:cubicBezTo>
                <a:cubicBezTo>
                  <a:pt x="2627400" y="1838266"/>
                  <a:pt x="2603223" y="1814089"/>
                  <a:pt x="2573400" y="1814089"/>
                </a:cubicBezTo>
                <a:close/>
                <a:moveTo>
                  <a:pt x="173344" y="1814089"/>
                </a:moveTo>
                <a:cubicBezTo>
                  <a:pt x="143521" y="1814089"/>
                  <a:pt x="119344" y="1838266"/>
                  <a:pt x="119344" y="1868089"/>
                </a:cubicBezTo>
                <a:cubicBezTo>
                  <a:pt x="119344" y="1897912"/>
                  <a:pt x="143521" y="1922089"/>
                  <a:pt x="173344" y="1922089"/>
                </a:cubicBezTo>
                <a:lnTo>
                  <a:pt x="353344" y="1922089"/>
                </a:lnTo>
                <a:cubicBezTo>
                  <a:pt x="383167" y="1922089"/>
                  <a:pt x="407344" y="1897912"/>
                  <a:pt x="407344" y="1868089"/>
                </a:cubicBezTo>
                <a:cubicBezTo>
                  <a:pt x="407344" y="1838266"/>
                  <a:pt x="383167" y="1814089"/>
                  <a:pt x="353344" y="1814089"/>
                </a:cubicBezTo>
                <a:close/>
                <a:moveTo>
                  <a:pt x="2933496" y="1796081"/>
                </a:moveTo>
                <a:cubicBezTo>
                  <a:pt x="2893727" y="1796081"/>
                  <a:pt x="2861488" y="1828320"/>
                  <a:pt x="2861488" y="1868089"/>
                </a:cubicBezTo>
                <a:cubicBezTo>
                  <a:pt x="2861488" y="1907858"/>
                  <a:pt x="2893727" y="1940097"/>
                  <a:pt x="2933496" y="1940097"/>
                </a:cubicBezTo>
                <a:cubicBezTo>
                  <a:pt x="2973265" y="1940097"/>
                  <a:pt x="3005504" y="1907858"/>
                  <a:pt x="3005504" y="1868089"/>
                </a:cubicBezTo>
                <a:cubicBezTo>
                  <a:pt x="3005504" y="1828320"/>
                  <a:pt x="2973265" y="1796081"/>
                  <a:pt x="2933496" y="1796081"/>
                </a:cubicBezTo>
                <a:close/>
                <a:moveTo>
                  <a:pt x="119344" y="122856"/>
                </a:moveTo>
                <a:lnTo>
                  <a:pt x="119344" y="1728192"/>
                </a:lnTo>
                <a:lnTo>
                  <a:pt x="3120656" y="1728192"/>
                </a:lnTo>
                <a:lnTo>
                  <a:pt x="3120656" y="122856"/>
                </a:lnTo>
                <a:close/>
                <a:moveTo>
                  <a:pt x="0" y="0"/>
                </a:moveTo>
                <a:lnTo>
                  <a:pt x="3240000" y="0"/>
                </a:lnTo>
                <a:lnTo>
                  <a:pt x="3240000" y="2016224"/>
                </a:lnTo>
                <a:lnTo>
                  <a:pt x="1812079" y="2016224"/>
                </a:lnTo>
                <a:lnTo>
                  <a:pt x="1857107" y="2320159"/>
                </a:lnTo>
                <a:lnTo>
                  <a:pt x="2357140" y="2320159"/>
                </a:lnTo>
                <a:cubicBezTo>
                  <a:pt x="2427304" y="2320159"/>
                  <a:pt x="2484184" y="2377039"/>
                  <a:pt x="2484184" y="2447203"/>
                </a:cubicBezTo>
                <a:lnTo>
                  <a:pt x="2484184" y="2574247"/>
                </a:lnTo>
                <a:lnTo>
                  <a:pt x="755992" y="2574247"/>
                </a:lnTo>
                <a:lnTo>
                  <a:pt x="755992" y="2447203"/>
                </a:lnTo>
                <a:cubicBezTo>
                  <a:pt x="755992" y="2377039"/>
                  <a:pt x="812872" y="2320159"/>
                  <a:pt x="883036" y="2320159"/>
                </a:cubicBezTo>
                <a:lnTo>
                  <a:pt x="1382894" y="2320159"/>
                </a:lnTo>
                <a:lnTo>
                  <a:pt x="1427922" y="2016224"/>
                </a:lnTo>
                <a:lnTo>
                  <a:pt x="0" y="2016224"/>
                </a:lnTo>
                <a:close/>
              </a:path>
            </a:pathLst>
          </a:custGeom>
          <a:solidFill>
            <a:srgbClr val="07A398"/>
          </a:solidFill>
          <a:ln>
            <a:solidFill>
              <a:srgbClr val="07A39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6200" tIns="38100" rIns="76200" bIns="38100" numCol="1" spcCol="0" rtlCol="0" fromWordArt="0" anchor="ctr" anchorCtr="0" forceAA="0" compatLnSpc="1">
            <a:prstTxWarp prst="textNoShape">
              <a:avLst/>
            </a:prstTxWarp>
            <a:noAutofit/>
          </a:bodyPr>
          <a:lstStyle/>
          <a:p>
            <a:pPr algn="ctr"/>
            <a:endParaRPr lang="ko-KR" altLang="en-US" sz="2667" dirty="0"/>
          </a:p>
        </p:txBody>
      </p:sp>
      <p:sp>
        <p:nvSpPr>
          <p:cNvPr id="66" name="Rounded Rectangle 25">
            <a:extLst>
              <a:ext uri="{FF2B5EF4-FFF2-40B4-BE49-F238E27FC236}">
                <a16:creationId xmlns:a16="http://schemas.microsoft.com/office/drawing/2014/main" xmlns="" id="{63073F7C-AE6F-4028-9198-8859ECA0C060}"/>
              </a:ext>
            </a:extLst>
          </p:cNvPr>
          <p:cNvSpPr/>
          <p:nvPr/>
        </p:nvSpPr>
        <p:spPr>
          <a:xfrm>
            <a:off x="1434754" y="2237713"/>
            <a:ext cx="343473" cy="251712"/>
          </a:xfrm>
          <a:custGeom>
            <a:avLst/>
            <a:gdLst/>
            <a:ahLst/>
            <a:cxnLst/>
            <a:rect l="l" t="t" r="r" b="b"/>
            <a:pathLst>
              <a:path w="3248842" h="2380886">
                <a:moveTo>
                  <a:pt x="1194785" y="1472263"/>
                </a:moveTo>
                <a:cubicBezTo>
                  <a:pt x="1150014" y="1472263"/>
                  <a:pt x="1113720" y="1508557"/>
                  <a:pt x="1113720" y="1553328"/>
                </a:cubicBezTo>
                <a:lnTo>
                  <a:pt x="1113720" y="1600880"/>
                </a:lnTo>
                <a:cubicBezTo>
                  <a:pt x="1113720" y="1645651"/>
                  <a:pt x="1150014" y="1681945"/>
                  <a:pt x="1194785" y="1681945"/>
                </a:cubicBezTo>
                <a:lnTo>
                  <a:pt x="2067186" y="1681945"/>
                </a:lnTo>
                <a:cubicBezTo>
                  <a:pt x="2111957" y="1681945"/>
                  <a:pt x="2148251" y="1645651"/>
                  <a:pt x="2148251" y="1600880"/>
                </a:cubicBezTo>
                <a:lnTo>
                  <a:pt x="2148251" y="1553328"/>
                </a:lnTo>
                <a:cubicBezTo>
                  <a:pt x="2148251" y="1508557"/>
                  <a:pt x="2111957" y="1472263"/>
                  <a:pt x="2067186" y="1472263"/>
                </a:cubicBezTo>
                <a:close/>
                <a:moveTo>
                  <a:pt x="2582402" y="986449"/>
                </a:moveTo>
                <a:cubicBezTo>
                  <a:pt x="2477247" y="986449"/>
                  <a:pt x="2392002" y="1071694"/>
                  <a:pt x="2392002" y="1176848"/>
                </a:cubicBezTo>
                <a:cubicBezTo>
                  <a:pt x="2392002" y="1282003"/>
                  <a:pt x="2477247" y="1367248"/>
                  <a:pt x="2582402" y="1367248"/>
                </a:cubicBezTo>
                <a:cubicBezTo>
                  <a:pt x="2687557" y="1367248"/>
                  <a:pt x="2772801" y="1282003"/>
                  <a:pt x="2772801" y="1176848"/>
                </a:cubicBezTo>
                <a:cubicBezTo>
                  <a:pt x="2772801" y="1071694"/>
                  <a:pt x="2687557" y="986449"/>
                  <a:pt x="2582402" y="986449"/>
                </a:cubicBezTo>
                <a:close/>
                <a:moveTo>
                  <a:pt x="679570" y="986449"/>
                </a:moveTo>
                <a:cubicBezTo>
                  <a:pt x="574415" y="986449"/>
                  <a:pt x="489171" y="1071694"/>
                  <a:pt x="489171" y="1176848"/>
                </a:cubicBezTo>
                <a:cubicBezTo>
                  <a:pt x="489171" y="1282003"/>
                  <a:pt x="574415" y="1367248"/>
                  <a:pt x="679570" y="1367248"/>
                </a:cubicBezTo>
                <a:cubicBezTo>
                  <a:pt x="784725" y="1367248"/>
                  <a:pt x="869970" y="1282003"/>
                  <a:pt x="869970" y="1176848"/>
                </a:cubicBezTo>
                <a:cubicBezTo>
                  <a:pt x="869970" y="1071694"/>
                  <a:pt x="784725" y="986449"/>
                  <a:pt x="679570" y="986449"/>
                </a:cubicBezTo>
                <a:close/>
                <a:moveTo>
                  <a:pt x="867954" y="155801"/>
                </a:moveTo>
                <a:lnTo>
                  <a:pt x="726849" y="858549"/>
                </a:lnTo>
                <a:lnTo>
                  <a:pt x="2535122" y="858549"/>
                </a:lnTo>
                <a:lnTo>
                  <a:pt x="2394017" y="155801"/>
                </a:lnTo>
                <a:close/>
                <a:moveTo>
                  <a:pt x="677268" y="0"/>
                </a:moveTo>
                <a:lnTo>
                  <a:pt x="2584703" y="0"/>
                </a:lnTo>
                <a:lnTo>
                  <a:pt x="2736658" y="607820"/>
                </a:lnTo>
                <a:cubicBezTo>
                  <a:pt x="2766265" y="579906"/>
                  <a:pt x="2806392" y="564164"/>
                  <a:pt x="2850195" y="564164"/>
                </a:cubicBezTo>
                <a:lnTo>
                  <a:pt x="3069929" y="564164"/>
                </a:lnTo>
                <a:cubicBezTo>
                  <a:pt x="3168740" y="564164"/>
                  <a:pt x="3248842" y="644266"/>
                  <a:pt x="3248842" y="743077"/>
                </a:cubicBezTo>
                <a:lnTo>
                  <a:pt x="3248842" y="792706"/>
                </a:lnTo>
                <a:cubicBezTo>
                  <a:pt x="3248842" y="891517"/>
                  <a:pt x="3168740" y="971619"/>
                  <a:pt x="3069929" y="971619"/>
                </a:cubicBezTo>
                <a:lnTo>
                  <a:pt x="3054536" y="971619"/>
                </a:lnTo>
                <a:cubicBezTo>
                  <a:pt x="3060628" y="989042"/>
                  <a:pt x="3063411" y="1007758"/>
                  <a:pt x="3063411" y="1027125"/>
                </a:cubicBezTo>
                <a:lnTo>
                  <a:pt x="3063411" y="2015961"/>
                </a:lnTo>
                <a:lnTo>
                  <a:pt x="2889080" y="2015961"/>
                </a:lnTo>
                <a:lnTo>
                  <a:pt x="2889080" y="2260325"/>
                </a:lnTo>
                <a:cubicBezTo>
                  <a:pt x="2889080" y="2326909"/>
                  <a:pt x="2835102" y="2380886"/>
                  <a:pt x="2768518" y="2380886"/>
                </a:cubicBezTo>
                <a:lnTo>
                  <a:pt x="2286284" y="2380886"/>
                </a:lnTo>
                <a:cubicBezTo>
                  <a:pt x="2219700" y="2380886"/>
                  <a:pt x="2165723" y="2326909"/>
                  <a:pt x="2165723" y="2260325"/>
                </a:cubicBezTo>
                <a:lnTo>
                  <a:pt x="2165723" y="2015961"/>
                </a:lnTo>
                <a:lnTo>
                  <a:pt x="1096248" y="2015961"/>
                </a:lnTo>
                <a:lnTo>
                  <a:pt x="1096248" y="2260325"/>
                </a:lnTo>
                <a:cubicBezTo>
                  <a:pt x="1096248" y="2326909"/>
                  <a:pt x="1042270" y="2380886"/>
                  <a:pt x="975686" y="2380886"/>
                </a:cubicBezTo>
                <a:lnTo>
                  <a:pt x="493453" y="2380886"/>
                </a:lnTo>
                <a:cubicBezTo>
                  <a:pt x="426869" y="2380886"/>
                  <a:pt x="372891" y="2326909"/>
                  <a:pt x="372891" y="2260325"/>
                </a:cubicBezTo>
                <a:lnTo>
                  <a:pt x="372891" y="2015961"/>
                </a:lnTo>
                <a:lnTo>
                  <a:pt x="198560" y="2015961"/>
                </a:lnTo>
                <a:lnTo>
                  <a:pt x="198560" y="1027125"/>
                </a:lnTo>
                <a:cubicBezTo>
                  <a:pt x="198560" y="1007758"/>
                  <a:pt x="201343" y="989042"/>
                  <a:pt x="207435" y="971619"/>
                </a:cubicBezTo>
                <a:lnTo>
                  <a:pt x="178913" y="971619"/>
                </a:lnTo>
                <a:cubicBezTo>
                  <a:pt x="80102" y="971619"/>
                  <a:pt x="0" y="891517"/>
                  <a:pt x="0" y="792706"/>
                </a:cubicBezTo>
                <a:lnTo>
                  <a:pt x="0" y="743077"/>
                </a:lnTo>
                <a:cubicBezTo>
                  <a:pt x="0" y="644266"/>
                  <a:pt x="80102" y="564164"/>
                  <a:pt x="178913" y="564164"/>
                </a:cubicBezTo>
                <a:lnTo>
                  <a:pt x="398647" y="564164"/>
                </a:lnTo>
                <a:cubicBezTo>
                  <a:pt x="447310" y="564164"/>
                  <a:pt x="491436" y="583593"/>
                  <a:pt x="523419" y="615395"/>
                </a:cubicBez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76200" tIns="38100" rIns="76200" bIns="38100" numCol="1" spcCol="0" rtlCol="0" fromWordArt="0" anchor="ctr" anchorCtr="0" forceAA="0" compatLnSpc="1">
            <a:prstTxWarp prst="textNoShape">
              <a:avLst/>
            </a:prstTxWarp>
            <a:noAutofit/>
          </a:bodyPr>
          <a:lstStyle/>
          <a:p>
            <a:pPr algn="ctr"/>
            <a:endParaRPr lang="ko-KR" altLang="en-US" sz="2667" dirty="0"/>
          </a:p>
        </p:txBody>
      </p:sp>
      <p:sp>
        <p:nvSpPr>
          <p:cNvPr id="67" name="Round Same Side Corner Rectangle 6">
            <a:extLst>
              <a:ext uri="{FF2B5EF4-FFF2-40B4-BE49-F238E27FC236}">
                <a16:creationId xmlns:a16="http://schemas.microsoft.com/office/drawing/2014/main" xmlns="" id="{CB0F0F03-B0EB-469B-B3B0-08ED645264E0}"/>
              </a:ext>
            </a:extLst>
          </p:cNvPr>
          <p:cNvSpPr/>
          <p:nvPr/>
        </p:nvSpPr>
        <p:spPr>
          <a:xfrm rot="2700000">
            <a:off x="4364385" y="4660708"/>
            <a:ext cx="108538" cy="435143"/>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chemeClr val="accent4"/>
          </a:solidFill>
          <a:ln>
            <a:noFill/>
          </a:ln>
        </p:spPr>
        <p:style>
          <a:lnRef idx="0">
            <a:scrgbClr r="0" g="0" b="0"/>
          </a:lnRef>
          <a:fillRef idx="0">
            <a:scrgbClr r="0" g="0" b="0"/>
          </a:fillRef>
          <a:effectRef idx="0">
            <a:scrgbClr r="0" g="0" b="0"/>
          </a:effectRef>
          <a:fontRef idx="minor">
            <a:schemeClr val="lt1"/>
          </a:fontRef>
        </p:style>
        <p:txBody>
          <a:bodyPr rot="0" spcFirstLastPara="0" vertOverflow="overflow" horzOverflow="overflow" vert="horz" wrap="square" lIns="76200" tIns="38100" rIns="76200" bIns="38100" numCol="1" spcCol="0" rtlCol="0" fromWordArt="0" anchor="ctr" anchorCtr="0" forceAA="0" compatLnSpc="1">
            <a:prstTxWarp prst="textNoShape">
              <a:avLst/>
            </a:prstTxWarp>
            <a:noAutofit/>
          </a:bodyPr>
          <a:lstStyle/>
          <a:p>
            <a:pPr algn="ctr"/>
            <a:endParaRPr lang="ko-KR" altLang="en-US" sz="2667" dirty="0"/>
          </a:p>
        </p:txBody>
      </p:sp>
      <p:sp>
        <p:nvSpPr>
          <p:cNvPr id="68" name="Block Arc 11">
            <a:extLst>
              <a:ext uri="{FF2B5EF4-FFF2-40B4-BE49-F238E27FC236}">
                <a16:creationId xmlns:a16="http://schemas.microsoft.com/office/drawing/2014/main" xmlns="" id="{2FEC3ACE-1C3E-4160-B2E8-31DD005AA594}"/>
              </a:ext>
            </a:extLst>
          </p:cNvPr>
          <p:cNvSpPr/>
          <p:nvPr/>
        </p:nvSpPr>
        <p:spPr>
          <a:xfrm rot="10800000">
            <a:off x="2427155" y="5656218"/>
            <a:ext cx="181256" cy="294926"/>
          </a:xfrm>
          <a:custGeom>
            <a:avLst/>
            <a:gdLst/>
            <a:ahLst/>
            <a:cxnLst/>
            <a:rect l="l" t="t" r="r" b="b"/>
            <a:pathLst>
              <a:path w="3636337" h="7138182">
                <a:moveTo>
                  <a:pt x="1563551" y="3029061"/>
                </a:moveTo>
                <a:lnTo>
                  <a:pt x="1563551" y="1171769"/>
                </a:lnTo>
                <a:cubicBezTo>
                  <a:pt x="1444523" y="1201084"/>
                  <a:pt x="1330799" y="1254073"/>
                  <a:pt x="1228219" y="1328453"/>
                </a:cubicBezTo>
                <a:cubicBezTo>
                  <a:pt x="927220" y="1546705"/>
                  <a:pt x="771440" y="1913395"/>
                  <a:pt x="823311" y="2281559"/>
                </a:cubicBezTo>
                <a:cubicBezTo>
                  <a:pt x="886035" y="2761950"/>
                  <a:pt x="1181988" y="2923981"/>
                  <a:pt x="1563551" y="3029061"/>
                </a:cubicBezTo>
                <a:close/>
                <a:moveTo>
                  <a:pt x="2056123" y="5971053"/>
                </a:moveTo>
                <a:cubicBezTo>
                  <a:pt x="2180706" y="5941789"/>
                  <a:pt x="2300029" y="5887431"/>
                  <a:pt x="2407191" y="5809729"/>
                </a:cubicBezTo>
                <a:cubicBezTo>
                  <a:pt x="2708190" y="5591477"/>
                  <a:pt x="2863970" y="5224787"/>
                  <a:pt x="2812099" y="4856623"/>
                </a:cubicBezTo>
                <a:cubicBezTo>
                  <a:pt x="2712300" y="4365494"/>
                  <a:pt x="2419393" y="4148018"/>
                  <a:pt x="2056123" y="4007016"/>
                </a:cubicBezTo>
                <a:close/>
                <a:moveTo>
                  <a:pt x="2056123" y="7138182"/>
                </a:moveTo>
                <a:lnTo>
                  <a:pt x="1563551" y="7138182"/>
                </a:lnTo>
                <a:lnTo>
                  <a:pt x="1563551" y="6796553"/>
                </a:lnTo>
                <a:cubicBezTo>
                  <a:pt x="1376287" y="6771102"/>
                  <a:pt x="1191751" y="6715291"/>
                  <a:pt x="1016794" y="6629471"/>
                </a:cubicBezTo>
                <a:cubicBezTo>
                  <a:pt x="412303" y="6332946"/>
                  <a:pt x="21102" y="5726704"/>
                  <a:pt x="0" y="5053734"/>
                </a:cubicBezTo>
                <a:lnTo>
                  <a:pt x="813973" y="5028205"/>
                </a:lnTo>
                <a:cubicBezTo>
                  <a:pt x="825624" y="5399818"/>
                  <a:pt x="1041643" y="5734588"/>
                  <a:pt x="1375441" y="5898325"/>
                </a:cubicBezTo>
                <a:cubicBezTo>
                  <a:pt x="1436179" y="5928119"/>
                  <a:pt x="1499008" y="5951362"/>
                  <a:pt x="1563551" y="5965918"/>
                </a:cubicBezTo>
                <a:lnTo>
                  <a:pt x="1563551" y="3847635"/>
                </a:lnTo>
                <a:cubicBezTo>
                  <a:pt x="920238" y="3662345"/>
                  <a:pt x="233045" y="3450393"/>
                  <a:pt x="16852" y="2382091"/>
                </a:cubicBezTo>
                <a:cubicBezTo>
                  <a:pt x="-73403" y="1719933"/>
                  <a:pt x="208577" y="1061859"/>
                  <a:pt x="750173" y="669157"/>
                </a:cubicBezTo>
                <a:cubicBezTo>
                  <a:pt x="994931" y="491686"/>
                  <a:pt x="1274723" y="381458"/>
                  <a:pt x="1563551" y="341319"/>
                </a:cubicBezTo>
                <a:lnTo>
                  <a:pt x="1563551" y="0"/>
                </a:lnTo>
                <a:lnTo>
                  <a:pt x="2056123" y="0"/>
                </a:lnTo>
                <a:lnTo>
                  <a:pt x="2056123" y="339268"/>
                </a:lnTo>
                <a:cubicBezTo>
                  <a:pt x="2248752" y="363969"/>
                  <a:pt x="2438747" y="420481"/>
                  <a:pt x="2618616" y="508711"/>
                </a:cubicBezTo>
                <a:cubicBezTo>
                  <a:pt x="3223107" y="805237"/>
                  <a:pt x="3614308" y="1411478"/>
                  <a:pt x="3635410" y="2084448"/>
                </a:cubicBezTo>
                <a:lnTo>
                  <a:pt x="2821437" y="2109978"/>
                </a:lnTo>
                <a:cubicBezTo>
                  <a:pt x="2809786" y="1738364"/>
                  <a:pt x="2593767" y="1403594"/>
                  <a:pt x="2259969" y="1239857"/>
                </a:cubicBezTo>
                <a:cubicBezTo>
                  <a:pt x="2194243" y="1207617"/>
                  <a:pt x="2126069" y="1183046"/>
                  <a:pt x="2056123" y="1168235"/>
                </a:cubicBezTo>
                <a:lnTo>
                  <a:pt x="2056123" y="3150890"/>
                </a:lnTo>
                <a:cubicBezTo>
                  <a:pt x="2675271" y="3303511"/>
                  <a:pt x="3347939" y="3564428"/>
                  <a:pt x="3618512" y="4743007"/>
                </a:cubicBezTo>
                <a:cubicBezTo>
                  <a:pt x="3712448" y="5409725"/>
                  <a:pt x="3430336" y="6073786"/>
                  <a:pt x="2885237" y="6469025"/>
                </a:cubicBezTo>
                <a:cubicBezTo>
                  <a:pt x="2636047" y="6649712"/>
                  <a:pt x="2350538" y="6760700"/>
                  <a:pt x="2056123" y="6798748"/>
                </a:cubicBezTo>
                <a:close/>
              </a:path>
            </a:pathLst>
          </a:cu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sz="2667" dirty="0">
              <a:solidFill>
                <a:schemeClr val="tx1"/>
              </a:solidFill>
            </a:endParaRPr>
          </a:p>
        </p:txBody>
      </p:sp>
      <p:sp>
        <p:nvSpPr>
          <p:cNvPr id="69" name="Donut 24">
            <a:extLst>
              <a:ext uri="{FF2B5EF4-FFF2-40B4-BE49-F238E27FC236}">
                <a16:creationId xmlns:a16="http://schemas.microsoft.com/office/drawing/2014/main" xmlns="" id="{D2DF28AE-6B01-492D-ABCA-638402CEF077}"/>
              </a:ext>
            </a:extLst>
          </p:cNvPr>
          <p:cNvSpPr/>
          <p:nvPr/>
        </p:nvSpPr>
        <p:spPr>
          <a:xfrm>
            <a:off x="4101421" y="2520111"/>
            <a:ext cx="361337" cy="364278"/>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ko-KR" altLang="en-US" sz="2667" dirty="0">
              <a:solidFill>
                <a:schemeClr val="tx1"/>
              </a:solidFill>
            </a:endParaRPr>
          </a:p>
        </p:txBody>
      </p:sp>
      <p:pic>
        <p:nvPicPr>
          <p:cNvPr id="4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2"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Tree>
    <p:extLst>
      <p:ext uri="{BB962C8B-B14F-4D97-AF65-F5344CB8AC3E}">
        <p14:creationId xmlns:p14="http://schemas.microsoft.com/office/powerpoint/2010/main" val="11528423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Chevron 1">
            <a:extLst>
              <a:ext uri="{FF2B5EF4-FFF2-40B4-BE49-F238E27FC236}">
                <a16:creationId xmlns:a16="http://schemas.microsoft.com/office/drawing/2014/main" xmlns="" id="{36745411-78F5-46AA-B8FC-A3EF71C58F00}"/>
              </a:ext>
            </a:extLst>
          </p:cNvPr>
          <p:cNvSpPr/>
          <p:nvPr/>
        </p:nvSpPr>
        <p:spPr>
          <a:xfrm>
            <a:off x="5205227" y="2423654"/>
            <a:ext cx="4158404" cy="1203196"/>
          </a:xfrm>
          <a:prstGeom prst="chevron">
            <a:avLst/>
          </a:prstGeom>
          <a:solidFill>
            <a:srgbClr val="FFCE4B"/>
          </a:solidFill>
          <a:ln w="63500" cap="flat" cmpd="sng" algn="ctr">
            <a:noFill/>
            <a:prstDash val="solid"/>
            <a:miter lim="800000"/>
          </a:ln>
          <a:effectLst>
            <a:innerShdw blurRad="101600" dist="88900" dir="13500000">
              <a:prstClr val="black">
                <a:alpha val="56000"/>
              </a:prstClr>
            </a:innerShdw>
          </a:effectLst>
        </p:spPr>
        <p:txBody>
          <a:bodyPr rtlCol="0" anchor="ctr"/>
          <a:lstStyle/>
          <a:p>
            <a:pPr algn="ctr" defTabSz="761970" eaLnBrk="1" fontAlgn="auto" hangingPunct="1">
              <a:spcBef>
                <a:spcPts val="0"/>
              </a:spcBef>
              <a:spcAft>
                <a:spcPts val="0"/>
              </a:spcAft>
              <a:defRPr/>
            </a:pPr>
            <a:endParaRPr lang="ko-KR" altLang="en-US" sz="2250" kern="0" dirty="0">
              <a:solidFill>
                <a:prstClr val="white"/>
              </a:solidFill>
              <a:latin typeface="Arial"/>
              <a:cs typeface="Arial" pitchFamily="34" charset="0"/>
            </a:endParaRPr>
          </a:p>
        </p:txBody>
      </p:sp>
      <p:sp>
        <p:nvSpPr>
          <p:cNvPr id="32" name="Chevron 2">
            <a:extLst>
              <a:ext uri="{FF2B5EF4-FFF2-40B4-BE49-F238E27FC236}">
                <a16:creationId xmlns:a16="http://schemas.microsoft.com/office/drawing/2014/main" xmlns="" id="{F10EF89D-B497-44F4-817B-C760B8C40C34}"/>
              </a:ext>
            </a:extLst>
          </p:cNvPr>
          <p:cNvSpPr/>
          <p:nvPr/>
        </p:nvSpPr>
        <p:spPr>
          <a:xfrm>
            <a:off x="5525305" y="2516265"/>
            <a:ext cx="3518248" cy="1017973"/>
          </a:xfrm>
          <a:prstGeom prst="chevron">
            <a:avLst/>
          </a:prstGeom>
          <a:solidFill>
            <a:sysClr val="window" lastClr="FFFFFF"/>
          </a:solidFill>
          <a:ln w="12700" cap="flat" cmpd="sng" algn="ctr">
            <a:noFill/>
            <a:prstDash val="solid"/>
            <a:miter lim="800000"/>
          </a:ln>
          <a:effectLst>
            <a:outerShdw blurRad="63500" sx="102000" sy="102000" algn="ctr" rotWithShape="0">
              <a:prstClr val="black">
                <a:alpha val="22000"/>
              </a:prst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33" name="Hexagon 5">
            <a:extLst>
              <a:ext uri="{FF2B5EF4-FFF2-40B4-BE49-F238E27FC236}">
                <a16:creationId xmlns:a16="http://schemas.microsoft.com/office/drawing/2014/main" xmlns="" id="{CD05B024-92D2-480E-BC8E-79BC89E2D07C}"/>
              </a:ext>
            </a:extLst>
          </p:cNvPr>
          <p:cNvSpPr/>
          <p:nvPr/>
        </p:nvSpPr>
        <p:spPr>
          <a:xfrm>
            <a:off x="5525305" y="2605270"/>
            <a:ext cx="3266148" cy="839963"/>
          </a:xfrm>
          <a:prstGeom prst="hexagon">
            <a:avLst>
              <a:gd name="adj" fmla="val 51788"/>
              <a:gd name="vf" fmla="val 115470"/>
            </a:avLst>
          </a:prstGeom>
          <a:solidFill>
            <a:srgbClr val="FFCE4B"/>
          </a:solidFill>
          <a:ln w="12700" cap="flat" cmpd="sng" algn="ctr">
            <a:noFill/>
            <a:prstDash val="solid"/>
            <a:miter lim="800000"/>
          </a:ln>
          <a:effectLst>
            <a:outerShdw blurRad="50800" dist="50800" dir="5400000" algn="ctr" rotWithShape="0">
              <a:srgbClr val="000000">
                <a:alpha val="22000"/>
              </a:srgb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34" name="TextBox 6">
            <a:extLst>
              <a:ext uri="{FF2B5EF4-FFF2-40B4-BE49-F238E27FC236}">
                <a16:creationId xmlns:a16="http://schemas.microsoft.com/office/drawing/2014/main" xmlns="" id="{5FCEAB03-EF08-4E72-A9D7-63D5E8721DC0}"/>
              </a:ext>
            </a:extLst>
          </p:cNvPr>
          <p:cNvSpPr txBox="1"/>
          <p:nvPr/>
        </p:nvSpPr>
        <p:spPr>
          <a:xfrm>
            <a:off x="7792019" y="2813782"/>
            <a:ext cx="541535" cy="451342"/>
          </a:xfrm>
          <a:prstGeom prst="rect">
            <a:avLst/>
          </a:prstGeom>
          <a:noFill/>
        </p:spPr>
        <p:txBody>
          <a:bodyPr wrap="square" lIns="90000" rIns="90000" rtlCol="0">
            <a:spAutoFit/>
          </a:bodyPr>
          <a:lstStyle/>
          <a:p>
            <a:pPr algn="ctr"/>
            <a:r>
              <a:rPr lang="en-US" altLang="ko-KR" sz="2333" b="1" dirty="0">
                <a:solidFill>
                  <a:prstClr val="white"/>
                </a:solidFill>
                <a:cs typeface="Arial" pitchFamily="34" charset="0"/>
              </a:rPr>
              <a:t>0</a:t>
            </a:r>
            <a:r>
              <a:rPr lang="hu-HU" altLang="ko-KR" sz="2333" b="1" dirty="0">
                <a:solidFill>
                  <a:prstClr val="white"/>
                </a:solidFill>
                <a:cs typeface="Arial" pitchFamily="34" charset="0"/>
              </a:rPr>
              <a:t>1</a:t>
            </a:r>
            <a:endParaRPr lang="ko-KR" altLang="en-US" sz="2333" b="1" dirty="0">
              <a:solidFill>
                <a:prstClr val="white"/>
              </a:solidFill>
              <a:cs typeface="Arial" pitchFamily="34" charset="0"/>
            </a:endParaRPr>
          </a:p>
        </p:txBody>
      </p:sp>
      <p:sp>
        <p:nvSpPr>
          <p:cNvPr id="36" name="TextBox 8">
            <a:extLst>
              <a:ext uri="{FF2B5EF4-FFF2-40B4-BE49-F238E27FC236}">
                <a16:creationId xmlns:a16="http://schemas.microsoft.com/office/drawing/2014/main" xmlns="" id="{464F0E61-7443-4470-B16A-80CD9C15F527}"/>
              </a:ext>
            </a:extLst>
          </p:cNvPr>
          <p:cNvSpPr txBox="1"/>
          <p:nvPr/>
        </p:nvSpPr>
        <p:spPr>
          <a:xfrm>
            <a:off x="5928282" y="2608038"/>
            <a:ext cx="1813208" cy="861774"/>
          </a:xfrm>
          <a:prstGeom prst="rect">
            <a:avLst/>
          </a:prstGeom>
          <a:noFill/>
        </p:spPr>
        <p:txBody>
          <a:bodyPr wrap="square" rtlCol="0">
            <a:spAutoFit/>
          </a:bodyPr>
          <a:lstStyle/>
          <a:p>
            <a:pPr algn="r"/>
            <a:r>
              <a:rPr lang="hu-HU" altLang="ko-KR" sz="1000" dirty="0">
                <a:solidFill>
                  <a:prstClr val="white"/>
                </a:solidFill>
                <a:cs typeface="Arial" pitchFamily="34" charset="0"/>
              </a:rPr>
              <a:t>Az EKAER-</a:t>
            </a:r>
            <a:r>
              <a:rPr lang="hu-HU" altLang="ko-KR" sz="1000" dirty="0" err="1">
                <a:solidFill>
                  <a:prstClr val="white"/>
                </a:solidFill>
                <a:cs typeface="Arial" pitchFamily="34" charset="0"/>
              </a:rPr>
              <a:t>hez</a:t>
            </a:r>
            <a:r>
              <a:rPr lang="hu-HU" altLang="ko-KR" sz="1000" dirty="0">
                <a:solidFill>
                  <a:prstClr val="white"/>
                </a:solidFill>
                <a:cs typeface="Arial" pitchFamily="34" charset="0"/>
              </a:rPr>
              <a:t> kapcsolódó bejelentési kötelezettségnek kizárólag a kockázatos termékekre történő alkalmazása</a:t>
            </a:r>
            <a:endParaRPr lang="en-US" altLang="ko-KR" sz="1000" dirty="0">
              <a:solidFill>
                <a:prstClr val="white"/>
              </a:solidFill>
              <a:cs typeface="Arial" pitchFamily="34" charset="0"/>
            </a:endParaRPr>
          </a:p>
        </p:txBody>
      </p:sp>
      <p:sp>
        <p:nvSpPr>
          <p:cNvPr id="38" name="Chevron 8">
            <a:extLst>
              <a:ext uri="{FF2B5EF4-FFF2-40B4-BE49-F238E27FC236}">
                <a16:creationId xmlns:a16="http://schemas.microsoft.com/office/drawing/2014/main" xmlns="" id="{37A3FFE2-1CDE-42A4-8891-CB80F7445E5B}"/>
              </a:ext>
            </a:extLst>
          </p:cNvPr>
          <p:cNvSpPr/>
          <p:nvPr/>
        </p:nvSpPr>
        <p:spPr>
          <a:xfrm>
            <a:off x="5205227" y="3941780"/>
            <a:ext cx="4158404" cy="1203196"/>
          </a:xfrm>
          <a:prstGeom prst="chevron">
            <a:avLst/>
          </a:prstGeom>
          <a:solidFill>
            <a:srgbClr val="DB6D25"/>
          </a:solidFill>
          <a:ln w="63500" cap="flat" cmpd="sng" algn="ctr">
            <a:noFill/>
            <a:prstDash val="solid"/>
            <a:miter lim="800000"/>
          </a:ln>
          <a:effectLst>
            <a:innerShdw blurRad="101600" dist="88900" dir="13500000">
              <a:prstClr val="black">
                <a:alpha val="56000"/>
              </a:prstClr>
            </a:inn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cs typeface="Arial" pitchFamily="34" charset="0"/>
            </a:endParaRPr>
          </a:p>
        </p:txBody>
      </p:sp>
      <p:sp>
        <p:nvSpPr>
          <p:cNvPr id="39" name="Chevron 9">
            <a:extLst>
              <a:ext uri="{FF2B5EF4-FFF2-40B4-BE49-F238E27FC236}">
                <a16:creationId xmlns:a16="http://schemas.microsoft.com/office/drawing/2014/main" xmlns="" id="{DBB8C29C-8B09-4C56-A688-0F6970A6F3BB}"/>
              </a:ext>
            </a:extLst>
          </p:cNvPr>
          <p:cNvSpPr/>
          <p:nvPr/>
        </p:nvSpPr>
        <p:spPr>
          <a:xfrm>
            <a:off x="5503546" y="4034392"/>
            <a:ext cx="3518248" cy="1017973"/>
          </a:xfrm>
          <a:prstGeom prst="chevron">
            <a:avLst/>
          </a:prstGeom>
          <a:solidFill>
            <a:sysClr val="window" lastClr="FFFFFF"/>
          </a:solidFill>
          <a:ln w="12700" cap="flat" cmpd="sng" algn="ctr">
            <a:noFill/>
            <a:prstDash val="solid"/>
            <a:miter lim="800000"/>
          </a:ln>
          <a:effectLst>
            <a:outerShdw blurRad="63500" sx="102000" sy="102000" algn="ctr" rotWithShape="0">
              <a:prstClr val="black">
                <a:alpha val="22000"/>
              </a:prst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40" name="Hexagon 13">
            <a:extLst>
              <a:ext uri="{FF2B5EF4-FFF2-40B4-BE49-F238E27FC236}">
                <a16:creationId xmlns:a16="http://schemas.microsoft.com/office/drawing/2014/main" xmlns="" id="{C2336C10-44F9-4583-A205-0EF582846819}"/>
              </a:ext>
            </a:extLst>
          </p:cNvPr>
          <p:cNvSpPr/>
          <p:nvPr/>
        </p:nvSpPr>
        <p:spPr>
          <a:xfrm>
            <a:off x="5503546" y="4123397"/>
            <a:ext cx="3266148" cy="839963"/>
          </a:xfrm>
          <a:prstGeom prst="hexagon">
            <a:avLst>
              <a:gd name="adj" fmla="val 51788"/>
              <a:gd name="vf" fmla="val 115470"/>
            </a:avLst>
          </a:prstGeom>
          <a:solidFill>
            <a:srgbClr val="DB6D25"/>
          </a:solidFill>
          <a:ln w="12700" cap="flat" cmpd="sng" algn="ctr">
            <a:noFill/>
            <a:prstDash val="solid"/>
            <a:miter lim="800000"/>
          </a:ln>
          <a:effectLst>
            <a:outerShdw blurRad="50800" dist="50800" dir="5400000" algn="ctr" rotWithShape="0">
              <a:srgbClr val="000000">
                <a:alpha val="22000"/>
              </a:srgb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41" name="TextBox 14">
            <a:extLst>
              <a:ext uri="{FF2B5EF4-FFF2-40B4-BE49-F238E27FC236}">
                <a16:creationId xmlns:a16="http://schemas.microsoft.com/office/drawing/2014/main" xmlns="" id="{0B68D1CE-3AE7-4D99-A58D-DD03F4B6A659}"/>
              </a:ext>
            </a:extLst>
          </p:cNvPr>
          <p:cNvSpPr txBox="1"/>
          <p:nvPr/>
        </p:nvSpPr>
        <p:spPr>
          <a:xfrm>
            <a:off x="7792019" y="4353802"/>
            <a:ext cx="541535" cy="451342"/>
          </a:xfrm>
          <a:prstGeom prst="rect">
            <a:avLst/>
          </a:prstGeom>
          <a:noFill/>
        </p:spPr>
        <p:txBody>
          <a:bodyPr wrap="square" lIns="90000" rIns="90000" rtlCol="0">
            <a:spAutoFit/>
          </a:bodyPr>
          <a:lstStyle/>
          <a:p>
            <a:pPr algn="ctr"/>
            <a:r>
              <a:rPr lang="en-US" altLang="ko-KR" sz="2333" b="1" dirty="0">
                <a:solidFill>
                  <a:prstClr val="white"/>
                </a:solidFill>
                <a:cs typeface="Arial" pitchFamily="34" charset="0"/>
              </a:rPr>
              <a:t>0</a:t>
            </a:r>
            <a:r>
              <a:rPr lang="hu-HU" altLang="ko-KR" sz="2333" b="1" dirty="0">
                <a:solidFill>
                  <a:prstClr val="white"/>
                </a:solidFill>
                <a:cs typeface="Arial" pitchFamily="34" charset="0"/>
              </a:rPr>
              <a:t>3</a:t>
            </a:r>
            <a:endParaRPr lang="ko-KR" altLang="en-US" sz="2333" b="1" dirty="0">
              <a:solidFill>
                <a:prstClr val="white"/>
              </a:solidFill>
              <a:cs typeface="Arial" pitchFamily="34" charset="0"/>
            </a:endParaRPr>
          </a:p>
        </p:txBody>
      </p:sp>
      <p:sp>
        <p:nvSpPr>
          <p:cNvPr id="43" name="TextBox 16">
            <a:extLst>
              <a:ext uri="{FF2B5EF4-FFF2-40B4-BE49-F238E27FC236}">
                <a16:creationId xmlns:a16="http://schemas.microsoft.com/office/drawing/2014/main" xmlns="" id="{9D957078-C1E7-4FB5-87BD-EB9F0EF6A7C6}"/>
              </a:ext>
            </a:extLst>
          </p:cNvPr>
          <p:cNvSpPr txBox="1"/>
          <p:nvPr/>
        </p:nvSpPr>
        <p:spPr>
          <a:xfrm>
            <a:off x="5705518" y="4198084"/>
            <a:ext cx="2035972" cy="800219"/>
          </a:xfrm>
          <a:prstGeom prst="rect">
            <a:avLst/>
          </a:prstGeom>
          <a:noFill/>
        </p:spPr>
        <p:txBody>
          <a:bodyPr wrap="square" rtlCol="0">
            <a:spAutoFit/>
          </a:bodyPr>
          <a:lstStyle/>
          <a:p>
            <a:pPr algn="r"/>
            <a:r>
              <a:rPr lang="hu-HU" altLang="ko-KR" sz="900" dirty="0">
                <a:solidFill>
                  <a:prstClr val="white"/>
                </a:solidFill>
                <a:cs typeface="Arial" pitchFamily="34" charset="0"/>
              </a:rPr>
              <a:t>Kockázati biztosítékadási kötelezettség kockázatos adózókra történő korlátozása, adott esetben megbízható adózók mentesítése</a:t>
            </a:r>
            <a:endParaRPr lang="en-US" altLang="ko-KR" sz="900" dirty="0">
              <a:solidFill>
                <a:prstClr val="white"/>
              </a:solidFill>
              <a:cs typeface="Arial" pitchFamily="34" charset="0"/>
            </a:endParaRPr>
          </a:p>
          <a:p>
            <a:pPr algn="r"/>
            <a:endParaRPr lang="en-US" altLang="ko-KR" sz="1000" dirty="0">
              <a:solidFill>
                <a:prstClr val="white"/>
              </a:solidFill>
              <a:cs typeface="Arial" pitchFamily="34" charset="0"/>
            </a:endParaRPr>
          </a:p>
        </p:txBody>
      </p:sp>
      <p:sp>
        <p:nvSpPr>
          <p:cNvPr id="45" name="Chevron 15">
            <a:extLst>
              <a:ext uri="{FF2B5EF4-FFF2-40B4-BE49-F238E27FC236}">
                <a16:creationId xmlns:a16="http://schemas.microsoft.com/office/drawing/2014/main" xmlns="" id="{5954EFC3-2127-40A9-9834-221EED97E971}"/>
              </a:ext>
            </a:extLst>
          </p:cNvPr>
          <p:cNvSpPr/>
          <p:nvPr/>
        </p:nvSpPr>
        <p:spPr>
          <a:xfrm rot="10800000">
            <a:off x="870226" y="3182717"/>
            <a:ext cx="4158404" cy="1203196"/>
          </a:xfrm>
          <a:prstGeom prst="chevron">
            <a:avLst/>
          </a:prstGeom>
          <a:solidFill>
            <a:srgbClr val="FFB03B"/>
          </a:solidFill>
          <a:ln w="63500" cap="flat" cmpd="sng" algn="ctr">
            <a:noFill/>
            <a:prstDash val="solid"/>
            <a:miter lim="800000"/>
          </a:ln>
          <a:effectLst>
            <a:innerShdw blurRad="63500" dist="50800" dir="2700000">
              <a:prstClr val="black">
                <a:alpha val="50000"/>
              </a:prstClr>
            </a:inn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cs typeface="Arial" pitchFamily="34" charset="0"/>
            </a:endParaRPr>
          </a:p>
        </p:txBody>
      </p:sp>
      <p:sp>
        <p:nvSpPr>
          <p:cNvPr id="46" name="Chevron 16">
            <a:extLst>
              <a:ext uri="{FF2B5EF4-FFF2-40B4-BE49-F238E27FC236}">
                <a16:creationId xmlns:a16="http://schemas.microsoft.com/office/drawing/2014/main" xmlns="" id="{225D9449-0C55-47E2-A8BB-31FB07C7D852}"/>
              </a:ext>
            </a:extLst>
          </p:cNvPr>
          <p:cNvSpPr/>
          <p:nvPr/>
        </p:nvSpPr>
        <p:spPr>
          <a:xfrm rot="10800000">
            <a:off x="1190304" y="3275329"/>
            <a:ext cx="3518248" cy="1017973"/>
          </a:xfrm>
          <a:prstGeom prst="chevron">
            <a:avLst/>
          </a:prstGeom>
          <a:solidFill>
            <a:sysClr val="window" lastClr="FFFFFF"/>
          </a:solidFill>
          <a:ln w="12700" cap="flat" cmpd="sng" algn="ctr">
            <a:noFill/>
            <a:prstDash val="solid"/>
            <a:miter lim="800000"/>
          </a:ln>
          <a:effectLst>
            <a:outerShdw blurRad="63500" sx="102000" sy="102000" algn="ctr" rotWithShape="0">
              <a:prstClr val="black">
                <a:alpha val="22000"/>
              </a:prst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47" name="Hexagon 21">
            <a:extLst>
              <a:ext uri="{FF2B5EF4-FFF2-40B4-BE49-F238E27FC236}">
                <a16:creationId xmlns:a16="http://schemas.microsoft.com/office/drawing/2014/main" xmlns="" id="{9360A752-C35D-4FF1-8077-6EBB96A602DE}"/>
              </a:ext>
            </a:extLst>
          </p:cNvPr>
          <p:cNvSpPr/>
          <p:nvPr/>
        </p:nvSpPr>
        <p:spPr>
          <a:xfrm rot="10800000">
            <a:off x="1442402" y="3364334"/>
            <a:ext cx="3266148" cy="839963"/>
          </a:xfrm>
          <a:prstGeom prst="hexagon">
            <a:avLst>
              <a:gd name="adj" fmla="val 51788"/>
              <a:gd name="vf" fmla="val 115470"/>
            </a:avLst>
          </a:prstGeom>
          <a:solidFill>
            <a:srgbClr val="FFB03B"/>
          </a:solidFill>
          <a:ln w="12700" cap="flat" cmpd="sng" algn="ctr">
            <a:noFill/>
            <a:prstDash val="solid"/>
            <a:miter lim="800000"/>
          </a:ln>
          <a:effectLst>
            <a:outerShdw blurRad="50800" dist="50800" dir="5400000" algn="ctr" rotWithShape="0">
              <a:srgbClr val="000000">
                <a:alpha val="22000"/>
              </a:srgb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48" name="TextBox 22">
            <a:extLst>
              <a:ext uri="{FF2B5EF4-FFF2-40B4-BE49-F238E27FC236}">
                <a16:creationId xmlns:a16="http://schemas.microsoft.com/office/drawing/2014/main" xmlns="" id="{AA4BCA0D-D43E-4495-A736-16E06007157B}"/>
              </a:ext>
            </a:extLst>
          </p:cNvPr>
          <p:cNvSpPr txBox="1"/>
          <p:nvPr/>
        </p:nvSpPr>
        <p:spPr>
          <a:xfrm>
            <a:off x="1878183" y="3554771"/>
            <a:ext cx="541535" cy="451342"/>
          </a:xfrm>
          <a:prstGeom prst="rect">
            <a:avLst/>
          </a:prstGeom>
          <a:noFill/>
        </p:spPr>
        <p:txBody>
          <a:bodyPr wrap="square" lIns="90000" rIns="90000" rtlCol="0">
            <a:spAutoFit/>
          </a:bodyPr>
          <a:lstStyle/>
          <a:p>
            <a:pPr algn="ctr"/>
            <a:r>
              <a:rPr lang="en-US" altLang="ko-KR" sz="2333" b="1" dirty="0">
                <a:solidFill>
                  <a:prstClr val="white"/>
                </a:solidFill>
                <a:cs typeface="Arial" pitchFamily="34" charset="0"/>
              </a:rPr>
              <a:t>0</a:t>
            </a:r>
            <a:r>
              <a:rPr lang="hu-HU" altLang="ko-KR" sz="2333" b="1" dirty="0">
                <a:solidFill>
                  <a:prstClr val="white"/>
                </a:solidFill>
                <a:cs typeface="Arial" pitchFamily="34" charset="0"/>
              </a:rPr>
              <a:t>2</a:t>
            </a:r>
            <a:endParaRPr lang="ko-KR" altLang="en-US" sz="2333" b="1" dirty="0">
              <a:solidFill>
                <a:prstClr val="white"/>
              </a:solidFill>
              <a:cs typeface="Arial" pitchFamily="34" charset="0"/>
            </a:endParaRPr>
          </a:p>
        </p:txBody>
      </p:sp>
      <p:sp>
        <p:nvSpPr>
          <p:cNvPr id="50" name="TextBox 24">
            <a:extLst>
              <a:ext uri="{FF2B5EF4-FFF2-40B4-BE49-F238E27FC236}">
                <a16:creationId xmlns:a16="http://schemas.microsoft.com/office/drawing/2014/main" xmlns="" id="{FE74C889-CF10-4598-ABFE-A1325CA2F86A}"/>
              </a:ext>
            </a:extLst>
          </p:cNvPr>
          <p:cNvSpPr txBox="1"/>
          <p:nvPr/>
        </p:nvSpPr>
        <p:spPr>
          <a:xfrm>
            <a:off x="2473359" y="3438066"/>
            <a:ext cx="1572753" cy="707886"/>
          </a:xfrm>
          <a:prstGeom prst="rect">
            <a:avLst/>
          </a:prstGeom>
          <a:noFill/>
        </p:spPr>
        <p:txBody>
          <a:bodyPr wrap="square" rtlCol="0">
            <a:spAutoFit/>
          </a:bodyPr>
          <a:lstStyle/>
          <a:p>
            <a:r>
              <a:rPr lang="hu-HU" altLang="ko-KR" sz="1000" dirty="0">
                <a:solidFill>
                  <a:prstClr val="white"/>
                </a:solidFill>
                <a:cs typeface="Arial" pitchFamily="34" charset="0"/>
              </a:rPr>
              <a:t>A kockázati biztosíték összegének leszállítása az 5 %-</a:t>
            </a:r>
            <a:r>
              <a:rPr lang="hu-HU" altLang="ko-KR" sz="1000" dirty="0" err="1">
                <a:solidFill>
                  <a:prstClr val="white"/>
                </a:solidFill>
                <a:cs typeface="Arial" pitchFamily="34" charset="0"/>
              </a:rPr>
              <a:t>os</a:t>
            </a:r>
            <a:r>
              <a:rPr lang="hu-HU" altLang="ko-KR" sz="1000" dirty="0">
                <a:solidFill>
                  <a:prstClr val="white"/>
                </a:solidFill>
                <a:cs typeface="Arial" pitchFamily="34" charset="0"/>
              </a:rPr>
              <a:t> áfamértékű termékek esetén</a:t>
            </a:r>
            <a:r>
              <a:rPr lang="en-US" altLang="ko-KR" sz="1000" dirty="0">
                <a:solidFill>
                  <a:prstClr val="white"/>
                </a:solidFill>
                <a:cs typeface="Arial" pitchFamily="34" charset="0"/>
              </a:rPr>
              <a:t>.</a:t>
            </a:r>
          </a:p>
        </p:txBody>
      </p:sp>
      <p:sp>
        <p:nvSpPr>
          <p:cNvPr id="52" name="Chevron 22">
            <a:extLst>
              <a:ext uri="{FF2B5EF4-FFF2-40B4-BE49-F238E27FC236}">
                <a16:creationId xmlns:a16="http://schemas.microsoft.com/office/drawing/2014/main" xmlns="" id="{2DAD125D-C5B8-4160-8966-8D03370B1CF5}"/>
              </a:ext>
            </a:extLst>
          </p:cNvPr>
          <p:cNvSpPr/>
          <p:nvPr/>
        </p:nvSpPr>
        <p:spPr>
          <a:xfrm rot="10800000">
            <a:off x="870226" y="4700845"/>
            <a:ext cx="4158404" cy="1203196"/>
          </a:xfrm>
          <a:prstGeom prst="chevron">
            <a:avLst/>
          </a:prstGeom>
          <a:solidFill>
            <a:srgbClr val="8E1F0B"/>
          </a:solidFill>
          <a:ln w="12700" cap="flat" cmpd="sng" algn="ctr">
            <a:noFill/>
            <a:prstDash val="solid"/>
            <a:miter lim="800000"/>
          </a:ln>
          <a:effectLst>
            <a:innerShdw blurRad="63500" dist="50800" dir="2700000">
              <a:prstClr val="black">
                <a:alpha val="50000"/>
              </a:prstClr>
            </a:innerShdw>
          </a:effectLst>
        </p:spPr>
        <p:txBody>
          <a:bodyPr rtlCol="0" anchor="ctr"/>
          <a:lstStyle/>
          <a:p>
            <a:pPr algn="ctr" defTabSz="761970" eaLnBrk="1" fontAlgn="auto" hangingPunct="1">
              <a:spcBef>
                <a:spcPts val="0"/>
              </a:spcBef>
              <a:spcAft>
                <a:spcPts val="0"/>
              </a:spcAft>
              <a:defRPr/>
            </a:pPr>
            <a:endParaRPr lang="ko-KR" altLang="en-US" sz="2250" kern="0">
              <a:solidFill>
                <a:prstClr val="black"/>
              </a:solidFill>
              <a:latin typeface="Arial"/>
            </a:endParaRPr>
          </a:p>
        </p:txBody>
      </p:sp>
      <p:sp>
        <p:nvSpPr>
          <p:cNvPr id="53" name="Chevron 23">
            <a:extLst>
              <a:ext uri="{FF2B5EF4-FFF2-40B4-BE49-F238E27FC236}">
                <a16:creationId xmlns:a16="http://schemas.microsoft.com/office/drawing/2014/main" xmlns="" id="{9F8E3651-6173-4014-A1BC-644FF69578FF}"/>
              </a:ext>
            </a:extLst>
          </p:cNvPr>
          <p:cNvSpPr/>
          <p:nvPr/>
        </p:nvSpPr>
        <p:spPr>
          <a:xfrm rot="10800000">
            <a:off x="1190304" y="4793456"/>
            <a:ext cx="3518248" cy="1017973"/>
          </a:xfrm>
          <a:prstGeom prst="chevron">
            <a:avLst/>
          </a:prstGeom>
          <a:solidFill>
            <a:sysClr val="window" lastClr="FFFFFF"/>
          </a:solidFill>
          <a:ln w="12700" cap="flat" cmpd="sng" algn="ctr">
            <a:noFill/>
            <a:prstDash val="solid"/>
            <a:miter lim="800000"/>
          </a:ln>
          <a:effectLst>
            <a:outerShdw blurRad="63500" sx="102000" sy="102000" algn="ctr" rotWithShape="0">
              <a:prstClr val="black">
                <a:alpha val="22000"/>
              </a:prst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54" name="Hexagon 29">
            <a:extLst>
              <a:ext uri="{FF2B5EF4-FFF2-40B4-BE49-F238E27FC236}">
                <a16:creationId xmlns:a16="http://schemas.microsoft.com/office/drawing/2014/main" xmlns="" id="{452218A8-3FFA-4E12-9F5E-3F05B757764F}"/>
              </a:ext>
            </a:extLst>
          </p:cNvPr>
          <p:cNvSpPr/>
          <p:nvPr/>
        </p:nvSpPr>
        <p:spPr>
          <a:xfrm rot="10800000">
            <a:off x="1442402" y="4882461"/>
            <a:ext cx="3266148" cy="839963"/>
          </a:xfrm>
          <a:prstGeom prst="hexagon">
            <a:avLst>
              <a:gd name="adj" fmla="val 51788"/>
              <a:gd name="vf" fmla="val 115470"/>
            </a:avLst>
          </a:prstGeom>
          <a:solidFill>
            <a:srgbClr val="8E1F0B"/>
          </a:solidFill>
          <a:ln w="12700" cap="flat" cmpd="sng" algn="ctr">
            <a:noFill/>
            <a:prstDash val="solid"/>
            <a:miter lim="800000"/>
          </a:ln>
          <a:effectLst>
            <a:outerShdw blurRad="50800" dist="50800" dir="5400000" algn="ctr" rotWithShape="0">
              <a:srgbClr val="000000">
                <a:alpha val="22000"/>
              </a:srgbClr>
            </a:outerShdw>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Arial"/>
            </a:endParaRPr>
          </a:p>
        </p:txBody>
      </p:sp>
      <p:sp>
        <p:nvSpPr>
          <p:cNvPr id="55" name="TextBox 30">
            <a:extLst>
              <a:ext uri="{FF2B5EF4-FFF2-40B4-BE49-F238E27FC236}">
                <a16:creationId xmlns:a16="http://schemas.microsoft.com/office/drawing/2014/main" xmlns="" id="{985DD5BD-7C45-42DE-970F-AEDA2561CD2B}"/>
              </a:ext>
            </a:extLst>
          </p:cNvPr>
          <p:cNvSpPr txBox="1"/>
          <p:nvPr/>
        </p:nvSpPr>
        <p:spPr>
          <a:xfrm>
            <a:off x="1878183" y="5090974"/>
            <a:ext cx="541535" cy="451342"/>
          </a:xfrm>
          <a:prstGeom prst="rect">
            <a:avLst/>
          </a:prstGeom>
          <a:noFill/>
        </p:spPr>
        <p:txBody>
          <a:bodyPr wrap="square" lIns="90000" rIns="90000" rtlCol="0">
            <a:spAutoFit/>
          </a:bodyPr>
          <a:lstStyle/>
          <a:p>
            <a:pPr algn="ctr"/>
            <a:r>
              <a:rPr lang="en-US" altLang="ko-KR" sz="2333" b="1" dirty="0">
                <a:solidFill>
                  <a:prstClr val="white"/>
                </a:solidFill>
                <a:cs typeface="Arial" pitchFamily="34" charset="0"/>
              </a:rPr>
              <a:t>0</a:t>
            </a:r>
            <a:r>
              <a:rPr lang="hu-HU" altLang="ko-KR" sz="2333" b="1" dirty="0">
                <a:solidFill>
                  <a:prstClr val="white"/>
                </a:solidFill>
                <a:cs typeface="Arial" pitchFamily="34" charset="0"/>
              </a:rPr>
              <a:t>4</a:t>
            </a:r>
            <a:endParaRPr lang="ko-KR" altLang="en-US" sz="2333" b="1" dirty="0">
              <a:solidFill>
                <a:prstClr val="white"/>
              </a:solidFill>
              <a:cs typeface="Arial" pitchFamily="34" charset="0"/>
            </a:endParaRPr>
          </a:p>
        </p:txBody>
      </p:sp>
      <p:sp>
        <p:nvSpPr>
          <p:cNvPr id="57" name="TextBox 32">
            <a:extLst>
              <a:ext uri="{FF2B5EF4-FFF2-40B4-BE49-F238E27FC236}">
                <a16:creationId xmlns:a16="http://schemas.microsoft.com/office/drawing/2014/main" xmlns="" id="{550EBCFA-F5AC-42CC-A5A5-53CEE22A5674}"/>
              </a:ext>
            </a:extLst>
          </p:cNvPr>
          <p:cNvSpPr txBox="1"/>
          <p:nvPr/>
        </p:nvSpPr>
        <p:spPr>
          <a:xfrm>
            <a:off x="2473358" y="4956193"/>
            <a:ext cx="1810207" cy="400110"/>
          </a:xfrm>
          <a:prstGeom prst="rect">
            <a:avLst/>
          </a:prstGeom>
          <a:noFill/>
        </p:spPr>
        <p:txBody>
          <a:bodyPr wrap="square" rtlCol="0">
            <a:spAutoFit/>
          </a:bodyPr>
          <a:lstStyle/>
          <a:p>
            <a:r>
              <a:rPr lang="hu-HU" altLang="ko-KR" sz="1000" dirty="0" smtClean="0">
                <a:solidFill>
                  <a:prstClr val="white"/>
                </a:solidFill>
                <a:cs typeface="Arial" pitchFamily="34" charset="0"/>
              </a:rPr>
              <a:t>Egyedi </a:t>
            </a:r>
            <a:r>
              <a:rPr lang="hu-HU" altLang="ko-KR" sz="1000" dirty="0">
                <a:solidFill>
                  <a:prstClr val="white"/>
                </a:solidFill>
                <a:cs typeface="Arial" pitchFamily="34" charset="0"/>
              </a:rPr>
              <a:t>mentesítés lehetőségének kiterjesztése</a:t>
            </a:r>
            <a:r>
              <a:rPr lang="en-US" altLang="ko-KR" sz="1000" dirty="0">
                <a:solidFill>
                  <a:prstClr val="white"/>
                </a:solidFill>
                <a:cs typeface="Arial" pitchFamily="34" charset="0"/>
              </a:rPr>
              <a:t>.</a:t>
            </a:r>
          </a:p>
        </p:txBody>
      </p:sp>
      <p:sp>
        <p:nvSpPr>
          <p:cNvPr id="59" name="Google Shape;2116;p23"/>
          <p:cNvSpPr txBox="1"/>
          <p:nvPr/>
        </p:nvSpPr>
        <p:spPr>
          <a:xfrm>
            <a:off x="1087783" y="1184900"/>
            <a:ext cx="7984435" cy="666760"/>
          </a:xfrm>
          <a:prstGeom prst="rect">
            <a:avLst/>
          </a:prstGeom>
          <a:noFill/>
          <a:ln>
            <a:noFill/>
          </a:ln>
        </p:spPr>
        <p:txBody>
          <a:bodyPr spcFirstLastPara="1" wrap="square" lIns="101583" tIns="101583" rIns="101583" bIns="101583" anchor="ctr" anchorCtr="0">
            <a:noAutofit/>
          </a:bodyPr>
          <a:lstStyle/>
          <a:p>
            <a:pPr algn="ctr"/>
            <a:r>
              <a:rPr lang="hu-HU" sz="2777" dirty="0">
                <a:solidFill>
                  <a:schemeClr val="tx1">
                    <a:lumMod val="75000"/>
                    <a:lumOff val="25000"/>
                  </a:schemeClr>
                </a:solidFill>
                <a:latin typeface="Fira Sans Medium"/>
                <a:ea typeface="Fira Sans Medium"/>
                <a:cs typeface="Fira Sans Medium"/>
                <a:sym typeface="Fira Sans Medium"/>
              </a:rPr>
              <a:t>Ami változik </a:t>
            </a:r>
          </a:p>
        </p:txBody>
      </p:sp>
      <p:pic>
        <p:nvPicPr>
          <p:cNvPr id="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4"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Tree>
    <p:extLst>
      <p:ext uri="{BB962C8B-B14F-4D97-AF65-F5344CB8AC3E}">
        <p14:creationId xmlns:p14="http://schemas.microsoft.com/office/powerpoint/2010/main" val="3903211275"/>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4096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40964"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l" eaLnBrk="1" hangingPunct="1">
              <a:spcBef>
                <a:spcPct val="50000"/>
              </a:spcBef>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40965" name="Szövegdoboz 1"/>
          <p:cNvSpPr txBox="1">
            <a:spLocks noChangeArrowheads="1"/>
          </p:cNvSpPr>
          <p:nvPr/>
        </p:nvSpPr>
        <p:spPr bwMode="auto">
          <a:xfrm>
            <a:off x="852488" y="714375"/>
            <a:ext cx="825976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just" eaLnBrk="1" hangingPunct="1"/>
            <a:r>
              <a:rPr lang="hu-HU" altLang="hu-HU" sz="2000" b="1" u="sng" dirty="0" smtClean="0"/>
              <a:t>Változás, hogy a Kockázatos termékek helyett </a:t>
            </a:r>
            <a:r>
              <a:rPr lang="hu-HU" altLang="hu-HU" sz="2000" b="1" u="sng" dirty="0" err="1" smtClean="0"/>
              <a:t>bejentésköteles</a:t>
            </a:r>
            <a:r>
              <a:rPr lang="hu-HU" altLang="hu-HU" sz="2000" b="1" u="sng" dirty="0" smtClean="0"/>
              <a:t>  termékek szállítása </a:t>
            </a:r>
          </a:p>
          <a:p>
            <a:pPr algn="just" eaLnBrk="1" hangingPunct="1"/>
            <a:r>
              <a:rPr lang="hu-HU" altLang="hu-HU" sz="2000" b="1" u="sng" dirty="0" smtClean="0"/>
              <a:t>Változatlan a kockázati </a:t>
            </a:r>
            <a:r>
              <a:rPr lang="hu-HU" altLang="hu-HU" sz="2000" b="1" u="sng" dirty="0"/>
              <a:t>biztosíték</a:t>
            </a:r>
            <a:r>
              <a:rPr lang="hu-HU" altLang="hu-HU" sz="2000" b="1" dirty="0"/>
              <a:t> </a:t>
            </a:r>
            <a:r>
              <a:rPr lang="hu-HU" altLang="hu-HU" sz="2000" dirty="0"/>
              <a:t>(előző 45 napban folyatott tevékenységre figyelemmel, bejelentett termék adó nélküli vételárának 15 %-a</a:t>
            </a:r>
            <a:r>
              <a:rPr lang="hu-HU" altLang="hu-HU" sz="2000" dirty="0" smtClean="0"/>
              <a:t>.)</a:t>
            </a:r>
            <a:endParaRPr lang="hu-HU" altLang="hu-HU" sz="2000" dirty="0"/>
          </a:p>
        </p:txBody>
      </p:sp>
      <p:sp>
        <p:nvSpPr>
          <p:cNvPr id="91143" name="Szövegdoboz 2"/>
          <p:cNvSpPr txBox="1">
            <a:spLocks noChangeArrowheads="1"/>
          </p:cNvSpPr>
          <p:nvPr/>
        </p:nvSpPr>
        <p:spPr bwMode="auto">
          <a:xfrm>
            <a:off x="852488" y="1990388"/>
            <a:ext cx="8259762" cy="5201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marL="457200" indent="-457200" eaLnBrk="0" hangingPunct="0">
              <a:defRPr sz="2800">
                <a:solidFill>
                  <a:schemeClr val="tx1"/>
                </a:solidFill>
                <a:latin typeface="Gill Sans"/>
                <a:sym typeface="Gill Sans"/>
              </a:defRPr>
            </a:lvl1pPr>
            <a:lvl2pPr marL="742950" indent="-285750" eaLnBrk="0" hangingPunct="0">
              <a:defRPr sz="2800">
                <a:solidFill>
                  <a:schemeClr val="tx1"/>
                </a:solidFill>
                <a:latin typeface="Gill Sans"/>
                <a:sym typeface="Gill Sans"/>
              </a:defRPr>
            </a:lvl2pPr>
            <a:lvl3pPr marL="1143000" indent="-228600" eaLnBrk="0" hangingPunct="0">
              <a:defRPr sz="2800">
                <a:solidFill>
                  <a:schemeClr val="tx1"/>
                </a:solidFill>
                <a:latin typeface="Gill Sans"/>
                <a:sym typeface="Gill Sans"/>
              </a:defRPr>
            </a:lvl3pPr>
            <a:lvl4pPr marL="1600200" indent="-228600" eaLnBrk="0" hangingPunct="0">
              <a:defRPr sz="2800">
                <a:solidFill>
                  <a:schemeClr val="tx1"/>
                </a:solidFill>
                <a:latin typeface="Gill Sans"/>
                <a:sym typeface="Gill Sans"/>
              </a:defRPr>
            </a:lvl4pPr>
            <a:lvl5pPr marL="2057400" indent="-228600" eaLnBrk="0" hangingPunct="0">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marL="0" indent="0" algn="just" eaLnBrk="1" hangingPunct="1">
              <a:defRPr/>
            </a:pPr>
            <a:endParaRPr lang="hu-HU" altLang="hu-HU" sz="2000" b="1" u="sng" dirty="0" smtClean="0"/>
          </a:p>
          <a:p>
            <a:pPr marL="0" indent="0" algn="just" eaLnBrk="1" hangingPunct="1">
              <a:defRPr/>
            </a:pPr>
            <a:endParaRPr lang="hu-HU" altLang="hu-HU" sz="2000" b="1" u="sng" dirty="0" smtClean="0"/>
          </a:p>
          <a:p>
            <a:pPr marL="0" indent="0" algn="just" eaLnBrk="1" hangingPunct="1">
              <a:defRPr/>
            </a:pPr>
            <a:r>
              <a:rPr lang="hu-HU" altLang="hu-HU" sz="2000" b="1" u="sng" dirty="0" smtClean="0"/>
              <a:t>51/2014</a:t>
            </a:r>
            <a:r>
              <a:rPr lang="hu-HU" altLang="hu-HU" sz="2000" b="1" u="sng" dirty="0"/>
              <a:t>. (XII.31.) NGM rendelet </a:t>
            </a:r>
          </a:p>
          <a:p>
            <a:pPr marL="0" indent="0" algn="just" eaLnBrk="1" hangingPunct="1">
              <a:defRPr/>
            </a:pPr>
            <a:endParaRPr lang="hu-HU" altLang="hu-HU" sz="2000" b="1" u="sng" dirty="0" smtClean="0"/>
          </a:p>
          <a:p>
            <a:pPr marL="0" indent="0" algn="just" eaLnBrk="1" hangingPunct="1">
              <a:defRPr/>
            </a:pPr>
            <a:r>
              <a:rPr lang="hu-HU" altLang="hu-HU" sz="2000" b="1" u="sng" dirty="0" smtClean="0"/>
              <a:t>1. számú melléklet </a:t>
            </a:r>
            <a:r>
              <a:rPr lang="hu-HU" altLang="hu-HU" sz="2000" b="1" u="sng" dirty="0" err="1" smtClean="0"/>
              <a:t>bejelentésköteles</a:t>
            </a:r>
            <a:r>
              <a:rPr lang="hu-HU" altLang="hu-HU" sz="2000" b="1" u="sng" dirty="0" smtClean="0"/>
              <a:t> élelmiszerek</a:t>
            </a:r>
            <a:r>
              <a:rPr lang="hu-HU" altLang="hu-HU" sz="2000" b="1" dirty="0"/>
              <a:t>: </a:t>
            </a:r>
            <a:r>
              <a:rPr lang="hu-HU" altLang="hu-HU" sz="2000" dirty="0"/>
              <a:t>nyers hús, tojás, paradicsom, gabonafélék, stb.</a:t>
            </a:r>
            <a:endParaRPr lang="hu-HU" altLang="hu-HU" sz="2000" b="1" u="sng" dirty="0" smtClean="0"/>
          </a:p>
          <a:p>
            <a:pPr marL="0" indent="0" algn="just" eaLnBrk="1" hangingPunct="1">
              <a:defRPr/>
            </a:pPr>
            <a:endParaRPr lang="hu-HU" altLang="hu-HU" sz="2000" b="1" u="sng" dirty="0" smtClean="0"/>
          </a:p>
          <a:p>
            <a:pPr marL="0" indent="0" algn="just" eaLnBrk="1" hangingPunct="1">
              <a:defRPr/>
            </a:pPr>
            <a:endParaRPr lang="hu-HU" altLang="hu-HU" sz="2000" b="1" u="sng" dirty="0" smtClean="0"/>
          </a:p>
          <a:p>
            <a:pPr marL="0" indent="0" algn="just" eaLnBrk="1" hangingPunct="1">
              <a:defRPr/>
            </a:pPr>
            <a:endParaRPr lang="hu-HU" altLang="hu-HU" sz="2000" b="1" u="sng" dirty="0" smtClean="0"/>
          </a:p>
          <a:p>
            <a:pPr marL="0" indent="0" algn="just" eaLnBrk="1" hangingPunct="1">
              <a:defRPr/>
            </a:pPr>
            <a:endParaRPr lang="hu-HU" altLang="hu-HU" sz="2000" b="1" u="sng" dirty="0"/>
          </a:p>
          <a:p>
            <a:pPr marL="0" indent="0" algn="just" eaLnBrk="1" hangingPunct="1">
              <a:defRPr/>
            </a:pPr>
            <a:endParaRPr lang="hu-HU" altLang="hu-HU" sz="2000" b="1" u="sng" dirty="0" smtClean="0"/>
          </a:p>
          <a:p>
            <a:pPr marL="0" indent="0" algn="just" eaLnBrk="1" hangingPunct="1">
              <a:defRPr/>
            </a:pPr>
            <a:r>
              <a:rPr lang="hu-HU" altLang="hu-HU" sz="2000" b="1" u="sng" dirty="0" smtClean="0"/>
              <a:t>2. számú melléklet: egyéb </a:t>
            </a:r>
            <a:r>
              <a:rPr lang="hu-HU" altLang="hu-HU" sz="2000" b="1" u="sng" dirty="0" err="1" smtClean="0"/>
              <a:t>bejelentésköteles</a:t>
            </a:r>
            <a:r>
              <a:rPr lang="hu-HU" altLang="hu-HU" sz="2000" b="1" u="sng" dirty="0" smtClean="0"/>
              <a:t> </a:t>
            </a:r>
            <a:r>
              <a:rPr lang="hu-HU" altLang="hu-HU" sz="2000" b="1" u="sng" dirty="0"/>
              <a:t>termék</a:t>
            </a:r>
            <a:r>
              <a:rPr lang="hu-HU" altLang="hu-HU" sz="2000" b="1" dirty="0" smtClean="0"/>
              <a:t>: </a:t>
            </a:r>
            <a:r>
              <a:rPr lang="hu-HU" altLang="hu-HU" sz="2000" dirty="0" smtClean="0"/>
              <a:t>lábbeli, ruha, műtrágya, tűzifa, stb.</a:t>
            </a:r>
            <a:endParaRPr lang="hu-HU" altLang="hu-HU" sz="2000" dirty="0"/>
          </a:p>
          <a:p>
            <a:pPr algn="just" eaLnBrk="1" hangingPunct="1">
              <a:buFont typeface="Wingdings" pitchFamily="2" charset="2"/>
              <a:buChar char="Ø"/>
              <a:defRPr/>
            </a:pPr>
            <a:endParaRPr lang="hu-HU" altLang="hu-HU" sz="2400" dirty="0" smtClean="0">
              <a:solidFill>
                <a:srgbClr val="000000"/>
              </a:solidFill>
            </a:endParaRPr>
          </a:p>
          <a:p>
            <a:pPr algn="just" eaLnBrk="1" hangingPunct="1">
              <a:buFont typeface="Wingdings" pitchFamily="2" charset="2"/>
              <a:buChar char="Ø"/>
              <a:defRPr/>
            </a:pPr>
            <a:endParaRPr lang="hu-HU" altLang="hu-HU" sz="2400" dirty="0" smtClean="0">
              <a:solidFill>
                <a:srgbClr val="000000"/>
              </a:solidFill>
            </a:endParaRPr>
          </a:p>
          <a:p>
            <a:pPr algn="just" eaLnBrk="1" hangingPunct="1">
              <a:buFontTx/>
              <a:buChar char="-"/>
              <a:defRPr/>
            </a:pPr>
            <a:endParaRPr lang="hu-HU" altLang="hu-HU" sz="2400" dirty="0" smtClean="0">
              <a:solidFill>
                <a:srgbClr val="000000"/>
              </a:solidFill>
            </a:endParaRPr>
          </a:p>
        </p:txBody>
      </p:sp>
      <p:pic>
        <p:nvPicPr>
          <p:cNvPr id="32775" name="Picture 2" descr="M:\IGAZGATÓSÁGOK\Felderítések\Zala-hús\Szabó Zsolt 2015.01.12\DSC_041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74871" y="3831470"/>
            <a:ext cx="1708344" cy="119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3" descr="M:\IGAZGATÓSÁGOK\Felderítések\Zala-hús\Szabó Zsolt 2015.01.12\DSC_0410.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08528" y="3899592"/>
            <a:ext cx="1620011" cy="1188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7" name="Picture 4" descr="M:\IGAZGATÓSÁGOK\Felderítések\Zeg hamis ruha\IMG_010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36323" y="6190718"/>
            <a:ext cx="2303933" cy="1429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8" name="Picture 10" descr="C:\Users\cseve.szabolcs\Pictures\untitlederdő.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11137" y="6137645"/>
            <a:ext cx="2278781" cy="1404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9" name="Picture 11" descr="C:\Users\cseve.szabolcs\Pictures\imagesCA3TVX43.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43432" y="4010996"/>
            <a:ext cx="1745450" cy="965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2776"/>
                                        </p:tgtEl>
                                        <p:attrNameLst>
                                          <p:attrName>style.visibility</p:attrName>
                                        </p:attrNameLst>
                                      </p:cBhvr>
                                      <p:to>
                                        <p:strVal val="visible"/>
                                      </p:to>
                                    </p:set>
                                    <p:animEffect transition="in" filter="fade">
                                      <p:cBhvr>
                                        <p:cTn id="7" dur="1000"/>
                                        <p:tgtEl>
                                          <p:spTgt spid="32776"/>
                                        </p:tgtEl>
                                      </p:cBhvr>
                                    </p:animEffect>
                                    <p:anim calcmode="lin" valueType="num">
                                      <p:cBhvr>
                                        <p:cTn id="8" dur="1000" fill="hold"/>
                                        <p:tgtEl>
                                          <p:spTgt spid="32776"/>
                                        </p:tgtEl>
                                        <p:attrNameLst>
                                          <p:attrName>ppt_x</p:attrName>
                                        </p:attrNameLst>
                                      </p:cBhvr>
                                      <p:tavLst>
                                        <p:tav tm="0">
                                          <p:val>
                                            <p:strVal val="#ppt_x"/>
                                          </p:val>
                                        </p:tav>
                                        <p:tav tm="100000">
                                          <p:val>
                                            <p:strVal val="#ppt_x"/>
                                          </p:val>
                                        </p:tav>
                                      </p:tavLst>
                                    </p:anim>
                                    <p:anim calcmode="lin" valueType="num">
                                      <p:cBhvr>
                                        <p:cTn id="9" dur="1000" fill="hold"/>
                                        <p:tgtEl>
                                          <p:spTgt spid="3277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2775"/>
                                        </p:tgtEl>
                                        <p:attrNameLst>
                                          <p:attrName>style.visibility</p:attrName>
                                        </p:attrNameLst>
                                      </p:cBhvr>
                                      <p:to>
                                        <p:strVal val="visible"/>
                                      </p:to>
                                    </p:set>
                                    <p:animEffect transition="in" filter="fade">
                                      <p:cBhvr>
                                        <p:cTn id="12" dur="1000"/>
                                        <p:tgtEl>
                                          <p:spTgt spid="32775"/>
                                        </p:tgtEl>
                                      </p:cBhvr>
                                    </p:animEffect>
                                    <p:anim calcmode="lin" valueType="num">
                                      <p:cBhvr>
                                        <p:cTn id="13" dur="1000" fill="hold"/>
                                        <p:tgtEl>
                                          <p:spTgt spid="32775"/>
                                        </p:tgtEl>
                                        <p:attrNameLst>
                                          <p:attrName>ppt_x</p:attrName>
                                        </p:attrNameLst>
                                      </p:cBhvr>
                                      <p:tavLst>
                                        <p:tav tm="0">
                                          <p:val>
                                            <p:strVal val="#ppt_x"/>
                                          </p:val>
                                        </p:tav>
                                        <p:tav tm="100000">
                                          <p:val>
                                            <p:strVal val="#ppt_x"/>
                                          </p:val>
                                        </p:tav>
                                      </p:tavLst>
                                    </p:anim>
                                    <p:anim calcmode="lin" valueType="num">
                                      <p:cBhvr>
                                        <p:cTn id="14" dur="1000" fill="hold"/>
                                        <p:tgtEl>
                                          <p:spTgt spid="3277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2779"/>
                                        </p:tgtEl>
                                        <p:attrNameLst>
                                          <p:attrName>style.visibility</p:attrName>
                                        </p:attrNameLst>
                                      </p:cBhvr>
                                      <p:to>
                                        <p:strVal val="visible"/>
                                      </p:to>
                                    </p:set>
                                    <p:animEffect transition="in" filter="fade">
                                      <p:cBhvr>
                                        <p:cTn id="17" dur="1000"/>
                                        <p:tgtEl>
                                          <p:spTgt spid="32779"/>
                                        </p:tgtEl>
                                      </p:cBhvr>
                                    </p:animEffect>
                                    <p:anim calcmode="lin" valueType="num">
                                      <p:cBhvr>
                                        <p:cTn id="18" dur="1000" fill="hold"/>
                                        <p:tgtEl>
                                          <p:spTgt spid="32779"/>
                                        </p:tgtEl>
                                        <p:attrNameLst>
                                          <p:attrName>ppt_x</p:attrName>
                                        </p:attrNameLst>
                                      </p:cBhvr>
                                      <p:tavLst>
                                        <p:tav tm="0">
                                          <p:val>
                                            <p:strVal val="#ppt_x"/>
                                          </p:val>
                                        </p:tav>
                                        <p:tav tm="100000">
                                          <p:val>
                                            <p:strVal val="#ppt_x"/>
                                          </p:val>
                                        </p:tav>
                                      </p:tavLst>
                                    </p:anim>
                                    <p:anim calcmode="lin" valueType="num">
                                      <p:cBhvr>
                                        <p:cTn id="19" dur="1000" fill="hold"/>
                                        <p:tgtEl>
                                          <p:spTgt spid="32779"/>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5" presetClass="entr" presetSubtype="0" fill="hold" nodeType="clickEffect">
                                  <p:stCondLst>
                                    <p:cond delay="0"/>
                                  </p:stCondLst>
                                  <p:childTnLst>
                                    <p:set>
                                      <p:cBhvr>
                                        <p:cTn id="23" dur="1" fill="hold">
                                          <p:stCondLst>
                                            <p:cond delay="0"/>
                                          </p:stCondLst>
                                        </p:cTn>
                                        <p:tgtEl>
                                          <p:spTgt spid="32778"/>
                                        </p:tgtEl>
                                        <p:attrNameLst>
                                          <p:attrName>style.visibility</p:attrName>
                                        </p:attrNameLst>
                                      </p:cBhvr>
                                      <p:to>
                                        <p:strVal val="visible"/>
                                      </p:to>
                                    </p:set>
                                    <p:animEffect transition="in" filter="fade">
                                      <p:cBhvr>
                                        <p:cTn id="24" dur="2000"/>
                                        <p:tgtEl>
                                          <p:spTgt spid="32778"/>
                                        </p:tgtEl>
                                      </p:cBhvr>
                                    </p:animEffect>
                                    <p:anim calcmode="lin" valueType="num">
                                      <p:cBhvr>
                                        <p:cTn id="25" dur="2000" fill="hold"/>
                                        <p:tgtEl>
                                          <p:spTgt spid="32778"/>
                                        </p:tgtEl>
                                        <p:attrNameLst>
                                          <p:attrName>ppt_w</p:attrName>
                                        </p:attrNameLst>
                                      </p:cBhvr>
                                      <p:tavLst>
                                        <p:tav tm="0" fmla="#ppt_w*sin(2.5*pi*$)">
                                          <p:val>
                                            <p:fltVal val="0"/>
                                          </p:val>
                                        </p:tav>
                                        <p:tav tm="100000">
                                          <p:val>
                                            <p:fltVal val="1"/>
                                          </p:val>
                                        </p:tav>
                                      </p:tavLst>
                                    </p:anim>
                                    <p:anim calcmode="lin" valueType="num">
                                      <p:cBhvr>
                                        <p:cTn id="26" dur="2000" fill="hold"/>
                                        <p:tgtEl>
                                          <p:spTgt spid="32778"/>
                                        </p:tgtEl>
                                        <p:attrNameLst>
                                          <p:attrName>ppt_h</p:attrName>
                                        </p:attrNameLst>
                                      </p:cBhvr>
                                      <p:tavLst>
                                        <p:tav tm="0">
                                          <p:val>
                                            <p:strVal val="#ppt_h"/>
                                          </p:val>
                                        </p:tav>
                                        <p:tav tm="100000">
                                          <p:val>
                                            <p:strVal val="#ppt_h"/>
                                          </p:val>
                                        </p:tav>
                                      </p:tavLst>
                                    </p:anim>
                                  </p:childTnLst>
                                </p:cTn>
                              </p:par>
                              <p:par>
                                <p:cTn id="27" presetID="45" presetClass="entr" presetSubtype="0" fill="hold" nodeType="withEffect">
                                  <p:stCondLst>
                                    <p:cond delay="0"/>
                                  </p:stCondLst>
                                  <p:childTnLst>
                                    <p:set>
                                      <p:cBhvr>
                                        <p:cTn id="28" dur="1" fill="hold">
                                          <p:stCondLst>
                                            <p:cond delay="0"/>
                                          </p:stCondLst>
                                        </p:cTn>
                                        <p:tgtEl>
                                          <p:spTgt spid="32777"/>
                                        </p:tgtEl>
                                        <p:attrNameLst>
                                          <p:attrName>style.visibility</p:attrName>
                                        </p:attrNameLst>
                                      </p:cBhvr>
                                      <p:to>
                                        <p:strVal val="visible"/>
                                      </p:to>
                                    </p:set>
                                    <p:animEffect transition="in" filter="fade">
                                      <p:cBhvr>
                                        <p:cTn id="29" dur="2000"/>
                                        <p:tgtEl>
                                          <p:spTgt spid="32777"/>
                                        </p:tgtEl>
                                      </p:cBhvr>
                                    </p:animEffect>
                                    <p:anim calcmode="lin" valueType="num">
                                      <p:cBhvr>
                                        <p:cTn id="30" dur="2000" fill="hold"/>
                                        <p:tgtEl>
                                          <p:spTgt spid="32777"/>
                                        </p:tgtEl>
                                        <p:attrNameLst>
                                          <p:attrName>ppt_w</p:attrName>
                                        </p:attrNameLst>
                                      </p:cBhvr>
                                      <p:tavLst>
                                        <p:tav tm="0" fmla="#ppt_w*sin(2.5*pi*$)">
                                          <p:val>
                                            <p:fltVal val="0"/>
                                          </p:val>
                                        </p:tav>
                                        <p:tav tm="100000">
                                          <p:val>
                                            <p:fltVal val="1"/>
                                          </p:val>
                                        </p:tav>
                                      </p:tavLst>
                                    </p:anim>
                                    <p:anim calcmode="lin" valueType="num">
                                      <p:cBhvr>
                                        <p:cTn id="31" dur="2000" fill="hold"/>
                                        <p:tgtEl>
                                          <p:spTgt spid="3277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389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8916"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l" eaLnBrk="1" hangingPunct="1">
              <a:spcBef>
                <a:spcPct val="50000"/>
              </a:spcBef>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34821" name="Szövegdoboz 1"/>
          <p:cNvSpPr txBox="1">
            <a:spLocks noChangeArrowheads="1"/>
          </p:cNvSpPr>
          <p:nvPr/>
        </p:nvSpPr>
        <p:spPr bwMode="auto">
          <a:xfrm>
            <a:off x="471488" y="844550"/>
            <a:ext cx="8640762" cy="680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eaLnBrk="0" hangingPunct="0">
              <a:defRPr sz="2800">
                <a:solidFill>
                  <a:schemeClr val="tx1"/>
                </a:solidFill>
                <a:latin typeface="Gill Sans"/>
                <a:sym typeface="Gill Sans"/>
              </a:defRPr>
            </a:lvl1pPr>
            <a:lvl2pPr marL="742950" indent="-285750" eaLnBrk="0" hangingPunct="0">
              <a:defRPr sz="2800">
                <a:solidFill>
                  <a:schemeClr val="tx1"/>
                </a:solidFill>
                <a:latin typeface="Gill Sans"/>
                <a:sym typeface="Gill Sans"/>
              </a:defRPr>
            </a:lvl2pPr>
            <a:lvl3pPr marL="1143000" indent="-228600" eaLnBrk="0" hangingPunct="0">
              <a:defRPr sz="2800">
                <a:solidFill>
                  <a:schemeClr val="tx1"/>
                </a:solidFill>
                <a:latin typeface="Gill Sans"/>
                <a:sym typeface="Gill Sans"/>
              </a:defRPr>
            </a:lvl3pPr>
            <a:lvl4pPr marL="1600200" indent="-228600" eaLnBrk="0" hangingPunct="0">
              <a:defRPr sz="2800">
                <a:solidFill>
                  <a:schemeClr val="tx1"/>
                </a:solidFill>
                <a:latin typeface="Gill Sans"/>
                <a:sym typeface="Gill Sans"/>
              </a:defRPr>
            </a:lvl4pPr>
            <a:lvl5pPr marL="2057400" indent="-228600" eaLnBrk="0" hangingPunct="0">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just">
              <a:defRPr/>
            </a:pPr>
            <a:r>
              <a:rPr lang="hu-HU" altLang="hu-HU" sz="2400" b="1" dirty="0" smtClean="0">
                <a:latin typeface="Georgia" panose="02040502050405020303" pitchFamily="18" charset="0"/>
              </a:rPr>
              <a:t>Kockázati biztosíték: </a:t>
            </a:r>
          </a:p>
          <a:p>
            <a:pPr algn="just">
              <a:defRPr/>
            </a:pPr>
            <a:endParaRPr lang="hu-HU" altLang="hu-HU" sz="2400" dirty="0" smtClean="0">
              <a:latin typeface="Georgia" panose="02040502050405020303" pitchFamily="18" charset="0"/>
            </a:endParaRPr>
          </a:p>
          <a:p>
            <a:pPr marL="285750" indent="-285750" algn="just" eaLnBrk="1" hangingPunct="1">
              <a:buFont typeface="Arial" panose="020B0604020202020204" pitchFamily="34" charset="0"/>
              <a:buChar char="•"/>
              <a:defRPr/>
            </a:pPr>
            <a:r>
              <a:rPr lang="hu-HU" sz="2000" dirty="0">
                <a:latin typeface="Georgia" panose="02040502050405020303" pitchFamily="18" charset="0"/>
              </a:rPr>
              <a:t>EU-ból belföldre irányba (közösségi termékbeszerzés) illetve,</a:t>
            </a:r>
          </a:p>
          <a:p>
            <a:pPr marL="285750" indent="-285750" algn="just" eaLnBrk="1" hangingPunct="1">
              <a:buFont typeface="Arial" panose="020B0604020202020204" pitchFamily="34" charset="0"/>
              <a:buChar char="•"/>
              <a:defRPr/>
            </a:pPr>
            <a:r>
              <a:rPr lang="hu-HU" sz="2000" dirty="0">
                <a:latin typeface="Georgia" panose="02040502050405020303" pitchFamily="18" charset="0"/>
              </a:rPr>
              <a:t> belföldön történő szállítása esetén (első </a:t>
            </a:r>
            <a:r>
              <a:rPr lang="hu-HU" sz="2000" dirty="0" err="1">
                <a:latin typeface="Georgia" panose="02040502050405020303" pitchFamily="18" charset="0"/>
              </a:rPr>
              <a:t>áfaköteles</a:t>
            </a:r>
            <a:r>
              <a:rPr lang="hu-HU" sz="2000" dirty="0">
                <a:latin typeface="Georgia" panose="02040502050405020303" pitchFamily="18" charset="0"/>
              </a:rPr>
              <a:t> termékértékesítés)</a:t>
            </a:r>
          </a:p>
          <a:p>
            <a:pPr algn="just">
              <a:defRPr/>
            </a:pPr>
            <a:endParaRPr lang="hu-HU" altLang="hu-HU" sz="2400" dirty="0" smtClean="0">
              <a:latin typeface="Georgia" panose="02040502050405020303" pitchFamily="18" charset="0"/>
            </a:endParaRPr>
          </a:p>
          <a:p>
            <a:pPr algn="just">
              <a:defRPr/>
            </a:pPr>
            <a:r>
              <a:rPr lang="hu-HU" altLang="hu-HU" sz="2400" dirty="0" smtClean="0">
                <a:latin typeface="Georgia" panose="02040502050405020303" pitchFamily="18" charset="0"/>
              </a:rPr>
              <a:t>PM rendelet 18. § (2) bekezdés, </a:t>
            </a:r>
            <a:r>
              <a:rPr lang="hu-HU" altLang="hu-HU" sz="2400" i="1" u="sng" dirty="0" smtClean="0">
                <a:solidFill>
                  <a:srgbClr val="0070C0"/>
                </a:solidFill>
                <a:latin typeface="Georgia" panose="02040502050405020303" pitchFamily="18" charset="0"/>
              </a:rPr>
              <a:t>mentes</a:t>
            </a:r>
            <a:r>
              <a:rPr lang="hu-HU" altLang="hu-HU" sz="2400" dirty="0" smtClean="0">
                <a:latin typeface="Georgia" panose="02040502050405020303" pitchFamily="18" charset="0"/>
              </a:rPr>
              <a:t>:</a:t>
            </a:r>
          </a:p>
          <a:p>
            <a:pPr algn="just">
              <a:defRPr/>
            </a:pPr>
            <a:endParaRPr lang="hu-HU" altLang="hu-HU" sz="2000" b="1" dirty="0" smtClean="0">
              <a:latin typeface="Georgia" panose="02040502050405020303" pitchFamily="18" charset="0"/>
            </a:endParaRPr>
          </a:p>
          <a:p>
            <a:pPr marL="457200" indent="-457200" algn="just">
              <a:buFont typeface="+mj-lt"/>
              <a:buAutoNum type="arabicPeriod"/>
              <a:defRPr/>
            </a:pPr>
            <a:r>
              <a:rPr lang="hu-HU" altLang="hu-HU" sz="2000" b="1" dirty="0" smtClean="0">
                <a:latin typeface="Georgia" panose="02040502050405020303" pitchFamily="18" charset="0"/>
              </a:rPr>
              <a:t>Megbízható adózó (Art. szerint minősített)</a:t>
            </a:r>
          </a:p>
          <a:p>
            <a:pPr marL="457200" indent="-457200" algn="just">
              <a:buFont typeface="+mj-lt"/>
              <a:buAutoNum type="arabicPeriod"/>
              <a:defRPr/>
            </a:pPr>
            <a:r>
              <a:rPr lang="hu-HU" altLang="hu-HU" sz="2000" b="1" dirty="0" smtClean="0">
                <a:latin typeface="Georgia" panose="02040502050405020303" pitchFamily="18" charset="0"/>
              </a:rPr>
              <a:t>2 éve működik és KOMA adatbázisban szerepel, vagy</a:t>
            </a:r>
          </a:p>
          <a:p>
            <a:pPr marL="457200" indent="-457200" algn="just">
              <a:buFont typeface="+mj-lt"/>
              <a:buAutoNum type="arabicPeriod"/>
              <a:defRPr/>
            </a:pPr>
            <a:r>
              <a:rPr lang="hu-HU" altLang="hu-HU" sz="2000" b="1" dirty="0">
                <a:latin typeface="Georgia" panose="02040502050405020303" pitchFamily="18" charset="0"/>
              </a:rPr>
              <a:t>c</a:t>
            </a:r>
            <a:r>
              <a:rPr lang="hu-HU" altLang="hu-HU" sz="2000" b="1" dirty="0" smtClean="0">
                <a:latin typeface="Georgia" panose="02040502050405020303" pitchFamily="18" charset="0"/>
              </a:rPr>
              <a:t>sőd- és felszámolás alatt áll, de mentességet engedélyezték </a:t>
            </a:r>
            <a:endParaRPr lang="hu-HU" altLang="hu-HU" sz="2000" dirty="0" smtClean="0">
              <a:latin typeface="Georgia" panose="02040502050405020303" pitchFamily="18" charset="0"/>
            </a:endParaRPr>
          </a:p>
          <a:p>
            <a:pPr algn="just">
              <a:defRPr/>
            </a:pPr>
            <a:endParaRPr lang="hu-HU" sz="2000" dirty="0" smtClean="0">
              <a:latin typeface="Georgia" panose="02040502050405020303" pitchFamily="18" charset="0"/>
            </a:endParaRPr>
          </a:p>
          <a:p>
            <a:pPr algn="just">
              <a:defRPr/>
            </a:pPr>
            <a:r>
              <a:rPr lang="hu-HU" sz="2000" dirty="0">
                <a:latin typeface="Georgia" panose="02040502050405020303" pitchFamily="18" charset="0"/>
              </a:rPr>
              <a:t>Nem áll fenn biztosíték fizetése, ha az általános forgalmi adóról szóló törvény 3. számú mellékletében felsorolt termékeket szállítanak. (5 %-os áfa)</a:t>
            </a:r>
          </a:p>
          <a:p>
            <a:pPr algn="just">
              <a:defRPr/>
            </a:pPr>
            <a:endParaRPr lang="hu-HU" sz="2000" dirty="0" smtClean="0">
              <a:latin typeface="Georgia" panose="02040502050405020303" pitchFamily="18" charset="0"/>
            </a:endParaRPr>
          </a:p>
          <a:p>
            <a:pPr algn="just">
              <a:defRPr/>
            </a:pPr>
            <a:r>
              <a:rPr lang="hu-HU" sz="2000" dirty="0" smtClean="0">
                <a:solidFill>
                  <a:srgbClr val="FF0000"/>
                </a:solidFill>
                <a:latin typeface="Georgia" panose="02040502050405020303" pitchFamily="18" charset="0"/>
              </a:rPr>
              <a:t>De, az Art. 113. § (2) bekezdés szerinti </a:t>
            </a:r>
            <a:r>
              <a:rPr lang="hu-HU" sz="2000" u="sng" dirty="0" smtClean="0">
                <a:solidFill>
                  <a:srgbClr val="FF0000"/>
                </a:solidFill>
                <a:latin typeface="Georgia" panose="02040502050405020303" pitchFamily="18" charset="0"/>
              </a:rPr>
              <a:t>új kötelezett és is köteles biztosítékot nyújtani </a:t>
            </a:r>
            <a:r>
              <a:rPr lang="hu-HU" sz="2000" dirty="0" smtClean="0">
                <a:latin typeface="Georgia" panose="02040502050405020303" pitchFamily="18" charset="0"/>
              </a:rPr>
              <a:t>(ezen </a:t>
            </a:r>
            <a:r>
              <a:rPr lang="hu-HU" sz="2000" dirty="0">
                <a:latin typeface="Georgia" panose="02040502050405020303" pitchFamily="18" charset="0"/>
              </a:rPr>
              <a:t>adózók a kockázatos termékek fuvarozása során akkor is kötelesek a biztosíték megfizetésére az első tíz bejelentés (ha nem 180 nap alatt történik meg) vagy a 180 napon belül tett bejelentésük alkalmával, ha egyébként a rendeleti kivétel szabálynak </a:t>
            </a:r>
            <a:r>
              <a:rPr lang="hu-HU" sz="2000" dirty="0" smtClean="0">
                <a:latin typeface="Georgia" panose="02040502050405020303" pitchFamily="18" charset="0"/>
              </a:rPr>
              <a:t>megfelelnének.)</a:t>
            </a:r>
          </a:p>
          <a:p>
            <a:pPr algn="just">
              <a:defRPr/>
            </a:pPr>
            <a:endParaRPr lang="hu-HU" sz="2000" dirty="0">
              <a:latin typeface="Georgia" panose="02040502050405020303" pitchFamily="18" charset="0"/>
            </a:endParaRPr>
          </a:p>
        </p:txBody>
      </p:sp>
    </p:spTree>
    <p:extLst>
      <p:ext uri="{BB962C8B-B14F-4D97-AF65-F5344CB8AC3E}">
        <p14:creationId xmlns:p14="http://schemas.microsoft.com/office/powerpoint/2010/main" val="3825892972"/>
      </p:ext>
    </p:extLst>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xmlns="" id="{D0CDE915-2354-4482-BFFD-C57FB0E0930F}"/>
              </a:ext>
            </a:extLst>
          </p:cNvPr>
          <p:cNvGrpSpPr/>
          <p:nvPr/>
        </p:nvGrpSpPr>
        <p:grpSpPr>
          <a:xfrm>
            <a:off x="7290009" y="2370429"/>
            <a:ext cx="2410508" cy="1408079"/>
            <a:chOff x="302737" y="4407823"/>
            <a:chExt cx="3012463" cy="1689695"/>
          </a:xfrm>
        </p:grpSpPr>
        <p:sp>
          <p:nvSpPr>
            <p:cNvPr id="17" name="TextBox 16">
              <a:extLst>
                <a:ext uri="{FF2B5EF4-FFF2-40B4-BE49-F238E27FC236}">
                  <a16:creationId xmlns:a16="http://schemas.microsoft.com/office/drawing/2014/main" xmlns="" id="{1882952D-1B08-403D-9E65-3FEFF0C15875}"/>
                </a:ext>
              </a:extLst>
            </p:cNvPr>
            <p:cNvSpPr txBox="1"/>
            <p:nvPr/>
          </p:nvSpPr>
          <p:spPr>
            <a:xfrm>
              <a:off x="302737" y="4407823"/>
              <a:ext cx="3012461" cy="295465"/>
            </a:xfrm>
            <a:prstGeom prst="rect">
              <a:avLst/>
            </a:prstGeom>
            <a:noFill/>
          </p:spPr>
          <p:txBody>
            <a:bodyPr wrap="square" lIns="0" rtlCol="0" anchor="ctr">
              <a:spAutoFit/>
            </a:bodyPr>
            <a:lstStyle/>
            <a:p>
              <a:pPr lvl="0">
                <a:defRPr/>
              </a:pPr>
              <a:r>
                <a:rPr lang="hu-HU" altLang="ko-KR" sz="1000" b="1" dirty="0">
                  <a:solidFill>
                    <a:srgbClr val="000000">
                      <a:lumMod val="75000"/>
                      <a:lumOff val="25000"/>
                    </a:srgbClr>
                  </a:solidFill>
                  <a:cs typeface="Arial" pitchFamily="34" charset="0"/>
                </a:rPr>
                <a:t>Egyedi kérelem alapján engedélyezve</a:t>
              </a:r>
              <a:endParaRPr lang="ko-KR" altLang="en-US" sz="1000" b="1" dirty="0">
                <a:solidFill>
                  <a:srgbClr val="000000">
                    <a:lumMod val="75000"/>
                    <a:lumOff val="25000"/>
                  </a:srgbClr>
                </a:solidFill>
                <a:cs typeface="Arial" pitchFamily="34" charset="0"/>
              </a:endParaRPr>
            </a:p>
          </p:txBody>
        </p:sp>
        <p:sp>
          <p:nvSpPr>
            <p:cNvPr id="18" name="TextBox 17">
              <a:extLst>
                <a:ext uri="{FF2B5EF4-FFF2-40B4-BE49-F238E27FC236}">
                  <a16:creationId xmlns:a16="http://schemas.microsoft.com/office/drawing/2014/main" xmlns="" id="{7C4FDD48-67C6-4969-A146-42719801BFAA}"/>
                </a:ext>
              </a:extLst>
            </p:cNvPr>
            <p:cNvSpPr txBox="1"/>
            <p:nvPr/>
          </p:nvSpPr>
          <p:spPr>
            <a:xfrm>
              <a:off x="302738" y="4694056"/>
              <a:ext cx="3012462" cy="1403462"/>
            </a:xfrm>
            <a:prstGeom prst="rect">
              <a:avLst/>
            </a:prstGeom>
            <a:noFill/>
          </p:spPr>
          <p:txBody>
            <a:bodyPr wrap="square" lIns="0" rtlCol="0">
              <a:spAutoFit/>
            </a:bodyPr>
            <a:lstStyle/>
            <a:p>
              <a:pPr>
                <a:defRPr/>
              </a:pPr>
              <a:r>
                <a:rPr lang="hu-HU" altLang="ko-KR" sz="1000" dirty="0" err="1">
                  <a:solidFill>
                    <a:srgbClr val="000000">
                      <a:lumMod val="75000"/>
                      <a:lumOff val="25000"/>
                    </a:srgbClr>
                  </a:solidFill>
                  <a:cs typeface="Arial" pitchFamily="34" charset="0"/>
                </a:rPr>
                <a:t>Stratégiailag</a:t>
              </a:r>
              <a:r>
                <a:rPr lang="hu-HU" altLang="ko-KR" sz="1000" dirty="0">
                  <a:solidFill>
                    <a:srgbClr val="000000">
                      <a:lumMod val="75000"/>
                      <a:lumOff val="25000"/>
                    </a:srgbClr>
                  </a:solidFill>
                  <a:cs typeface="Arial" pitchFamily="34" charset="0"/>
                </a:rPr>
                <a:t> kiemelt jelentőségű gazdálkodó szervezetként csőd-, vagy felszámolási eljárás alatt gazdasági tevékenységet folytat, és egyedi kérelme alapján az állami adó- és vámhatóság vezetője a biztosítékadási kötelezettség alóli mentességét engedélyezte. </a:t>
              </a:r>
              <a:endParaRPr lang="ko-KR" altLang="en-US" sz="1000" dirty="0">
                <a:solidFill>
                  <a:srgbClr val="000000">
                    <a:lumMod val="75000"/>
                    <a:lumOff val="25000"/>
                  </a:srgbClr>
                </a:solidFill>
                <a:cs typeface="Arial" pitchFamily="34" charset="0"/>
              </a:endParaRPr>
            </a:p>
          </p:txBody>
        </p:sp>
      </p:grpSp>
      <p:grpSp>
        <p:nvGrpSpPr>
          <p:cNvPr id="19" name="Group 18">
            <a:extLst>
              <a:ext uri="{FF2B5EF4-FFF2-40B4-BE49-F238E27FC236}">
                <a16:creationId xmlns:a16="http://schemas.microsoft.com/office/drawing/2014/main" xmlns="" id="{DE56AA7A-113B-4B09-9978-4A50651BEE26}"/>
              </a:ext>
            </a:extLst>
          </p:cNvPr>
          <p:cNvGrpSpPr/>
          <p:nvPr/>
        </p:nvGrpSpPr>
        <p:grpSpPr>
          <a:xfrm>
            <a:off x="667971" y="5435739"/>
            <a:ext cx="2281783" cy="620263"/>
            <a:chOff x="302738" y="4407823"/>
            <a:chExt cx="2851594" cy="744316"/>
          </a:xfrm>
        </p:grpSpPr>
        <p:sp>
          <p:nvSpPr>
            <p:cNvPr id="20" name="TextBox 19">
              <a:extLst>
                <a:ext uri="{FF2B5EF4-FFF2-40B4-BE49-F238E27FC236}">
                  <a16:creationId xmlns:a16="http://schemas.microsoft.com/office/drawing/2014/main" xmlns="" id="{8064F424-53D3-4DB4-98CC-F8E8981F76B3}"/>
                </a:ext>
              </a:extLst>
            </p:cNvPr>
            <p:cNvSpPr txBox="1"/>
            <p:nvPr/>
          </p:nvSpPr>
          <p:spPr>
            <a:xfrm>
              <a:off x="302738" y="4407823"/>
              <a:ext cx="2851594" cy="295465"/>
            </a:xfrm>
            <a:prstGeom prst="rect">
              <a:avLst/>
            </a:prstGeom>
            <a:noFill/>
          </p:spPr>
          <p:txBody>
            <a:bodyPr wrap="square" lIns="0" rtlCol="0" anchor="ctr">
              <a:spAutoFit/>
            </a:bodyPr>
            <a:lstStyle/>
            <a:p>
              <a:pPr algn="r" defTabSz="761970" eaLnBrk="1" fontAlgn="auto" hangingPunct="1">
                <a:spcBef>
                  <a:spcPts val="0"/>
                </a:spcBef>
                <a:spcAft>
                  <a:spcPts val="0"/>
                </a:spcAft>
                <a:defRPr/>
              </a:pPr>
              <a:r>
                <a:rPr lang="hu-HU" altLang="ko-KR" sz="1000" b="1" dirty="0">
                  <a:solidFill>
                    <a:srgbClr val="000000">
                      <a:lumMod val="75000"/>
                      <a:lumOff val="25000"/>
                    </a:srgbClr>
                  </a:solidFill>
                  <a:latin typeface="Arial"/>
                  <a:cs typeface="Arial" pitchFamily="34" charset="0"/>
                </a:rPr>
                <a:t>Megbízható adózó</a:t>
              </a:r>
              <a:endParaRPr lang="ko-KR" altLang="en-US" sz="1000" b="1" dirty="0">
                <a:solidFill>
                  <a:srgbClr val="000000">
                    <a:lumMod val="75000"/>
                    <a:lumOff val="25000"/>
                  </a:srgbClr>
                </a:solidFill>
                <a:latin typeface="Arial"/>
                <a:cs typeface="Arial" pitchFamily="34" charset="0"/>
              </a:endParaRPr>
            </a:p>
          </p:txBody>
        </p:sp>
        <p:sp>
          <p:nvSpPr>
            <p:cNvPr id="21" name="TextBox 20">
              <a:extLst>
                <a:ext uri="{FF2B5EF4-FFF2-40B4-BE49-F238E27FC236}">
                  <a16:creationId xmlns:a16="http://schemas.microsoft.com/office/drawing/2014/main" xmlns="" id="{E3C784B3-FD8C-461A-93BA-B4B8DDEE5B95}"/>
                </a:ext>
              </a:extLst>
            </p:cNvPr>
            <p:cNvSpPr txBox="1"/>
            <p:nvPr/>
          </p:nvSpPr>
          <p:spPr>
            <a:xfrm>
              <a:off x="302738" y="4672007"/>
              <a:ext cx="2851594" cy="480132"/>
            </a:xfrm>
            <a:prstGeom prst="rect">
              <a:avLst/>
            </a:prstGeom>
            <a:noFill/>
          </p:spPr>
          <p:txBody>
            <a:bodyPr wrap="square" lIns="0" rtlCol="0">
              <a:spAutoFit/>
            </a:bodyPr>
            <a:lstStyle/>
            <a:p>
              <a:pPr algn="r" defTabSz="761970" eaLnBrk="1" fontAlgn="auto" hangingPunct="1">
                <a:spcBef>
                  <a:spcPts val="0"/>
                </a:spcBef>
                <a:spcAft>
                  <a:spcPts val="0"/>
                </a:spcAft>
                <a:defRPr/>
              </a:pPr>
              <a:r>
                <a:rPr lang="hu-HU" altLang="ko-KR" sz="1000" dirty="0">
                  <a:solidFill>
                    <a:srgbClr val="000000">
                      <a:lumMod val="75000"/>
                      <a:lumOff val="25000"/>
                    </a:srgbClr>
                  </a:solidFill>
                  <a:latin typeface="Arial"/>
                  <a:cs typeface="Arial" pitchFamily="34" charset="0"/>
                </a:rPr>
                <a:t>Az Art. 153. §-</a:t>
              </a:r>
              <a:r>
                <a:rPr lang="hu-HU" altLang="ko-KR" sz="1000" dirty="0" err="1">
                  <a:solidFill>
                    <a:srgbClr val="000000">
                      <a:lumMod val="75000"/>
                      <a:lumOff val="25000"/>
                    </a:srgbClr>
                  </a:solidFill>
                  <a:latin typeface="Arial"/>
                  <a:cs typeface="Arial" pitchFamily="34" charset="0"/>
                </a:rPr>
                <a:t>ában</a:t>
              </a:r>
              <a:r>
                <a:rPr lang="hu-HU" altLang="ko-KR" sz="1000" dirty="0">
                  <a:solidFill>
                    <a:srgbClr val="000000">
                      <a:lumMod val="75000"/>
                      <a:lumOff val="25000"/>
                    </a:srgbClr>
                  </a:solidFill>
                  <a:latin typeface="Arial"/>
                  <a:cs typeface="Arial" pitchFamily="34" charset="0"/>
                </a:rPr>
                <a:t> szereplő feltételeknek együttesen megfelel. </a:t>
              </a:r>
              <a:endParaRPr lang="ko-KR" altLang="en-US" sz="1000" dirty="0">
                <a:solidFill>
                  <a:srgbClr val="000000">
                    <a:lumMod val="75000"/>
                    <a:lumOff val="25000"/>
                  </a:srgbClr>
                </a:solidFill>
                <a:latin typeface="Arial"/>
                <a:cs typeface="Arial" pitchFamily="34" charset="0"/>
              </a:endParaRPr>
            </a:p>
          </p:txBody>
        </p:sp>
      </p:grpSp>
      <p:grpSp>
        <p:nvGrpSpPr>
          <p:cNvPr id="22" name="Group 21">
            <a:extLst>
              <a:ext uri="{FF2B5EF4-FFF2-40B4-BE49-F238E27FC236}">
                <a16:creationId xmlns:a16="http://schemas.microsoft.com/office/drawing/2014/main" xmlns="" id="{90DBAEFD-420B-430B-9244-9A6BFB60C44E}"/>
              </a:ext>
            </a:extLst>
          </p:cNvPr>
          <p:cNvGrpSpPr/>
          <p:nvPr/>
        </p:nvGrpSpPr>
        <p:grpSpPr>
          <a:xfrm>
            <a:off x="667971" y="2479599"/>
            <a:ext cx="2281783" cy="1079098"/>
            <a:chOff x="302738" y="4315490"/>
            <a:chExt cx="2851594" cy="1294917"/>
          </a:xfrm>
        </p:grpSpPr>
        <p:sp>
          <p:nvSpPr>
            <p:cNvPr id="23" name="TextBox 22">
              <a:extLst>
                <a:ext uri="{FF2B5EF4-FFF2-40B4-BE49-F238E27FC236}">
                  <a16:creationId xmlns:a16="http://schemas.microsoft.com/office/drawing/2014/main" xmlns="" id="{0FEA8055-C714-4196-A5F1-115A9684E008}"/>
                </a:ext>
              </a:extLst>
            </p:cNvPr>
            <p:cNvSpPr txBox="1"/>
            <p:nvPr/>
          </p:nvSpPr>
          <p:spPr>
            <a:xfrm>
              <a:off x="302738" y="4315490"/>
              <a:ext cx="2851594" cy="480132"/>
            </a:xfrm>
            <a:prstGeom prst="rect">
              <a:avLst/>
            </a:prstGeom>
            <a:noFill/>
          </p:spPr>
          <p:txBody>
            <a:bodyPr wrap="square" lIns="0" rtlCol="0" anchor="ctr">
              <a:spAutoFit/>
            </a:bodyPr>
            <a:lstStyle/>
            <a:p>
              <a:pPr algn="r">
                <a:defRPr/>
              </a:pPr>
              <a:r>
                <a:rPr lang="hu-HU" altLang="ko-KR" sz="1000" b="1" dirty="0">
                  <a:solidFill>
                    <a:srgbClr val="000000">
                      <a:lumMod val="75000"/>
                      <a:lumOff val="25000"/>
                    </a:srgbClr>
                  </a:solidFill>
                  <a:cs typeface="Arial" pitchFamily="34" charset="0"/>
                </a:rPr>
                <a:t>Köztartozásmentes adózói adatbázisban szerepel</a:t>
              </a:r>
              <a:endParaRPr lang="ko-KR" altLang="en-US" sz="1000" b="1" dirty="0">
                <a:solidFill>
                  <a:srgbClr val="000000">
                    <a:lumMod val="75000"/>
                    <a:lumOff val="25000"/>
                  </a:srgbClr>
                </a:solidFill>
                <a:cs typeface="Arial" pitchFamily="34" charset="0"/>
              </a:endParaRPr>
            </a:p>
          </p:txBody>
        </p:sp>
        <p:sp>
          <p:nvSpPr>
            <p:cNvPr id="24" name="TextBox 23">
              <a:extLst>
                <a:ext uri="{FF2B5EF4-FFF2-40B4-BE49-F238E27FC236}">
                  <a16:creationId xmlns:a16="http://schemas.microsoft.com/office/drawing/2014/main" xmlns="" id="{06049F70-B95B-4773-B370-B3F0827F4759}"/>
                </a:ext>
              </a:extLst>
            </p:cNvPr>
            <p:cNvSpPr txBox="1"/>
            <p:nvPr/>
          </p:nvSpPr>
          <p:spPr>
            <a:xfrm>
              <a:off x="302738" y="4760944"/>
              <a:ext cx="2851594" cy="849463"/>
            </a:xfrm>
            <a:prstGeom prst="rect">
              <a:avLst/>
            </a:prstGeom>
            <a:noFill/>
          </p:spPr>
          <p:txBody>
            <a:bodyPr wrap="square" lIns="0" rtlCol="0">
              <a:spAutoFit/>
            </a:bodyPr>
            <a:lstStyle/>
            <a:p>
              <a:pPr algn="r">
                <a:defRPr/>
              </a:pPr>
              <a:r>
                <a:rPr lang="hu-HU" sz="1000" dirty="0">
                  <a:solidFill>
                    <a:srgbClr val="000000">
                      <a:lumMod val="75000"/>
                      <a:lumOff val="25000"/>
                    </a:srgbClr>
                  </a:solidFill>
                  <a:cs typeface="Arial" pitchFamily="34" charset="0"/>
                </a:rPr>
                <a:t>Legalább két éve működik, és szerepel az állami adó- és vámhatóság által vezetett köztartozásmentes adózói adatbázisban</a:t>
              </a:r>
              <a:r>
                <a:rPr lang="hu-HU" altLang="ko-KR" sz="1000" dirty="0">
                  <a:solidFill>
                    <a:srgbClr val="000000">
                      <a:lumMod val="75000"/>
                      <a:lumOff val="25000"/>
                    </a:srgbClr>
                  </a:solidFill>
                  <a:latin typeface="Arial"/>
                  <a:cs typeface="Arial" pitchFamily="34" charset="0"/>
                </a:rPr>
                <a:t> </a:t>
              </a:r>
              <a:endParaRPr lang="ko-KR" altLang="en-US" sz="1000" dirty="0">
                <a:solidFill>
                  <a:srgbClr val="000000">
                    <a:lumMod val="75000"/>
                    <a:lumOff val="25000"/>
                  </a:srgbClr>
                </a:solidFill>
                <a:latin typeface="Arial"/>
                <a:cs typeface="Arial" pitchFamily="34" charset="0"/>
              </a:endParaRPr>
            </a:p>
          </p:txBody>
        </p:sp>
      </p:grpSp>
      <p:grpSp>
        <p:nvGrpSpPr>
          <p:cNvPr id="25" name="Group 24">
            <a:extLst>
              <a:ext uri="{FF2B5EF4-FFF2-40B4-BE49-F238E27FC236}">
                <a16:creationId xmlns:a16="http://schemas.microsoft.com/office/drawing/2014/main" xmlns="" id="{E675FB9E-3C16-43DE-9A6D-5E926D893843}"/>
              </a:ext>
            </a:extLst>
          </p:cNvPr>
          <p:cNvGrpSpPr/>
          <p:nvPr/>
        </p:nvGrpSpPr>
        <p:grpSpPr>
          <a:xfrm>
            <a:off x="7290010" y="5419452"/>
            <a:ext cx="2281783" cy="774151"/>
            <a:chOff x="302738" y="4407823"/>
            <a:chExt cx="2851594" cy="928982"/>
          </a:xfrm>
        </p:grpSpPr>
        <p:sp>
          <p:nvSpPr>
            <p:cNvPr id="26" name="TextBox 25">
              <a:extLst>
                <a:ext uri="{FF2B5EF4-FFF2-40B4-BE49-F238E27FC236}">
                  <a16:creationId xmlns:a16="http://schemas.microsoft.com/office/drawing/2014/main" xmlns="" id="{693E5612-0F63-4645-B6B8-B32C42484A25}"/>
                </a:ext>
              </a:extLst>
            </p:cNvPr>
            <p:cNvSpPr txBox="1"/>
            <p:nvPr/>
          </p:nvSpPr>
          <p:spPr>
            <a:xfrm>
              <a:off x="302738" y="4407823"/>
              <a:ext cx="2851594" cy="295465"/>
            </a:xfrm>
            <a:prstGeom prst="rect">
              <a:avLst/>
            </a:prstGeom>
            <a:noFill/>
          </p:spPr>
          <p:txBody>
            <a:bodyPr wrap="square" lIns="0" rtlCol="0" anchor="ctr">
              <a:spAutoFit/>
            </a:bodyPr>
            <a:lstStyle/>
            <a:p>
              <a:pPr defTabSz="761970" eaLnBrk="1" fontAlgn="auto" hangingPunct="1">
                <a:spcBef>
                  <a:spcPts val="0"/>
                </a:spcBef>
                <a:spcAft>
                  <a:spcPts val="0"/>
                </a:spcAft>
                <a:defRPr/>
              </a:pPr>
              <a:r>
                <a:rPr lang="hu-HU" altLang="ko-KR" sz="1000" b="1" dirty="0">
                  <a:solidFill>
                    <a:srgbClr val="000000">
                      <a:lumMod val="75000"/>
                      <a:lumOff val="25000"/>
                    </a:srgbClr>
                  </a:solidFill>
                  <a:latin typeface="Arial"/>
                  <a:cs typeface="Arial" pitchFamily="34" charset="0"/>
                </a:rPr>
                <a:t>Önkéntes bejelentés</a:t>
              </a:r>
              <a:endParaRPr lang="ko-KR" altLang="en-US" sz="1000" b="1" dirty="0">
                <a:solidFill>
                  <a:srgbClr val="000000">
                    <a:lumMod val="75000"/>
                    <a:lumOff val="25000"/>
                  </a:srgbClr>
                </a:solidFill>
                <a:latin typeface="Arial"/>
                <a:cs typeface="Arial" pitchFamily="34" charset="0"/>
              </a:endParaRPr>
            </a:p>
          </p:txBody>
        </p:sp>
        <p:sp>
          <p:nvSpPr>
            <p:cNvPr id="27" name="TextBox 26">
              <a:extLst>
                <a:ext uri="{FF2B5EF4-FFF2-40B4-BE49-F238E27FC236}">
                  <a16:creationId xmlns:a16="http://schemas.microsoft.com/office/drawing/2014/main" xmlns="" id="{3DBB1582-C925-490A-B2C6-44306FCE761E}"/>
                </a:ext>
              </a:extLst>
            </p:cNvPr>
            <p:cNvSpPr txBox="1"/>
            <p:nvPr/>
          </p:nvSpPr>
          <p:spPr>
            <a:xfrm>
              <a:off x="302738" y="4672007"/>
              <a:ext cx="2851594" cy="664798"/>
            </a:xfrm>
            <a:prstGeom prst="rect">
              <a:avLst/>
            </a:prstGeom>
            <a:noFill/>
          </p:spPr>
          <p:txBody>
            <a:bodyPr wrap="square" lIns="0" rtlCol="0">
              <a:spAutoFit/>
            </a:bodyPr>
            <a:lstStyle/>
            <a:p>
              <a:pPr lvl="0">
                <a:defRPr/>
              </a:pPr>
              <a:r>
                <a:rPr lang="hu-HU" altLang="ko-KR" sz="1000" dirty="0">
                  <a:solidFill>
                    <a:srgbClr val="000000">
                      <a:lumMod val="75000"/>
                      <a:lumOff val="25000"/>
                    </a:srgbClr>
                  </a:solidFill>
                  <a:latin typeface="Arial"/>
                  <a:cs typeface="Arial" pitchFamily="34" charset="0"/>
                </a:rPr>
                <a:t>= ha az adózót nem terheli bejelentési kötelezettség</a:t>
              </a:r>
              <a:r>
                <a:rPr lang="en-US" altLang="ko-KR" sz="1000" dirty="0">
                  <a:solidFill>
                    <a:srgbClr val="000000">
                      <a:lumMod val="75000"/>
                      <a:lumOff val="25000"/>
                    </a:srgbClr>
                  </a:solidFill>
                  <a:cs typeface="Arial" pitchFamily="34" charset="0"/>
                </a:rPr>
                <a:t>, </a:t>
              </a:r>
              <a:r>
                <a:rPr lang="hu-HU" altLang="ko-KR" sz="1000" dirty="0">
                  <a:solidFill>
                    <a:srgbClr val="000000">
                      <a:lumMod val="75000"/>
                      <a:lumOff val="25000"/>
                    </a:srgbClr>
                  </a:solidFill>
                  <a:cs typeface="Arial" pitchFamily="34" charset="0"/>
                </a:rPr>
                <a:t>azonban a PM rendelet szerinti adatokat bejelenti</a:t>
              </a:r>
              <a:r>
                <a:rPr lang="en-US" altLang="ko-KR" sz="1000" dirty="0">
                  <a:solidFill>
                    <a:srgbClr val="000000">
                      <a:lumMod val="75000"/>
                      <a:lumOff val="25000"/>
                    </a:srgbClr>
                  </a:solidFill>
                  <a:cs typeface="Arial" pitchFamily="34" charset="0"/>
                </a:rPr>
                <a:t>.</a:t>
              </a:r>
              <a:endParaRPr lang="ko-KR" altLang="en-US" sz="1000" dirty="0">
                <a:solidFill>
                  <a:srgbClr val="000000">
                    <a:lumMod val="75000"/>
                    <a:lumOff val="25000"/>
                  </a:srgbClr>
                </a:solidFill>
                <a:latin typeface="Arial"/>
                <a:cs typeface="Arial" pitchFamily="34" charset="0"/>
              </a:endParaRPr>
            </a:p>
          </p:txBody>
        </p:sp>
      </p:grpSp>
      <p:cxnSp>
        <p:nvCxnSpPr>
          <p:cNvPr id="28" name="Elbow Connector 10">
            <a:extLst>
              <a:ext uri="{FF2B5EF4-FFF2-40B4-BE49-F238E27FC236}">
                <a16:creationId xmlns:a16="http://schemas.microsoft.com/office/drawing/2014/main" xmlns="" id="{D44BB36E-CD46-4EB1-9F48-40B66F41CD51}"/>
              </a:ext>
            </a:extLst>
          </p:cNvPr>
          <p:cNvCxnSpPr>
            <a:cxnSpLocks/>
          </p:cNvCxnSpPr>
          <p:nvPr/>
        </p:nvCxnSpPr>
        <p:spPr>
          <a:xfrm flipV="1">
            <a:off x="5628563" y="2487292"/>
            <a:ext cx="1483471" cy="1476888"/>
          </a:xfrm>
          <a:prstGeom prst="bentConnector3">
            <a:avLst>
              <a:gd name="adj1" fmla="val -1943"/>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Elbow Connector 124">
            <a:extLst>
              <a:ext uri="{FF2B5EF4-FFF2-40B4-BE49-F238E27FC236}">
                <a16:creationId xmlns:a16="http://schemas.microsoft.com/office/drawing/2014/main" xmlns="" id="{BDA1B73F-E26A-41B6-BB21-0FF53D266044}"/>
              </a:ext>
            </a:extLst>
          </p:cNvPr>
          <p:cNvCxnSpPr>
            <a:cxnSpLocks/>
          </p:cNvCxnSpPr>
          <p:nvPr/>
        </p:nvCxnSpPr>
        <p:spPr>
          <a:xfrm rot="10800000">
            <a:off x="6001465" y="5049431"/>
            <a:ext cx="1110568" cy="632477"/>
          </a:xfrm>
          <a:prstGeom prst="bentConnector3">
            <a:avLst>
              <a:gd name="adj1" fmla="val 98905"/>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0" name="Elbow Connector 132">
            <a:extLst>
              <a:ext uri="{FF2B5EF4-FFF2-40B4-BE49-F238E27FC236}">
                <a16:creationId xmlns:a16="http://schemas.microsoft.com/office/drawing/2014/main" xmlns="" id="{51FAA86A-2E06-48AB-99BE-FBBF774ED964}"/>
              </a:ext>
            </a:extLst>
          </p:cNvPr>
          <p:cNvCxnSpPr>
            <a:cxnSpLocks/>
          </p:cNvCxnSpPr>
          <p:nvPr/>
        </p:nvCxnSpPr>
        <p:spPr>
          <a:xfrm flipV="1">
            <a:off x="2260861" y="4907842"/>
            <a:ext cx="1331539" cy="440973"/>
          </a:xfrm>
          <a:prstGeom prst="bentConnector3">
            <a:avLst>
              <a:gd name="adj1" fmla="val -530"/>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Elbow Connector 138">
            <a:extLst>
              <a:ext uri="{FF2B5EF4-FFF2-40B4-BE49-F238E27FC236}">
                <a16:creationId xmlns:a16="http://schemas.microsoft.com/office/drawing/2014/main" xmlns="" id="{A5DFF2E1-509F-4C97-8096-F4992285935B}"/>
              </a:ext>
            </a:extLst>
          </p:cNvPr>
          <p:cNvCxnSpPr>
            <a:cxnSpLocks/>
          </p:cNvCxnSpPr>
          <p:nvPr/>
        </p:nvCxnSpPr>
        <p:spPr>
          <a:xfrm>
            <a:off x="3019290" y="2674708"/>
            <a:ext cx="958851" cy="225010"/>
          </a:xfrm>
          <a:prstGeom prst="bentConnector3">
            <a:avLst>
              <a:gd name="adj1" fmla="val 99880"/>
            </a:avLst>
          </a:prstGeom>
          <a:ln>
            <a:solidFill>
              <a:schemeClr val="bg1">
                <a:lumMod val="65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32" name="그룹 3">
            <a:extLst>
              <a:ext uri="{FF2B5EF4-FFF2-40B4-BE49-F238E27FC236}">
                <a16:creationId xmlns:a16="http://schemas.microsoft.com/office/drawing/2014/main" xmlns="" id="{94541A03-FC8B-4E1F-8A9E-2FCAF47C8B1D}"/>
              </a:ext>
            </a:extLst>
          </p:cNvPr>
          <p:cNvGrpSpPr/>
          <p:nvPr/>
        </p:nvGrpSpPr>
        <p:grpSpPr>
          <a:xfrm>
            <a:off x="3377840" y="2828944"/>
            <a:ext cx="3855553" cy="3354673"/>
            <a:chOff x="4708647" y="2212830"/>
            <a:chExt cx="3444120" cy="2996689"/>
          </a:xfrm>
        </p:grpSpPr>
        <p:sp>
          <p:nvSpPr>
            <p:cNvPr id="33" name="자유형: 도형 112">
              <a:extLst>
                <a:ext uri="{FF2B5EF4-FFF2-40B4-BE49-F238E27FC236}">
                  <a16:creationId xmlns:a16="http://schemas.microsoft.com/office/drawing/2014/main" xmlns="" id="{76FDB1C4-0E5A-4063-AEEC-8DE961822ED7}"/>
                </a:ext>
              </a:extLst>
            </p:cNvPr>
            <p:cNvSpPr/>
            <p:nvPr/>
          </p:nvSpPr>
          <p:spPr>
            <a:xfrm>
              <a:off x="5424880" y="2949383"/>
              <a:ext cx="1627206" cy="1631046"/>
            </a:xfrm>
            <a:custGeom>
              <a:avLst/>
              <a:gdLst>
                <a:gd name="connsiteX0" fmla="*/ 1702614 w 1792010"/>
                <a:gd name="connsiteY0" fmla="*/ 878442 h 1796239"/>
                <a:gd name="connsiteX1" fmla="*/ 1710060 w 1792010"/>
                <a:gd name="connsiteY1" fmla="*/ 883022 h 1796239"/>
                <a:gd name="connsiteX2" fmla="*/ 1702614 w 1792010"/>
                <a:gd name="connsiteY2" fmla="*/ 881183 h 1796239"/>
                <a:gd name="connsiteX3" fmla="*/ 896004 w 1792010"/>
                <a:gd name="connsiteY3" fmla="*/ 384279 h 1796239"/>
                <a:gd name="connsiteX4" fmla="*/ 379479 w 1792010"/>
                <a:gd name="connsiteY4" fmla="*/ 900804 h 1796239"/>
                <a:gd name="connsiteX5" fmla="*/ 896004 w 1792010"/>
                <a:gd name="connsiteY5" fmla="*/ 1417329 h 1796239"/>
                <a:gd name="connsiteX6" fmla="*/ 1412529 w 1792010"/>
                <a:gd name="connsiteY6" fmla="*/ 900804 h 1796239"/>
                <a:gd name="connsiteX7" fmla="*/ 896004 w 1792010"/>
                <a:gd name="connsiteY7" fmla="*/ 384279 h 1796239"/>
                <a:gd name="connsiteX8" fmla="*/ 998892 w 1792010"/>
                <a:gd name="connsiteY8" fmla="*/ 0 h 1796239"/>
                <a:gd name="connsiteX9" fmla="*/ 1263685 w 1792010"/>
                <a:gd name="connsiteY9" fmla="*/ 70112 h 1796239"/>
                <a:gd name="connsiteX10" fmla="*/ 1259890 w 1792010"/>
                <a:gd name="connsiteY10" fmla="*/ 292970 h 1796239"/>
                <a:gd name="connsiteX11" fmla="*/ 1252964 w 1792010"/>
                <a:gd name="connsiteY11" fmla="*/ 291136 h 1796239"/>
                <a:gd name="connsiteX12" fmla="*/ 1403555 w 1792010"/>
                <a:gd name="connsiteY12" fmla="*/ 406648 h 1796239"/>
                <a:gd name="connsiteX13" fmla="*/ 1604328 w 1792010"/>
                <a:gd name="connsiteY13" fmla="*/ 357315 h 1796239"/>
                <a:gd name="connsiteX14" fmla="*/ 1733027 w 1792010"/>
                <a:gd name="connsiteY14" fmla="*/ 596499 h 1796239"/>
                <a:gd name="connsiteX15" fmla="*/ 1589970 w 1792010"/>
                <a:gd name="connsiteY15" fmla="*/ 723947 h 1796239"/>
                <a:gd name="connsiteX16" fmla="*/ 1613321 w 1792010"/>
                <a:gd name="connsiteY16" fmla="*/ 924788 h 1796239"/>
                <a:gd name="connsiteX17" fmla="*/ 1792010 w 1792010"/>
                <a:gd name="connsiteY17" fmla="*/ 1022811 h 1796239"/>
                <a:gd name="connsiteX18" fmla="*/ 1721058 w 1792010"/>
                <a:gd name="connsiteY18" fmla="*/ 1284473 h 1796239"/>
                <a:gd name="connsiteX19" fmla="*/ 1504230 w 1792010"/>
                <a:gd name="connsiteY19" fmla="*/ 1280870 h 1796239"/>
                <a:gd name="connsiteX20" fmla="*/ 1406384 w 1792010"/>
                <a:gd name="connsiteY20" fmla="*/ 1403402 h 1796239"/>
                <a:gd name="connsiteX21" fmla="*/ 1477592 w 1792010"/>
                <a:gd name="connsiteY21" fmla="*/ 1587057 h 1796239"/>
                <a:gd name="connsiteX22" fmla="*/ 1253035 w 1792010"/>
                <a:gd name="connsiteY22" fmla="*/ 1742435 h 1796239"/>
                <a:gd name="connsiteX23" fmla="*/ 1163834 w 1792010"/>
                <a:gd name="connsiteY23" fmla="*/ 1665910 h 1796239"/>
                <a:gd name="connsiteX24" fmla="*/ 1163667 w 1792010"/>
                <a:gd name="connsiteY24" fmla="*/ 1666097 h 1796239"/>
                <a:gd name="connsiteX25" fmla="*/ 1144343 w 1792010"/>
                <a:gd name="connsiteY25" fmla="*/ 1649188 h 1796239"/>
                <a:gd name="connsiteX26" fmla="*/ 1082710 w 1792010"/>
                <a:gd name="connsiteY26" fmla="*/ 1596313 h 1796239"/>
                <a:gd name="connsiteX27" fmla="*/ 1083384 w 1792010"/>
                <a:gd name="connsiteY27" fmla="*/ 1595846 h 1796239"/>
                <a:gd name="connsiteX28" fmla="*/ 1076108 w 1792010"/>
                <a:gd name="connsiteY28" fmla="*/ 1589478 h 1796239"/>
                <a:gd name="connsiteX29" fmla="*/ 898869 w 1792010"/>
                <a:gd name="connsiteY29" fmla="*/ 1612479 h 1796239"/>
                <a:gd name="connsiteX30" fmla="*/ 795635 w 1792010"/>
                <a:gd name="connsiteY30" fmla="*/ 1796239 h 1796239"/>
                <a:gd name="connsiteX31" fmla="*/ 530840 w 1792010"/>
                <a:gd name="connsiteY31" fmla="*/ 1726127 h 1796239"/>
                <a:gd name="connsiteX32" fmla="*/ 534419 w 1792010"/>
                <a:gd name="connsiteY32" fmla="*/ 1515981 h 1796239"/>
                <a:gd name="connsiteX33" fmla="*/ 384791 w 1792010"/>
                <a:gd name="connsiteY33" fmla="*/ 1400008 h 1796239"/>
                <a:gd name="connsiteX34" fmla="*/ 388223 w 1792010"/>
                <a:gd name="connsiteY34" fmla="*/ 1407281 h 1796239"/>
                <a:gd name="connsiteX35" fmla="*/ 166784 w 1792010"/>
                <a:gd name="connsiteY35" fmla="*/ 1449671 h 1796239"/>
                <a:gd name="connsiteX36" fmla="*/ 50929 w 1792010"/>
                <a:gd name="connsiteY36" fmla="*/ 1204159 h 1796239"/>
                <a:gd name="connsiteX37" fmla="*/ 200689 w 1792010"/>
                <a:gd name="connsiteY37" fmla="*/ 1084166 h 1796239"/>
                <a:gd name="connsiteX38" fmla="*/ 176341 w 1792010"/>
                <a:gd name="connsiteY38" fmla="*/ 904529 h 1796239"/>
                <a:gd name="connsiteX39" fmla="*/ 0 w 1792010"/>
                <a:gd name="connsiteY39" fmla="*/ 807794 h 1796239"/>
                <a:gd name="connsiteX40" fmla="*/ 70951 w 1792010"/>
                <a:gd name="connsiteY40" fmla="*/ 546132 h 1796239"/>
                <a:gd name="connsiteX41" fmla="*/ 273028 w 1792010"/>
                <a:gd name="connsiteY41" fmla="*/ 549491 h 1796239"/>
                <a:gd name="connsiteX42" fmla="*/ 370996 w 1792010"/>
                <a:gd name="connsiteY42" fmla="*/ 419078 h 1796239"/>
                <a:gd name="connsiteX43" fmla="*/ 303314 w 1792010"/>
                <a:gd name="connsiteY43" fmla="*/ 212794 h 1796239"/>
                <a:gd name="connsiteX44" fmla="*/ 535794 w 1792010"/>
                <a:gd name="connsiteY44" fmla="*/ 69242 h 1796239"/>
                <a:gd name="connsiteX45" fmla="*/ 698144 w 1792010"/>
                <a:gd name="connsiteY45" fmla="*/ 223973 h 1796239"/>
                <a:gd name="connsiteX46" fmla="*/ 696512 w 1792010"/>
                <a:gd name="connsiteY46" fmla="*/ 224981 h 1796239"/>
                <a:gd name="connsiteX47" fmla="*/ 896341 w 1792010"/>
                <a:gd name="connsiteY47" fmla="*/ 196709 h 1796239"/>
                <a:gd name="connsiteX48" fmla="*/ 889414 w 1792010"/>
                <a:gd name="connsiteY48" fmla="*/ 194876 h 1796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792010" h="1796239">
                  <a:moveTo>
                    <a:pt x="1702614" y="878442"/>
                  </a:moveTo>
                  <a:lnTo>
                    <a:pt x="1710060" y="883022"/>
                  </a:lnTo>
                  <a:lnTo>
                    <a:pt x="1702614" y="881183"/>
                  </a:lnTo>
                  <a:close/>
                  <a:moveTo>
                    <a:pt x="896004" y="384279"/>
                  </a:moveTo>
                  <a:cubicBezTo>
                    <a:pt x="610735" y="384279"/>
                    <a:pt x="379479" y="615535"/>
                    <a:pt x="379479" y="900804"/>
                  </a:cubicBezTo>
                  <a:cubicBezTo>
                    <a:pt x="379479" y="1186073"/>
                    <a:pt x="610735" y="1417329"/>
                    <a:pt x="896004" y="1417329"/>
                  </a:cubicBezTo>
                  <a:cubicBezTo>
                    <a:pt x="1181273" y="1417329"/>
                    <a:pt x="1412529" y="1186073"/>
                    <a:pt x="1412529" y="900804"/>
                  </a:cubicBezTo>
                  <a:cubicBezTo>
                    <a:pt x="1412529" y="615535"/>
                    <a:pt x="1181273" y="384279"/>
                    <a:pt x="896004" y="384279"/>
                  </a:cubicBezTo>
                  <a:close/>
                  <a:moveTo>
                    <a:pt x="998892" y="0"/>
                  </a:moveTo>
                  <a:lnTo>
                    <a:pt x="1263685" y="70112"/>
                  </a:lnTo>
                  <a:lnTo>
                    <a:pt x="1259890" y="292970"/>
                  </a:lnTo>
                  <a:lnTo>
                    <a:pt x="1252964" y="291136"/>
                  </a:lnTo>
                  <a:cubicBezTo>
                    <a:pt x="1309401" y="322522"/>
                    <a:pt x="1360410" y="361009"/>
                    <a:pt x="1403555" y="406648"/>
                  </a:cubicBezTo>
                  <a:lnTo>
                    <a:pt x="1604328" y="357315"/>
                  </a:lnTo>
                  <a:lnTo>
                    <a:pt x="1733027" y="596499"/>
                  </a:lnTo>
                  <a:lnTo>
                    <a:pt x="1589970" y="723947"/>
                  </a:lnTo>
                  <a:cubicBezTo>
                    <a:pt x="1607903" y="788494"/>
                    <a:pt x="1616355" y="856084"/>
                    <a:pt x="1613321" y="924788"/>
                  </a:cubicBezTo>
                  <a:lnTo>
                    <a:pt x="1792010" y="1022811"/>
                  </a:lnTo>
                  <a:lnTo>
                    <a:pt x="1721058" y="1284473"/>
                  </a:lnTo>
                  <a:lnTo>
                    <a:pt x="1504230" y="1280870"/>
                  </a:lnTo>
                  <a:cubicBezTo>
                    <a:pt x="1476815" y="1326134"/>
                    <a:pt x="1443601" y="1366958"/>
                    <a:pt x="1406384" y="1403402"/>
                  </a:cubicBezTo>
                  <a:lnTo>
                    <a:pt x="1477592" y="1587057"/>
                  </a:lnTo>
                  <a:lnTo>
                    <a:pt x="1253035" y="1742435"/>
                  </a:lnTo>
                  <a:lnTo>
                    <a:pt x="1163834" y="1665910"/>
                  </a:lnTo>
                  <a:lnTo>
                    <a:pt x="1163667" y="1666097"/>
                  </a:lnTo>
                  <a:lnTo>
                    <a:pt x="1144343" y="1649188"/>
                  </a:lnTo>
                  <a:lnTo>
                    <a:pt x="1082710" y="1596313"/>
                  </a:lnTo>
                  <a:lnTo>
                    <a:pt x="1083384" y="1595846"/>
                  </a:lnTo>
                  <a:lnTo>
                    <a:pt x="1076108" y="1589478"/>
                  </a:lnTo>
                  <a:cubicBezTo>
                    <a:pt x="1019150" y="1605403"/>
                    <a:pt x="959511" y="1612813"/>
                    <a:pt x="898869" y="1612479"/>
                  </a:cubicBezTo>
                  <a:lnTo>
                    <a:pt x="795635" y="1796239"/>
                  </a:lnTo>
                  <a:lnTo>
                    <a:pt x="530840" y="1726127"/>
                  </a:lnTo>
                  <a:lnTo>
                    <a:pt x="534419" y="1515981"/>
                  </a:lnTo>
                  <a:cubicBezTo>
                    <a:pt x="478307" y="1484379"/>
                    <a:pt x="427627" y="1445732"/>
                    <a:pt x="384791" y="1400008"/>
                  </a:cubicBezTo>
                  <a:lnTo>
                    <a:pt x="388223" y="1407281"/>
                  </a:lnTo>
                  <a:lnTo>
                    <a:pt x="166784" y="1449671"/>
                  </a:lnTo>
                  <a:lnTo>
                    <a:pt x="50929" y="1204159"/>
                  </a:lnTo>
                  <a:lnTo>
                    <a:pt x="200689" y="1084166"/>
                  </a:lnTo>
                  <a:cubicBezTo>
                    <a:pt x="184704" y="1026270"/>
                    <a:pt x="176353" y="965934"/>
                    <a:pt x="176341" y="904529"/>
                  </a:cubicBezTo>
                  <a:lnTo>
                    <a:pt x="0" y="807794"/>
                  </a:lnTo>
                  <a:lnTo>
                    <a:pt x="70951" y="546132"/>
                  </a:lnTo>
                  <a:lnTo>
                    <a:pt x="273028" y="549491"/>
                  </a:lnTo>
                  <a:cubicBezTo>
                    <a:pt x="300443" y="501683"/>
                    <a:pt x="333547" y="458094"/>
                    <a:pt x="370996" y="419078"/>
                  </a:cubicBezTo>
                  <a:lnTo>
                    <a:pt x="303314" y="212794"/>
                  </a:lnTo>
                  <a:lnTo>
                    <a:pt x="535794" y="69242"/>
                  </a:lnTo>
                  <a:lnTo>
                    <a:pt x="698144" y="223973"/>
                  </a:lnTo>
                  <a:lnTo>
                    <a:pt x="696512" y="224981"/>
                  </a:lnTo>
                  <a:cubicBezTo>
                    <a:pt x="760334" y="205136"/>
                    <a:pt x="827716" y="195964"/>
                    <a:pt x="896341" y="196709"/>
                  </a:cubicBezTo>
                  <a:lnTo>
                    <a:pt x="889414" y="194876"/>
                  </a:lnTo>
                  <a:close/>
                </a:path>
              </a:pathLst>
            </a:cu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61970" eaLnBrk="1" fontAlgn="auto" hangingPunct="1">
                <a:spcBef>
                  <a:spcPts val="0"/>
                </a:spcBef>
                <a:spcAft>
                  <a:spcPts val="0"/>
                </a:spcAft>
                <a:defRPr/>
              </a:pPr>
              <a:endParaRPr lang="ko-KR" altLang="en-US" sz="2250">
                <a:solidFill>
                  <a:srgbClr val="000000"/>
                </a:solidFill>
                <a:latin typeface="Arial"/>
              </a:endParaRPr>
            </a:p>
          </p:txBody>
        </p:sp>
        <p:sp>
          <p:nvSpPr>
            <p:cNvPr id="34" name="자유형: 도형 113">
              <a:extLst>
                <a:ext uri="{FF2B5EF4-FFF2-40B4-BE49-F238E27FC236}">
                  <a16:creationId xmlns:a16="http://schemas.microsoft.com/office/drawing/2014/main" xmlns="" id="{8111823E-856F-45C8-9B6A-E37F6B0973F7}"/>
                </a:ext>
              </a:extLst>
            </p:cNvPr>
            <p:cNvSpPr/>
            <p:nvPr/>
          </p:nvSpPr>
          <p:spPr>
            <a:xfrm>
              <a:off x="7025360" y="3263553"/>
              <a:ext cx="1127407" cy="1130068"/>
            </a:xfrm>
            <a:custGeom>
              <a:avLst/>
              <a:gdLst>
                <a:gd name="connsiteX0" fmla="*/ 1702614 w 1792010"/>
                <a:gd name="connsiteY0" fmla="*/ 878442 h 1796239"/>
                <a:gd name="connsiteX1" fmla="*/ 1710060 w 1792010"/>
                <a:gd name="connsiteY1" fmla="*/ 883022 h 1796239"/>
                <a:gd name="connsiteX2" fmla="*/ 1702614 w 1792010"/>
                <a:gd name="connsiteY2" fmla="*/ 881183 h 1796239"/>
                <a:gd name="connsiteX3" fmla="*/ 896004 w 1792010"/>
                <a:gd name="connsiteY3" fmla="*/ 384279 h 1796239"/>
                <a:gd name="connsiteX4" fmla="*/ 379479 w 1792010"/>
                <a:gd name="connsiteY4" fmla="*/ 900804 h 1796239"/>
                <a:gd name="connsiteX5" fmla="*/ 896004 w 1792010"/>
                <a:gd name="connsiteY5" fmla="*/ 1417329 h 1796239"/>
                <a:gd name="connsiteX6" fmla="*/ 1412529 w 1792010"/>
                <a:gd name="connsiteY6" fmla="*/ 900804 h 1796239"/>
                <a:gd name="connsiteX7" fmla="*/ 896004 w 1792010"/>
                <a:gd name="connsiteY7" fmla="*/ 384279 h 1796239"/>
                <a:gd name="connsiteX8" fmla="*/ 998892 w 1792010"/>
                <a:gd name="connsiteY8" fmla="*/ 0 h 1796239"/>
                <a:gd name="connsiteX9" fmla="*/ 1263685 w 1792010"/>
                <a:gd name="connsiteY9" fmla="*/ 70112 h 1796239"/>
                <a:gd name="connsiteX10" fmla="*/ 1259890 w 1792010"/>
                <a:gd name="connsiteY10" fmla="*/ 292970 h 1796239"/>
                <a:gd name="connsiteX11" fmla="*/ 1252964 w 1792010"/>
                <a:gd name="connsiteY11" fmla="*/ 291136 h 1796239"/>
                <a:gd name="connsiteX12" fmla="*/ 1403555 w 1792010"/>
                <a:gd name="connsiteY12" fmla="*/ 406648 h 1796239"/>
                <a:gd name="connsiteX13" fmla="*/ 1604328 w 1792010"/>
                <a:gd name="connsiteY13" fmla="*/ 357315 h 1796239"/>
                <a:gd name="connsiteX14" fmla="*/ 1733027 w 1792010"/>
                <a:gd name="connsiteY14" fmla="*/ 596499 h 1796239"/>
                <a:gd name="connsiteX15" fmla="*/ 1589970 w 1792010"/>
                <a:gd name="connsiteY15" fmla="*/ 723947 h 1796239"/>
                <a:gd name="connsiteX16" fmla="*/ 1613321 w 1792010"/>
                <a:gd name="connsiteY16" fmla="*/ 924788 h 1796239"/>
                <a:gd name="connsiteX17" fmla="*/ 1792010 w 1792010"/>
                <a:gd name="connsiteY17" fmla="*/ 1022811 h 1796239"/>
                <a:gd name="connsiteX18" fmla="*/ 1721058 w 1792010"/>
                <a:gd name="connsiteY18" fmla="*/ 1284473 h 1796239"/>
                <a:gd name="connsiteX19" fmla="*/ 1504230 w 1792010"/>
                <a:gd name="connsiteY19" fmla="*/ 1280870 h 1796239"/>
                <a:gd name="connsiteX20" fmla="*/ 1406384 w 1792010"/>
                <a:gd name="connsiteY20" fmla="*/ 1403402 h 1796239"/>
                <a:gd name="connsiteX21" fmla="*/ 1477592 w 1792010"/>
                <a:gd name="connsiteY21" fmla="*/ 1587057 h 1796239"/>
                <a:gd name="connsiteX22" fmla="*/ 1253035 w 1792010"/>
                <a:gd name="connsiteY22" fmla="*/ 1742435 h 1796239"/>
                <a:gd name="connsiteX23" fmla="*/ 1163834 w 1792010"/>
                <a:gd name="connsiteY23" fmla="*/ 1665910 h 1796239"/>
                <a:gd name="connsiteX24" fmla="*/ 1163667 w 1792010"/>
                <a:gd name="connsiteY24" fmla="*/ 1666097 h 1796239"/>
                <a:gd name="connsiteX25" fmla="*/ 1144343 w 1792010"/>
                <a:gd name="connsiteY25" fmla="*/ 1649188 h 1796239"/>
                <a:gd name="connsiteX26" fmla="*/ 1082710 w 1792010"/>
                <a:gd name="connsiteY26" fmla="*/ 1596313 h 1796239"/>
                <a:gd name="connsiteX27" fmla="*/ 1083384 w 1792010"/>
                <a:gd name="connsiteY27" fmla="*/ 1595846 h 1796239"/>
                <a:gd name="connsiteX28" fmla="*/ 1076108 w 1792010"/>
                <a:gd name="connsiteY28" fmla="*/ 1589478 h 1796239"/>
                <a:gd name="connsiteX29" fmla="*/ 898869 w 1792010"/>
                <a:gd name="connsiteY29" fmla="*/ 1612479 h 1796239"/>
                <a:gd name="connsiteX30" fmla="*/ 795635 w 1792010"/>
                <a:gd name="connsiteY30" fmla="*/ 1796239 h 1796239"/>
                <a:gd name="connsiteX31" fmla="*/ 530840 w 1792010"/>
                <a:gd name="connsiteY31" fmla="*/ 1726127 h 1796239"/>
                <a:gd name="connsiteX32" fmla="*/ 534419 w 1792010"/>
                <a:gd name="connsiteY32" fmla="*/ 1515981 h 1796239"/>
                <a:gd name="connsiteX33" fmla="*/ 384791 w 1792010"/>
                <a:gd name="connsiteY33" fmla="*/ 1400008 h 1796239"/>
                <a:gd name="connsiteX34" fmla="*/ 388223 w 1792010"/>
                <a:gd name="connsiteY34" fmla="*/ 1407281 h 1796239"/>
                <a:gd name="connsiteX35" fmla="*/ 166784 w 1792010"/>
                <a:gd name="connsiteY35" fmla="*/ 1449671 h 1796239"/>
                <a:gd name="connsiteX36" fmla="*/ 50929 w 1792010"/>
                <a:gd name="connsiteY36" fmla="*/ 1204159 h 1796239"/>
                <a:gd name="connsiteX37" fmla="*/ 200689 w 1792010"/>
                <a:gd name="connsiteY37" fmla="*/ 1084166 h 1796239"/>
                <a:gd name="connsiteX38" fmla="*/ 176341 w 1792010"/>
                <a:gd name="connsiteY38" fmla="*/ 904529 h 1796239"/>
                <a:gd name="connsiteX39" fmla="*/ 0 w 1792010"/>
                <a:gd name="connsiteY39" fmla="*/ 807794 h 1796239"/>
                <a:gd name="connsiteX40" fmla="*/ 70951 w 1792010"/>
                <a:gd name="connsiteY40" fmla="*/ 546132 h 1796239"/>
                <a:gd name="connsiteX41" fmla="*/ 273028 w 1792010"/>
                <a:gd name="connsiteY41" fmla="*/ 549491 h 1796239"/>
                <a:gd name="connsiteX42" fmla="*/ 370996 w 1792010"/>
                <a:gd name="connsiteY42" fmla="*/ 419078 h 1796239"/>
                <a:gd name="connsiteX43" fmla="*/ 303314 w 1792010"/>
                <a:gd name="connsiteY43" fmla="*/ 212794 h 1796239"/>
                <a:gd name="connsiteX44" fmla="*/ 535794 w 1792010"/>
                <a:gd name="connsiteY44" fmla="*/ 69242 h 1796239"/>
                <a:gd name="connsiteX45" fmla="*/ 698144 w 1792010"/>
                <a:gd name="connsiteY45" fmla="*/ 223973 h 1796239"/>
                <a:gd name="connsiteX46" fmla="*/ 696512 w 1792010"/>
                <a:gd name="connsiteY46" fmla="*/ 224981 h 1796239"/>
                <a:gd name="connsiteX47" fmla="*/ 896341 w 1792010"/>
                <a:gd name="connsiteY47" fmla="*/ 196709 h 1796239"/>
                <a:gd name="connsiteX48" fmla="*/ 889414 w 1792010"/>
                <a:gd name="connsiteY48" fmla="*/ 194876 h 1796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792010" h="1796239">
                  <a:moveTo>
                    <a:pt x="1702614" y="878442"/>
                  </a:moveTo>
                  <a:lnTo>
                    <a:pt x="1710060" y="883022"/>
                  </a:lnTo>
                  <a:lnTo>
                    <a:pt x="1702614" y="881183"/>
                  </a:lnTo>
                  <a:close/>
                  <a:moveTo>
                    <a:pt x="896004" y="384279"/>
                  </a:moveTo>
                  <a:cubicBezTo>
                    <a:pt x="610735" y="384279"/>
                    <a:pt x="379479" y="615535"/>
                    <a:pt x="379479" y="900804"/>
                  </a:cubicBezTo>
                  <a:cubicBezTo>
                    <a:pt x="379479" y="1186073"/>
                    <a:pt x="610735" y="1417329"/>
                    <a:pt x="896004" y="1417329"/>
                  </a:cubicBezTo>
                  <a:cubicBezTo>
                    <a:pt x="1181273" y="1417329"/>
                    <a:pt x="1412529" y="1186073"/>
                    <a:pt x="1412529" y="900804"/>
                  </a:cubicBezTo>
                  <a:cubicBezTo>
                    <a:pt x="1412529" y="615535"/>
                    <a:pt x="1181273" y="384279"/>
                    <a:pt x="896004" y="384279"/>
                  </a:cubicBezTo>
                  <a:close/>
                  <a:moveTo>
                    <a:pt x="998892" y="0"/>
                  </a:moveTo>
                  <a:lnTo>
                    <a:pt x="1263685" y="70112"/>
                  </a:lnTo>
                  <a:lnTo>
                    <a:pt x="1259890" y="292970"/>
                  </a:lnTo>
                  <a:lnTo>
                    <a:pt x="1252964" y="291136"/>
                  </a:lnTo>
                  <a:cubicBezTo>
                    <a:pt x="1309401" y="322522"/>
                    <a:pt x="1360410" y="361009"/>
                    <a:pt x="1403555" y="406648"/>
                  </a:cubicBezTo>
                  <a:lnTo>
                    <a:pt x="1604328" y="357315"/>
                  </a:lnTo>
                  <a:lnTo>
                    <a:pt x="1733027" y="596499"/>
                  </a:lnTo>
                  <a:lnTo>
                    <a:pt x="1589970" y="723947"/>
                  </a:lnTo>
                  <a:cubicBezTo>
                    <a:pt x="1607903" y="788494"/>
                    <a:pt x="1616355" y="856084"/>
                    <a:pt x="1613321" y="924788"/>
                  </a:cubicBezTo>
                  <a:lnTo>
                    <a:pt x="1792010" y="1022811"/>
                  </a:lnTo>
                  <a:lnTo>
                    <a:pt x="1721058" y="1284473"/>
                  </a:lnTo>
                  <a:lnTo>
                    <a:pt x="1504230" y="1280870"/>
                  </a:lnTo>
                  <a:cubicBezTo>
                    <a:pt x="1476815" y="1326134"/>
                    <a:pt x="1443601" y="1366958"/>
                    <a:pt x="1406384" y="1403402"/>
                  </a:cubicBezTo>
                  <a:lnTo>
                    <a:pt x="1477592" y="1587057"/>
                  </a:lnTo>
                  <a:lnTo>
                    <a:pt x="1253035" y="1742435"/>
                  </a:lnTo>
                  <a:lnTo>
                    <a:pt x="1163834" y="1665910"/>
                  </a:lnTo>
                  <a:lnTo>
                    <a:pt x="1163667" y="1666097"/>
                  </a:lnTo>
                  <a:lnTo>
                    <a:pt x="1144343" y="1649188"/>
                  </a:lnTo>
                  <a:lnTo>
                    <a:pt x="1082710" y="1596313"/>
                  </a:lnTo>
                  <a:lnTo>
                    <a:pt x="1083384" y="1595846"/>
                  </a:lnTo>
                  <a:lnTo>
                    <a:pt x="1076108" y="1589478"/>
                  </a:lnTo>
                  <a:cubicBezTo>
                    <a:pt x="1019150" y="1605403"/>
                    <a:pt x="959511" y="1612813"/>
                    <a:pt x="898869" y="1612479"/>
                  </a:cubicBezTo>
                  <a:lnTo>
                    <a:pt x="795635" y="1796239"/>
                  </a:lnTo>
                  <a:lnTo>
                    <a:pt x="530840" y="1726127"/>
                  </a:lnTo>
                  <a:lnTo>
                    <a:pt x="534419" y="1515981"/>
                  </a:lnTo>
                  <a:cubicBezTo>
                    <a:pt x="478307" y="1484379"/>
                    <a:pt x="427627" y="1445732"/>
                    <a:pt x="384791" y="1400008"/>
                  </a:cubicBezTo>
                  <a:lnTo>
                    <a:pt x="388223" y="1407281"/>
                  </a:lnTo>
                  <a:lnTo>
                    <a:pt x="166784" y="1449671"/>
                  </a:lnTo>
                  <a:lnTo>
                    <a:pt x="50929" y="1204159"/>
                  </a:lnTo>
                  <a:lnTo>
                    <a:pt x="200689" y="1084166"/>
                  </a:lnTo>
                  <a:cubicBezTo>
                    <a:pt x="184704" y="1026270"/>
                    <a:pt x="176353" y="965934"/>
                    <a:pt x="176341" y="904529"/>
                  </a:cubicBezTo>
                  <a:lnTo>
                    <a:pt x="0" y="807794"/>
                  </a:lnTo>
                  <a:lnTo>
                    <a:pt x="70951" y="546132"/>
                  </a:lnTo>
                  <a:lnTo>
                    <a:pt x="273028" y="549491"/>
                  </a:lnTo>
                  <a:cubicBezTo>
                    <a:pt x="300443" y="501683"/>
                    <a:pt x="333547" y="458094"/>
                    <a:pt x="370996" y="419078"/>
                  </a:cubicBezTo>
                  <a:lnTo>
                    <a:pt x="303314" y="212794"/>
                  </a:lnTo>
                  <a:lnTo>
                    <a:pt x="535794" y="69242"/>
                  </a:lnTo>
                  <a:lnTo>
                    <a:pt x="698144" y="223973"/>
                  </a:lnTo>
                  <a:lnTo>
                    <a:pt x="696512" y="224981"/>
                  </a:lnTo>
                  <a:cubicBezTo>
                    <a:pt x="760334" y="205136"/>
                    <a:pt x="827716" y="195964"/>
                    <a:pt x="896341" y="196709"/>
                  </a:cubicBezTo>
                  <a:lnTo>
                    <a:pt x="889414" y="19487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61970" eaLnBrk="1" fontAlgn="auto" hangingPunct="1">
                <a:spcBef>
                  <a:spcPts val="0"/>
                </a:spcBef>
                <a:spcAft>
                  <a:spcPts val="0"/>
                </a:spcAft>
                <a:defRPr/>
              </a:pPr>
              <a:endParaRPr lang="ko-KR" altLang="en-US" sz="2250">
                <a:solidFill>
                  <a:srgbClr val="000000"/>
                </a:solidFill>
                <a:latin typeface="Arial"/>
              </a:endParaRPr>
            </a:p>
          </p:txBody>
        </p:sp>
        <p:sp>
          <p:nvSpPr>
            <p:cNvPr id="35" name="자유형: 도형 114">
              <a:extLst>
                <a:ext uri="{FF2B5EF4-FFF2-40B4-BE49-F238E27FC236}">
                  <a16:creationId xmlns:a16="http://schemas.microsoft.com/office/drawing/2014/main" xmlns="" id="{29C81604-2A21-4787-B631-C3A86B7F7B4D}"/>
                </a:ext>
              </a:extLst>
            </p:cNvPr>
            <p:cNvSpPr/>
            <p:nvPr/>
          </p:nvSpPr>
          <p:spPr>
            <a:xfrm>
              <a:off x="4765795" y="2212830"/>
              <a:ext cx="1127407" cy="1130068"/>
            </a:xfrm>
            <a:custGeom>
              <a:avLst/>
              <a:gdLst>
                <a:gd name="connsiteX0" fmla="*/ 1702614 w 1792010"/>
                <a:gd name="connsiteY0" fmla="*/ 878442 h 1796239"/>
                <a:gd name="connsiteX1" fmla="*/ 1710060 w 1792010"/>
                <a:gd name="connsiteY1" fmla="*/ 883022 h 1796239"/>
                <a:gd name="connsiteX2" fmla="*/ 1702614 w 1792010"/>
                <a:gd name="connsiteY2" fmla="*/ 881183 h 1796239"/>
                <a:gd name="connsiteX3" fmla="*/ 896004 w 1792010"/>
                <a:gd name="connsiteY3" fmla="*/ 384279 h 1796239"/>
                <a:gd name="connsiteX4" fmla="*/ 379479 w 1792010"/>
                <a:gd name="connsiteY4" fmla="*/ 900804 h 1796239"/>
                <a:gd name="connsiteX5" fmla="*/ 896004 w 1792010"/>
                <a:gd name="connsiteY5" fmla="*/ 1417329 h 1796239"/>
                <a:gd name="connsiteX6" fmla="*/ 1412529 w 1792010"/>
                <a:gd name="connsiteY6" fmla="*/ 900804 h 1796239"/>
                <a:gd name="connsiteX7" fmla="*/ 896004 w 1792010"/>
                <a:gd name="connsiteY7" fmla="*/ 384279 h 1796239"/>
                <a:gd name="connsiteX8" fmla="*/ 998892 w 1792010"/>
                <a:gd name="connsiteY8" fmla="*/ 0 h 1796239"/>
                <a:gd name="connsiteX9" fmla="*/ 1263685 w 1792010"/>
                <a:gd name="connsiteY9" fmla="*/ 70112 h 1796239"/>
                <a:gd name="connsiteX10" fmla="*/ 1259890 w 1792010"/>
                <a:gd name="connsiteY10" fmla="*/ 292970 h 1796239"/>
                <a:gd name="connsiteX11" fmla="*/ 1252964 w 1792010"/>
                <a:gd name="connsiteY11" fmla="*/ 291136 h 1796239"/>
                <a:gd name="connsiteX12" fmla="*/ 1403555 w 1792010"/>
                <a:gd name="connsiteY12" fmla="*/ 406648 h 1796239"/>
                <a:gd name="connsiteX13" fmla="*/ 1604328 w 1792010"/>
                <a:gd name="connsiteY13" fmla="*/ 357315 h 1796239"/>
                <a:gd name="connsiteX14" fmla="*/ 1733027 w 1792010"/>
                <a:gd name="connsiteY14" fmla="*/ 596499 h 1796239"/>
                <a:gd name="connsiteX15" fmla="*/ 1589970 w 1792010"/>
                <a:gd name="connsiteY15" fmla="*/ 723947 h 1796239"/>
                <a:gd name="connsiteX16" fmla="*/ 1613321 w 1792010"/>
                <a:gd name="connsiteY16" fmla="*/ 924788 h 1796239"/>
                <a:gd name="connsiteX17" fmla="*/ 1792010 w 1792010"/>
                <a:gd name="connsiteY17" fmla="*/ 1022811 h 1796239"/>
                <a:gd name="connsiteX18" fmla="*/ 1721058 w 1792010"/>
                <a:gd name="connsiteY18" fmla="*/ 1284473 h 1796239"/>
                <a:gd name="connsiteX19" fmla="*/ 1504230 w 1792010"/>
                <a:gd name="connsiteY19" fmla="*/ 1280870 h 1796239"/>
                <a:gd name="connsiteX20" fmla="*/ 1406384 w 1792010"/>
                <a:gd name="connsiteY20" fmla="*/ 1403402 h 1796239"/>
                <a:gd name="connsiteX21" fmla="*/ 1477592 w 1792010"/>
                <a:gd name="connsiteY21" fmla="*/ 1587057 h 1796239"/>
                <a:gd name="connsiteX22" fmla="*/ 1253035 w 1792010"/>
                <a:gd name="connsiteY22" fmla="*/ 1742435 h 1796239"/>
                <a:gd name="connsiteX23" fmla="*/ 1163834 w 1792010"/>
                <a:gd name="connsiteY23" fmla="*/ 1665910 h 1796239"/>
                <a:gd name="connsiteX24" fmla="*/ 1163667 w 1792010"/>
                <a:gd name="connsiteY24" fmla="*/ 1666097 h 1796239"/>
                <a:gd name="connsiteX25" fmla="*/ 1144343 w 1792010"/>
                <a:gd name="connsiteY25" fmla="*/ 1649188 h 1796239"/>
                <a:gd name="connsiteX26" fmla="*/ 1082710 w 1792010"/>
                <a:gd name="connsiteY26" fmla="*/ 1596313 h 1796239"/>
                <a:gd name="connsiteX27" fmla="*/ 1083384 w 1792010"/>
                <a:gd name="connsiteY27" fmla="*/ 1595846 h 1796239"/>
                <a:gd name="connsiteX28" fmla="*/ 1076108 w 1792010"/>
                <a:gd name="connsiteY28" fmla="*/ 1589478 h 1796239"/>
                <a:gd name="connsiteX29" fmla="*/ 898869 w 1792010"/>
                <a:gd name="connsiteY29" fmla="*/ 1612479 h 1796239"/>
                <a:gd name="connsiteX30" fmla="*/ 795635 w 1792010"/>
                <a:gd name="connsiteY30" fmla="*/ 1796239 h 1796239"/>
                <a:gd name="connsiteX31" fmla="*/ 530840 w 1792010"/>
                <a:gd name="connsiteY31" fmla="*/ 1726127 h 1796239"/>
                <a:gd name="connsiteX32" fmla="*/ 534419 w 1792010"/>
                <a:gd name="connsiteY32" fmla="*/ 1515981 h 1796239"/>
                <a:gd name="connsiteX33" fmla="*/ 384791 w 1792010"/>
                <a:gd name="connsiteY33" fmla="*/ 1400008 h 1796239"/>
                <a:gd name="connsiteX34" fmla="*/ 388223 w 1792010"/>
                <a:gd name="connsiteY34" fmla="*/ 1407281 h 1796239"/>
                <a:gd name="connsiteX35" fmla="*/ 166784 w 1792010"/>
                <a:gd name="connsiteY35" fmla="*/ 1449671 h 1796239"/>
                <a:gd name="connsiteX36" fmla="*/ 50929 w 1792010"/>
                <a:gd name="connsiteY36" fmla="*/ 1204159 h 1796239"/>
                <a:gd name="connsiteX37" fmla="*/ 200689 w 1792010"/>
                <a:gd name="connsiteY37" fmla="*/ 1084166 h 1796239"/>
                <a:gd name="connsiteX38" fmla="*/ 176341 w 1792010"/>
                <a:gd name="connsiteY38" fmla="*/ 904529 h 1796239"/>
                <a:gd name="connsiteX39" fmla="*/ 0 w 1792010"/>
                <a:gd name="connsiteY39" fmla="*/ 807794 h 1796239"/>
                <a:gd name="connsiteX40" fmla="*/ 70951 w 1792010"/>
                <a:gd name="connsiteY40" fmla="*/ 546132 h 1796239"/>
                <a:gd name="connsiteX41" fmla="*/ 273028 w 1792010"/>
                <a:gd name="connsiteY41" fmla="*/ 549491 h 1796239"/>
                <a:gd name="connsiteX42" fmla="*/ 370996 w 1792010"/>
                <a:gd name="connsiteY42" fmla="*/ 419078 h 1796239"/>
                <a:gd name="connsiteX43" fmla="*/ 303314 w 1792010"/>
                <a:gd name="connsiteY43" fmla="*/ 212794 h 1796239"/>
                <a:gd name="connsiteX44" fmla="*/ 535794 w 1792010"/>
                <a:gd name="connsiteY44" fmla="*/ 69242 h 1796239"/>
                <a:gd name="connsiteX45" fmla="*/ 698144 w 1792010"/>
                <a:gd name="connsiteY45" fmla="*/ 223973 h 1796239"/>
                <a:gd name="connsiteX46" fmla="*/ 696512 w 1792010"/>
                <a:gd name="connsiteY46" fmla="*/ 224981 h 1796239"/>
                <a:gd name="connsiteX47" fmla="*/ 896341 w 1792010"/>
                <a:gd name="connsiteY47" fmla="*/ 196709 h 1796239"/>
                <a:gd name="connsiteX48" fmla="*/ 889414 w 1792010"/>
                <a:gd name="connsiteY48" fmla="*/ 194876 h 1796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792010" h="1796239">
                  <a:moveTo>
                    <a:pt x="1702614" y="878442"/>
                  </a:moveTo>
                  <a:lnTo>
                    <a:pt x="1710060" y="883022"/>
                  </a:lnTo>
                  <a:lnTo>
                    <a:pt x="1702614" y="881183"/>
                  </a:lnTo>
                  <a:close/>
                  <a:moveTo>
                    <a:pt x="896004" y="384279"/>
                  </a:moveTo>
                  <a:cubicBezTo>
                    <a:pt x="610735" y="384279"/>
                    <a:pt x="379479" y="615535"/>
                    <a:pt x="379479" y="900804"/>
                  </a:cubicBezTo>
                  <a:cubicBezTo>
                    <a:pt x="379479" y="1186073"/>
                    <a:pt x="610735" y="1417329"/>
                    <a:pt x="896004" y="1417329"/>
                  </a:cubicBezTo>
                  <a:cubicBezTo>
                    <a:pt x="1181273" y="1417329"/>
                    <a:pt x="1412529" y="1186073"/>
                    <a:pt x="1412529" y="900804"/>
                  </a:cubicBezTo>
                  <a:cubicBezTo>
                    <a:pt x="1412529" y="615535"/>
                    <a:pt x="1181273" y="384279"/>
                    <a:pt x="896004" y="384279"/>
                  </a:cubicBezTo>
                  <a:close/>
                  <a:moveTo>
                    <a:pt x="998892" y="0"/>
                  </a:moveTo>
                  <a:lnTo>
                    <a:pt x="1263685" y="70112"/>
                  </a:lnTo>
                  <a:lnTo>
                    <a:pt x="1259890" y="292970"/>
                  </a:lnTo>
                  <a:lnTo>
                    <a:pt x="1252964" y="291136"/>
                  </a:lnTo>
                  <a:cubicBezTo>
                    <a:pt x="1309401" y="322522"/>
                    <a:pt x="1360410" y="361009"/>
                    <a:pt x="1403555" y="406648"/>
                  </a:cubicBezTo>
                  <a:lnTo>
                    <a:pt x="1604328" y="357315"/>
                  </a:lnTo>
                  <a:lnTo>
                    <a:pt x="1733027" y="596499"/>
                  </a:lnTo>
                  <a:lnTo>
                    <a:pt x="1589970" y="723947"/>
                  </a:lnTo>
                  <a:cubicBezTo>
                    <a:pt x="1607903" y="788494"/>
                    <a:pt x="1616355" y="856084"/>
                    <a:pt x="1613321" y="924788"/>
                  </a:cubicBezTo>
                  <a:lnTo>
                    <a:pt x="1792010" y="1022811"/>
                  </a:lnTo>
                  <a:lnTo>
                    <a:pt x="1721058" y="1284473"/>
                  </a:lnTo>
                  <a:lnTo>
                    <a:pt x="1504230" y="1280870"/>
                  </a:lnTo>
                  <a:cubicBezTo>
                    <a:pt x="1476815" y="1326134"/>
                    <a:pt x="1443601" y="1366958"/>
                    <a:pt x="1406384" y="1403402"/>
                  </a:cubicBezTo>
                  <a:lnTo>
                    <a:pt x="1477592" y="1587057"/>
                  </a:lnTo>
                  <a:lnTo>
                    <a:pt x="1253035" y="1742435"/>
                  </a:lnTo>
                  <a:lnTo>
                    <a:pt x="1163834" y="1665910"/>
                  </a:lnTo>
                  <a:lnTo>
                    <a:pt x="1163667" y="1666097"/>
                  </a:lnTo>
                  <a:lnTo>
                    <a:pt x="1144343" y="1649188"/>
                  </a:lnTo>
                  <a:lnTo>
                    <a:pt x="1082710" y="1596313"/>
                  </a:lnTo>
                  <a:lnTo>
                    <a:pt x="1083384" y="1595846"/>
                  </a:lnTo>
                  <a:lnTo>
                    <a:pt x="1076108" y="1589478"/>
                  </a:lnTo>
                  <a:cubicBezTo>
                    <a:pt x="1019150" y="1605403"/>
                    <a:pt x="959511" y="1612813"/>
                    <a:pt x="898869" y="1612479"/>
                  </a:cubicBezTo>
                  <a:lnTo>
                    <a:pt x="795635" y="1796239"/>
                  </a:lnTo>
                  <a:lnTo>
                    <a:pt x="530840" y="1726127"/>
                  </a:lnTo>
                  <a:lnTo>
                    <a:pt x="534419" y="1515981"/>
                  </a:lnTo>
                  <a:cubicBezTo>
                    <a:pt x="478307" y="1484379"/>
                    <a:pt x="427627" y="1445732"/>
                    <a:pt x="384791" y="1400008"/>
                  </a:cubicBezTo>
                  <a:lnTo>
                    <a:pt x="388223" y="1407281"/>
                  </a:lnTo>
                  <a:lnTo>
                    <a:pt x="166784" y="1449671"/>
                  </a:lnTo>
                  <a:lnTo>
                    <a:pt x="50929" y="1204159"/>
                  </a:lnTo>
                  <a:lnTo>
                    <a:pt x="200689" y="1084166"/>
                  </a:lnTo>
                  <a:cubicBezTo>
                    <a:pt x="184704" y="1026270"/>
                    <a:pt x="176353" y="965934"/>
                    <a:pt x="176341" y="904529"/>
                  </a:cubicBezTo>
                  <a:lnTo>
                    <a:pt x="0" y="807794"/>
                  </a:lnTo>
                  <a:lnTo>
                    <a:pt x="70951" y="546132"/>
                  </a:lnTo>
                  <a:lnTo>
                    <a:pt x="273028" y="549491"/>
                  </a:lnTo>
                  <a:cubicBezTo>
                    <a:pt x="300443" y="501683"/>
                    <a:pt x="333547" y="458094"/>
                    <a:pt x="370996" y="419078"/>
                  </a:cubicBezTo>
                  <a:lnTo>
                    <a:pt x="303314" y="212794"/>
                  </a:lnTo>
                  <a:lnTo>
                    <a:pt x="535794" y="69242"/>
                  </a:lnTo>
                  <a:lnTo>
                    <a:pt x="698144" y="223973"/>
                  </a:lnTo>
                  <a:lnTo>
                    <a:pt x="696512" y="224981"/>
                  </a:lnTo>
                  <a:cubicBezTo>
                    <a:pt x="760334" y="205136"/>
                    <a:pt x="827716" y="195964"/>
                    <a:pt x="896341" y="196709"/>
                  </a:cubicBezTo>
                  <a:lnTo>
                    <a:pt x="889414" y="194876"/>
                  </a:lnTo>
                  <a:close/>
                </a:path>
              </a:pathLst>
            </a:cu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61970" eaLnBrk="1" fontAlgn="auto" hangingPunct="1">
                <a:spcBef>
                  <a:spcPts val="0"/>
                </a:spcBef>
                <a:spcAft>
                  <a:spcPts val="0"/>
                </a:spcAft>
                <a:defRPr/>
              </a:pPr>
              <a:endParaRPr lang="ko-KR" altLang="en-US" sz="2250">
                <a:solidFill>
                  <a:srgbClr val="000000"/>
                </a:solidFill>
                <a:latin typeface="Arial"/>
              </a:endParaRPr>
            </a:p>
          </p:txBody>
        </p:sp>
        <p:sp>
          <p:nvSpPr>
            <p:cNvPr id="36" name="자유형: 도형 116">
              <a:extLst>
                <a:ext uri="{FF2B5EF4-FFF2-40B4-BE49-F238E27FC236}">
                  <a16:creationId xmlns:a16="http://schemas.microsoft.com/office/drawing/2014/main" xmlns="" id="{4CBF9E65-BF38-4C03-946B-98E3E81E719E}"/>
                </a:ext>
              </a:extLst>
            </p:cNvPr>
            <p:cNvSpPr/>
            <p:nvPr/>
          </p:nvSpPr>
          <p:spPr>
            <a:xfrm>
              <a:off x="4708647" y="4079451"/>
              <a:ext cx="1127407" cy="1130068"/>
            </a:xfrm>
            <a:custGeom>
              <a:avLst/>
              <a:gdLst>
                <a:gd name="connsiteX0" fmla="*/ 1702614 w 1792010"/>
                <a:gd name="connsiteY0" fmla="*/ 878442 h 1796239"/>
                <a:gd name="connsiteX1" fmla="*/ 1710060 w 1792010"/>
                <a:gd name="connsiteY1" fmla="*/ 883022 h 1796239"/>
                <a:gd name="connsiteX2" fmla="*/ 1702614 w 1792010"/>
                <a:gd name="connsiteY2" fmla="*/ 881183 h 1796239"/>
                <a:gd name="connsiteX3" fmla="*/ 896004 w 1792010"/>
                <a:gd name="connsiteY3" fmla="*/ 384279 h 1796239"/>
                <a:gd name="connsiteX4" fmla="*/ 379479 w 1792010"/>
                <a:gd name="connsiteY4" fmla="*/ 900804 h 1796239"/>
                <a:gd name="connsiteX5" fmla="*/ 896004 w 1792010"/>
                <a:gd name="connsiteY5" fmla="*/ 1417329 h 1796239"/>
                <a:gd name="connsiteX6" fmla="*/ 1412529 w 1792010"/>
                <a:gd name="connsiteY6" fmla="*/ 900804 h 1796239"/>
                <a:gd name="connsiteX7" fmla="*/ 896004 w 1792010"/>
                <a:gd name="connsiteY7" fmla="*/ 384279 h 1796239"/>
                <a:gd name="connsiteX8" fmla="*/ 998892 w 1792010"/>
                <a:gd name="connsiteY8" fmla="*/ 0 h 1796239"/>
                <a:gd name="connsiteX9" fmla="*/ 1263685 w 1792010"/>
                <a:gd name="connsiteY9" fmla="*/ 70112 h 1796239"/>
                <a:gd name="connsiteX10" fmla="*/ 1259890 w 1792010"/>
                <a:gd name="connsiteY10" fmla="*/ 292970 h 1796239"/>
                <a:gd name="connsiteX11" fmla="*/ 1252964 w 1792010"/>
                <a:gd name="connsiteY11" fmla="*/ 291136 h 1796239"/>
                <a:gd name="connsiteX12" fmla="*/ 1403555 w 1792010"/>
                <a:gd name="connsiteY12" fmla="*/ 406648 h 1796239"/>
                <a:gd name="connsiteX13" fmla="*/ 1604328 w 1792010"/>
                <a:gd name="connsiteY13" fmla="*/ 357315 h 1796239"/>
                <a:gd name="connsiteX14" fmla="*/ 1733027 w 1792010"/>
                <a:gd name="connsiteY14" fmla="*/ 596499 h 1796239"/>
                <a:gd name="connsiteX15" fmla="*/ 1589970 w 1792010"/>
                <a:gd name="connsiteY15" fmla="*/ 723947 h 1796239"/>
                <a:gd name="connsiteX16" fmla="*/ 1613321 w 1792010"/>
                <a:gd name="connsiteY16" fmla="*/ 924788 h 1796239"/>
                <a:gd name="connsiteX17" fmla="*/ 1792010 w 1792010"/>
                <a:gd name="connsiteY17" fmla="*/ 1022811 h 1796239"/>
                <a:gd name="connsiteX18" fmla="*/ 1721058 w 1792010"/>
                <a:gd name="connsiteY18" fmla="*/ 1284473 h 1796239"/>
                <a:gd name="connsiteX19" fmla="*/ 1504230 w 1792010"/>
                <a:gd name="connsiteY19" fmla="*/ 1280870 h 1796239"/>
                <a:gd name="connsiteX20" fmla="*/ 1406384 w 1792010"/>
                <a:gd name="connsiteY20" fmla="*/ 1403402 h 1796239"/>
                <a:gd name="connsiteX21" fmla="*/ 1477592 w 1792010"/>
                <a:gd name="connsiteY21" fmla="*/ 1587057 h 1796239"/>
                <a:gd name="connsiteX22" fmla="*/ 1253035 w 1792010"/>
                <a:gd name="connsiteY22" fmla="*/ 1742435 h 1796239"/>
                <a:gd name="connsiteX23" fmla="*/ 1163834 w 1792010"/>
                <a:gd name="connsiteY23" fmla="*/ 1665910 h 1796239"/>
                <a:gd name="connsiteX24" fmla="*/ 1163667 w 1792010"/>
                <a:gd name="connsiteY24" fmla="*/ 1666097 h 1796239"/>
                <a:gd name="connsiteX25" fmla="*/ 1144343 w 1792010"/>
                <a:gd name="connsiteY25" fmla="*/ 1649188 h 1796239"/>
                <a:gd name="connsiteX26" fmla="*/ 1082710 w 1792010"/>
                <a:gd name="connsiteY26" fmla="*/ 1596313 h 1796239"/>
                <a:gd name="connsiteX27" fmla="*/ 1083384 w 1792010"/>
                <a:gd name="connsiteY27" fmla="*/ 1595846 h 1796239"/>
                <a:gd name="connsiteX28" fmla="*/ 1076108 w 1792010"/>
                <a:gd name="connsiteY28" fmla="*/ 1589478 h 1796239"/>
                <a:gd name="connsiteX29" fmla="*/ 898869 w 1792010"/>
                <a:gd name="connsiteY29" fmla="*/ 1612479 h 1796239"/>
                <a:gd name="connsiteX30" fmla="*/ 795635 w 1792010"/>
                <a:gd name="connsiteY30" fmla="*/ 1796239 h 1796239"/>
                <a:gd name="connsiteX31" fmla="*/ 530840 w 1792010"/>
                <a:gd name="connsiteY31" fmla="*/ 1726127 h 1796239"/>
                <a:gd name="connsiteX32" fmla="*/ 534419 w 1792010"/>
                <a:gd name="connsiteY32" fmla="*/ 1515981 h 1796239"/>
                <a:gd name="connsiteX33" fmla="*/ 384791 w 1792010"/>
                <a:gd name="connsiteY33" fmla="*/ 1400008 h 1796239"/>
                <a:gd name="connsiteX34" fmla="*/ 388223 w 1792010"/>
                <a:gd name="connsiteY34" fmla="*/ 1407281 h 1796239"/>
                <a:gd name="connsiteX35" fmla="*/ 166784 w 1792010"/>
                <a:gd name="connsiteY35" fmla="*/ 1449671 h 1796239"/>
                <a:gd name="connsiteX36" fmla="*/ 50929 w 1792010"/>
                <a:gd name="connsiteY36" fmla="*/ 1204159 h 1796239"/>
                <a:gd name="connsiteX37" fmla="*/ 200689 w 1792010"/>
                <a:gd name="connsiteY37" fmla="*/ 1084166 h 1796239"/>
                <a:gd name="connsiteX38" fmla="*/ 176341 w 1792010"/>
                <a:gd name="connsiteY38" fmla="*/ 904529 h 1796239"/>
                <a:gd name="connsiteX39" fmla="*/ 0 w 1792010"/>
                <a:gd name="connsiteY39" fmla="*/ 807794 h 1796239"/>
                <a:gd name="connsiteX40" fmla="*/ 70951 w 1792010"/>
                <a:gd name="connsiteY40" fmla="*/ 546132 h 1796239"/>
                <a:gd name="connsiteX41" fmla="*/ 273028 w 1792010"/>
                <a:gd name="connsiteY41" fmla="*/ 549491 h 1796239"/>
                <a:gd name="connsiteX42" fmla="*/ 370996 w 1792010"/>
                <a:gd name="connsiteY42" fmla="*/ 419078 h 1796239"/>
                <a:gd name="connsiteX43" fmla="*/ 303314 w 1792010"/>
                <a:gd name="connsiteY43" fmla="*/ 212794 h 1796239"/>
                <a:gd name="connsiteX44" fmla="*/ 535794 w 1792010"/>
                <a:gd name="connsiteY44" fmla="*/ 69242 h 1796239"/>
                <a:gd name="connsiteX45" fmla="*/ 698144 w 1792010"/>
                <a:gd name="connsiteY45" fmla="*/ 223973 h 1796239"/>
                <a:gd name="connsiteX46" fmla="*/ 696512 w 1792010"/>
                <a:gd name="connsiteY46" fmla="*/ 224981 h 1796239"/>
                <a:gd name="connsiteX47" fmla="*/ 896341 w 1792010"/>
                <a:gd name="connsiteY47" fmla="*/ 196709 h 1796239"/>
                <a:gd name="connsiteX48" fmla="*/ 889414 w 1792010"/>
                <a:gd name="connsiteY48" fmla="*/ 194876 h 1796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1792010" h="1796239">
                  <a:moveTo>
                    <a:pt x="1702614" y="878442"/>
                  </a:moveTo>
                  <a:lnTo>
                    <a:pt x="1710060" y="883022"/>
                  </a:lnTo>
                  <a:lnTo>
                    <a:pt x="1702614" y="881183"/>
                  </a:lnTo>
                  <a:close/>
                  <a:moveTo>
                    <a:pt x="896004" y="384279"/>
                  </a:moveTo>
                  <a:cubicBezTo>
                    <a:pt x="610735" y="384279"/>
                    <a:pt x="379479" y="615535"/>
                    <a:pt x="379479" y="900804"/>
                  </a:cubicBezTo>
                  <a:cubicBezTo>
                    <a:pt x="379479" y="1186073"/>
                    <a:pt x="610735" y="1417329"/>
                    <a:pt x="896004" y="1417329"/>
                  </a:cubicBezTo>
                  <a:cubicBezTo>
                    <a:pt x="1181273" y="1417329"/>
                    <a:pt x="1412529" y="1186073"/>
                    <a:pt x="1412529" y="900804"/>
                  </a:cubicBezTo>
                  <a:cubicBezTo>
                    <a:pt x="1412529" y="615535"/>
                    <a:pt x="1181273" y="384279"/>
                    <a:pt x="896004" y="384279"/>
                  </a:cubicBezTo>
                  <a:close/>
                  <a:moveTo>
                    <a:pt x="998892" y="0"/>
                  </a:moveTo>
                  <a:lnTo>
                    <a:pt x="1263685" y="70112"/>
                  </a:lnTo>
                  <a:lnTo>
                    <a:pt x="1259890" y="292970"/>
                  </a:lnTo>
                  <a:lnTo>
                    <a:pt x="1252964" y="291136"/>
                  </a:lnTo>
                  <a:cubicBezTo>
                    <a:pt x="1309401" y="322522"/>
                    <a:pt x="1360410" y="361009"/>
                    <a:pt x="1403555" y="406648"/>
                  </a:cubicBezTo>
                  <a:lnTo>
                    <a:pt x="1604328" y="357315"/>
                  </a:lnTo>
                  <a:lnTo>
                    <a:pt x="1733027" y="596499"/>
                  </a:lnTo>
                  <a:lnTo>
                    <a:pt x="1589970" y="723947"/>
                  </a:lnTo>
                  <a:cubicBezTo>
                    <a:pt x="1607903" y="788494"/>
                    <a:pt x="1616355" y="856084"/>
                    <a:pt x="1613321" y="924788"/>
                  </a:cubicBezTo>
                  <a:lnTo>
                    <a:pt x="1792010" y="1022811"/>
                  </a:lnTo>
                  <a:lnTo>
                    <a:pt x="1721058" y="1284473"/>
                  </a:lnTo>
                  <a:lnTo>
                    <a:pt x="1504230" y="1280870"/>
                  </a:lnTo>
                  <a:cubicBezTo>
                    <a:pt x="1476815" y="1326134"/>
                    <a:pt x="1443601" y="1366958"/>
                    <a:pt x="1406384" y="1403402"/>
                  </a:cubicBezTo>
                  <a:lnTo>
                    <a:pt x="1477592" y="1587057"/>
                  </a:lnTo>
                  <a:lnTo>
                    <a:pt x="1253035" y="1742435"/>
                  </a:lnTo>
                  <a:lnTo>
                    <a:pt x="1163834" y="1665910"/>
                  </a:lnTo>
                  <a:lnTo>
                    <a:pt x="1163667" y="1666097"/>
                  </a:lnTo>
                  <a:lnTo>
                    <a:pt x="1144343" y="1649188"/>
                  </a:lnTo>
                  <a:lnTo>
                    <a:pt x="1082710" y="1596313"/>
                  </a:lnTo>
                  <a:lnTo>
                    <a:pt x="1083384" y="1595846"/>
                  </a:lnTo>
                  <a:lnTo>
                    <a:pt x="1076108" y="1589478"/>
                  </a:lnTo>
                  <a:cubicBezTo>
                    <a:pt x="1019150" y="1605403"/>
                    <a:pt x="959511" y="1612813"/>
                    <a:pt x="898869" y="1612479"/>
                  </a:cubicBezTo>
                  <a:lnTo>
                    <a:pt x="795635" y="1796239"/>
                  </a:lnTo>
                  <a:lnTo>
                    <a:pt x="530840" y="1726127"/>
                  </a:lnTo>
                  <a:lnTo>
                    <a:pt x="534419" y="1515981"/>
                  </a:lnTo>
                  <a:cubicBezTo>
                    <a:pt x="478307" y="1484379"/>
                    <a:pt x="427627" y="1445732"/>
                    <a:pt x="384791" y="1400008"/>
                  </a:cubicBezTo>
                  <a:lnTo>
                    <a:pt x="388223" y="1407281"/>
                  </a:lnTo>
                  <a:lnTo>
                    <a:pt x="166784" y="1449671"/>
                  </a:lnTo>
                  <a:lnTo>
                    <a:pt x="50929" y="1204159"/>
                  </a:lnTo>
                  <a:lnTo>
                    <a:pt x="200689" y="1084166"/>
                  </a:lnTo>
                  <a:cubicBezTo>
                    <a:pt x="184704" y="1026270"/>
                    <a:pt x="176353" y="965934"/>
                    <a:pt x="176341" y="904529"/>
                  </a:cubicBezTo>
                  <a:lnTo>
                    <a:pt x="0" y="807794"/>
                  </a:lnTo>
                  <a:lnTo>
                    <a:pt x="70951" y="546132"/>
                  </a:lnTo>
                  <a:lnTo>
                    <a:pt x="273028" y="549491"/>
                  </a:lnTo>
                  <a:cubicBezTo>
                    <a:pt x="300443" y="501683"/>
                    <a:pt x="333547" y="458094"/>
                    <a:pt x="370996" y="419078"/>
                  </a:cubicBezTo>
                  <a:lnTo>
                    <a:pt x="303314" y="212794"/>
                  </a:lnTo>
                  <a:lnTo>
                    <a:pt x="535794" y="69242"/>
                  </a:lnTo>
                  <a:lnTo>
                    <a:pt x="698144" y="223973"/>
                  </a:lnTo>
                  <a:lnTo>
                    <a:pt x="696512" y="224981"/>
                  </a:lnTo>
                  <a:cubicBezTo>
                    <a:pt x="760334" y="205136"/>
                    <a:pt x="827716" y="195964"/>
                    <a:pt x="896341" y="196709"/>
                  </a:cubicBezTo>
                  <a:lnTo>
                    <a:pt x="889414" y="194876"/>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761970" eaLnBrk="1" fontAlgn="auto" hangingPunct="1">
                <a:spcBef>
                  <a:spcPts val="0"/>
                </a:spcBef>
                <a:spcAft>
                  <a:spcPts val="0"/>
                </a:spcAft>
                <a:defRPr/>
              </a:pPr>
              <a:endParaRPr lang="ko-KR" altLang="en-US" sz="2250">
                <a:solidFill>
                  <a:srgbClr val="000000"/>
                </a:solidFill>
                <a:latin typeface="Arial"/>
              </a:endParaRPr>
            </a:p>
          </p:txBody>
        </p:sp>
      </p:grpSp>
      <p:sp>
        <p:nvSpPr>
          <p:cNvPr id="42" name="TextBox 22">
            <a:extLst>
              <a:ext uri="{FF2B5EF4-FFF2-40B4-BE49-F238E27FC236}">
                <a16:creationId xmlns:a16="http://schemas.microsoft.com/office/drawing/2014/main" xmlns="" id="{62F349BB-5931-4C99-96AC-A36A21214644}"/>
              </a:ext>
            </a:extLst>
          </p:cNvPr>
          <p:cNvSpPr txBox="1"/>
          <p:nvPr/>
        </p:nvSpPr>
        <p:spPr>
          <a:xfrm>
            <a:off x="4665860" y="4232352"/>
            <a:ext cx="925387" cy="810735"/>
          </a:xfrm>
          <a:prstGeom prst="rect">
            <a:avLst/>
          </a:prstGeom>
          <a:noFill/>
        </p:spPr>
        <p:txBody>
          <a:bodyPr wrap="square" lIns="0" rtlCol="0" anchor="ctr">
            <a:spAutoFit/>
          </a:bodyPr>
          <a:lstStyle/>
          <a:p>
            <a:pPr algn="ctr" defTabSz="761970" eaLnBrk="1" fontAlgn="auto" hangingPunct="1">
              <a:spcBef>
                <a:spcPts val="0"/>
              </a:spcBef>
              <a:spcAft>
                <a:spcPts val="0"/>
              </a:spcAft>
              <a:defRPr/>
            </a:pPr>
            <a:r>
              <a:rPr lang="hu-HU" altLang="ko-KR" sz="1167" b="1" u="sng" dirty="0">
                <a:solidFill>
                  <a:srgbClr val="C00000"/>
                </a:solidFill>
                <a:latin typeface="Arial"/>
                <a:cs typeface="Arial" pitchFamily="34" charset="0"/>
              </a:rPr>
              <a:t>MENTESÜL</a:t>
            </a:r>
            <a:r>
              <a:rPr lang="hu-HU" altLang="ko-KR" sz="1167" b="1" dirty="0">
                <a:solidFill>
                  <a:srgbClr val="C00000"/>
                </a:solidFill>
                <a:latin typeface="Arial"/>
                <a:cs typeface="Arial" pitchFamily="34" charset="0"/>
              </a:rPr>
              <a:t>: aki nem új kötelezett ÉS</a:t>
            </a:r>
            <a:endParaRPr lang="ko-KR" altLang="en-US" sz="1167" b="1" dirty="0">
              <a:solidFill>
                <a:srgbClr val="C00000"/>
              </a:solidFill>
              <a:latin typeface="Arial"/>
              <a:cs typeface="Arial" pitchFamily="34" charset="0"/>
            </a:endParaRPr>
          </a:p>
        </p:txBody>
      </p:sp>
      <p:sp>
        <p:nvSpPr>
          <p:cNvPr id="43" name="Rounded Rectangle 5">
            <a:extLst>
              <a:ext uri="{FF2B5EF4-FFF2-40B4-BE49-F238E27FC236}">
                <a16:creationId xmlns:a16="http://schemas.microsoft.com/office/drawing/2014/main" xmlns="" id="{98DD332C-E124-4982-9639-4F4B9F3FA38E}"/>
              </a:ext>
            </a:extLst>
          </p:cNvPr>
          <p:cNvSpPr/>
          <p:nvPr/>
        </p:nvSpPr>
        <p:spPr>
          <a:xfrm flipH="1">
            <a:off x="6443958" y="4503087"/>
            <a:ext cx="326402" cy="269262"/>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rgbClr val="07A3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761970" fontAlgn="auto">
              <a:spcBef>
                <a:spcPts val="0"/>
              </a:spcBef>
              <a:spcAft>
                <a:spcPts val="0"/>
              </a:spcAft>
              <a:defRPr/>
            </a:pPr>
            <a:endParaRPr lang="ko-KR" altLang="en-US" sz="1000" dirty="0">
              <a:solidFill>
                <a:srgbClr val="90C221"/>
              </a:solidFill>
              <a:latin typeface="Arial"/>
            </a:endParaRPr>
          </a:p>
        </p:txBody>
      </p:sp>
      <p:sp>
        <p:nvSpPr>
          <p:cNvPr id="45" name="Google Shape;869;p33">
            <a:extLst>
              <a:ext uri="{FF2B5EF4-FFF2-40B4-BE49-F238E27FC236}">
                <a16:creationId xmlns:a16="http://schemas.microsoft.com/office/drawing/2014/main" xmlns="" id="{6378A6D7-D6FB-4B4A-854B-C35251120DDC}"/>
              </a:ext>
            </a:extLst>
          </p:cNvPr>
          <p:cNvSpPr/>
          <p:nvPr/>
        </p:nvSpPr>
        <p:spPr>
          <a:xfrm>
            <a:off x="3860988" y="5373023"/>
            <a:ext cx="295790" cy="356119"/>
          </a:xfrm>
          <a:custGeom>
            <a:avLst/>
            <a:gdLst/>
            <a:ahLst/>
            <a:cxnLst/>
            <a:rect l="l" t="t" r="r" b="b"/>
            <a:pathLst>
              <a:path w="8693" h="10466" extrusionOk="0">
                <a:moveTo>
                  <a:pt x="417" y="1024"/>
                </a:moveTo>
                <a:cubicBezTo>
                  <a:pt x="655" y="1024"/>
                  <a:pt x="894" y="1143"/>
                  <a:pt x="1036" y="1358"/>
                </a:cubicBezTo>
                <a:lnTo>
                  <a:pt x="1156" y="1536"/>
                </a:lnTo>
                <a:cubicBezTo>
                  <a:pt x="1275" y="1715"/>
                  <a:pt x="1477" y="1822"/>
                  <a:pt x="1703" y="1822"/>
                </a:cubicBezTo>
                <a:lnTo>
                  <a:pt x="1703" y="2477"/>
                </a:lnTo>
                <a:cubicBezTo>
                  <a:pt x="1703" y="2941"/>
                  <a:pt x="1775" y="3406"/>
                  <a:pt x="1906" y="3834"/>
                </a:cubicBezTo>
                <a:cubicBezTo>
                  <a:pt x="1810" y="3763"/>
                  <a:pt x="1656" y="3703"/>
                  <a:pt x="1513" y="3644"/>
                </a:cubicBezTo>
                <a:cubicBezTo>
                  <a:pt x="1215" y="3525"/>
                  <a:pt x="894" y="3394"/>
                  <a:pt x="655" y="3144"/>
                </a:cubicBezTo>
                <a:cubicBezTo>
                  <a:pt x="394" y="2846"/>
                  <a:pt x="274" y="2417"/>
                  <a:pt x="274" y="1822"/>
                </a:cubicBezTo>
                <a:lnTo>
                  <a:pt x="274" y="1179"/>
                </a:lnTo>
                <a:cubicBezTo>
                  <a:pt x="274" y="1132"/>
                  <a:pt x="286" y="1108"/>
                  <a:pt x="322" y="1072"/>
                </a:cubicBezTo>
                <a:cubicBezTo>
                  <a:pt x="346" y="1048"/>
                  <a:pt x="394" y="1024"/>
                  <a:pt x="417" y="1024"/>
                </a:cubicBezTo>
                <a:close/>
                <a:moveTo>
                  <a:pt x="8204" y="1024"/>
                </a:moveTo>
                <a:cubicBezTo>
                  <a:pt x="8252" y="1024"/>
                  <a:pt x="8275" y="1048"/>
                  <a:pt x="8311" y="1072"/>
                </a:cubicBezTo>
                <a:cubicBezTo>
                  <a:pt x="8335" y="1108"/>
                  <a:pt x="8359" y="1143"/>
                  <a:pt x="8359" y="1179"/>
                </a:cubicBezTo>
                <a:lnTo>
                  <a:pt x="8359" y="1822"/>
                </a:lnTo>
                <a:lnTo>
                  <a:pt x="8383" y="1822"/>
                </a:lnTo>
                <a:cubicBezTo>
                  <a:pt x="8383" y="2417"/>
                  <a:pt x="8252" y="2858"/>
                  <a:pt x="8002" y="3144"/>
                </a:cubicBezTo>
                <a:cubicBezTo>
                  <a:pt x="7775" y="3394"/>
                  <a:pt x="7466" y="3525"/>
                  <a:pt x="7144" y="3644"/>
                </a:cubicBezTo>
                <a:cubicBezTo>
                  <a:pt x="7002" y="3703"/>
                  <a:pt x="6871" y="3763"/>
                  <a:pt x="6716" y="3834"/>
                </a:cubicBezTo>
                <a:cubicBezTo>
                  <a:pt x="6847" y="3394"/>
                  <a:pt x="6930" y="2929"/>
                  <a:pt x="6930" y="2477"/>
                </a:cubicBezTo>
                <a:lnTo>
                  <a:pt x="6930" y="1822"/>
                </a:lnTo>
                <a:cubicBezTo>
                  <a:pt x="7144" y="1822"/>
                  <a:pt x="7359" y="1715"/>
                  <a:pt x="7478" y="1536"/>
                </a:cubicBezTo>
                <a:lnTo>
                  <a:pt x="7597" y="1358"/>
                </a:lnTo>
                <a:cubicBezTo>
                  <a:pt x="7728" y="1167"/>
                  <a:pt x="7966" y="1024"/>
                  <a:pt x="8204" y="1024"/>
                </a:cubicBezTo>
                <a:close/>
                <a:moveTo>
                  <a:pt x="6954" y="334"/>
                </a:moveTo>
                <a:lnTo>
                  <a:pt x="6954" y="703"/>
                </a:lnTo>
                <a:lnTo>
                  <a:pt x="5632" y="703"/>
                </a:lnTo>
                <a:cubicBezTo>
                  <a:pt x="5537" y="703"/>
                  <a:pt x="5478" y="774"/>
                  <a:pt x="5478" y="846"/>
                </a:cubicBezTo>
                <a:cubicBezTo>
                  <a:pt x="5478" y="929"/>
                  <a:pt x="5561" y="1001"/>
                  <a:pt x="5632" y="1001"/>
                </a:cubicBezTo>
                <a:lnTo>
                  <a:pt x="6632" y="1001"/>
                </a:lnTo>
                <a:lnTo>
                  <a:pt x="6632" y="2477"/>
                </a:lnTo>
                <a:cubicBezTo>
                  <a:pt x="6632" y="3810"/>
                  <a:pt x="5989" y="5072"/>
                  <a:pt x="4906" y="5882"/>
                </a:cubicBezTo>
                <a:lnTo>
                  <a:pt x="4799" y="5954"/>
                </a:lnTo>
                <a:cubicBezTo>
                  <a:pt x="4763" y="5954"/>
                  <a:pt x="4739" y="5942"/>
                  <a:pt x="4704" y="5942"/>
                </a:cubicBezTo>
                <a:lnTo>
                  <a:pt x="3954" y="5942"/>
                </a:lnTo>
                <a:cubicBezTo>
                  <a:pt x="3918" y="5942"/>
                  <a:pt x="3894" y="5942"/>
                  <a:pt x="3858" y="5954"/>
                </a:cubicBezTo>
                <a:lnTo>
                  <a:pt x="3751" y="5882"/>
                </a:lnTo>
                <a:cubicBezTo>
                  <a:pt x="2668" y="5096"/>
                  <a:pt x="2025" y="3810"/>
                  <a:pt x="2025" y="2477"/>
                </a:cubicBezTo>
                <a:lnTo>
                  <a:pt x="2025" y="1001"/>
                </a:lnTo>
                <a:lnTo>
                  <a:pt x="4918" y="1001"/>
                </a:lnTo>
                <a:cubicBezTo>
                  <a:pt x="5001" y="1001"/>
                  <a:pt x="5061" y="929"/>
                  <a:pt x="5061" y="846"/>
                </a:cubicBezTo>
                <a:cubicBezTo>
                  <a:pt x="5061" y="774"/>
                  <a:pt x="4989" y="703"/>
                  <a:pt x="4918" y="703"/>
                </a:cubicBezTo>
                <a:lnTo>
                  <a:pt x="1715" y="703"/>
                </a:lnTo>
                <a:lnTo>
                  <a:pt x="1715" y="334"/>
                </a:lnTo>
                <a:close/>
                <a:moveTo>
                  <a:pt x="4704" y="6263"/>
                </a:moveTo>
                <a:cubicBezTo>
                  <a:pt x="4763" y="6263"/>
                  <a:pt x="4811" y="6311"/>
                  <a:pt x="4811" y="6370"/>
                </a:cubicBezTo>
                <a:lnTo>
                  <a:pt x="4811" y="6477"/>
                </a:lnTo>
                <a:cubicBezTo>
                  <a:pt x="4811" y="6537"/>
                  <a:pt x="4763" y="6585"/>
                  <a:pt x="4704" y="6585"/>
                </a:cubicBezTo>
                <a:lnTo>
                  <a:pt x="3954" y="6585"/>
                </a:lnTo>
                <a:cubicBezTo>
                  <a:pt x="3882" y="6585"/>
                  <a:pt x="3846" y="6537"/>
                  <a:pt x="3846" y="6477"/>
                </a:cubicBezTo>
                <a:lnTo>
                  <a:pt x="3846" y="6370"/>
                </a:lnTo>
                <a:cubicBezTo>
                  <a:pt x="3846" y="6311"/>
                  <a:pt x="3882" y="6263"/>
                  <a:pt x="3954" y="6263"/>
                </a:cubicBezTo>
                <a:close/>
                <a:moveTo>
                  <a:pt x="4513" y="6882"/>
                </a:moveTo>
                <a:lnTo>
                  <a:pt x="4513" y="8382"/>
                </a:lnTo>
                <a:lnTo>
                  <a:pt x="4156" y="8382"/>
                </a:lnTo>
                <a:lnTo>
                  <a:pt x="4156" y="6882"/>
                </a:lnTo>
                <a:close/>
                <a:moveTo>
                  <a:pt x="5287" y="8692"/>
                </a:moveTo>
                <a:cubicBezTo>
                  <a:pt x="5394" y="8692"/>
                  <a:pt x="5478" y="8787"/>
                  <a:pt x="5478" y="8882"/>
                </a:cubicBezTo>
                <a:lnTo>
                  <a:pt x="5478" y="9061"/>
                </a:lnTo>
                <a:lnTo>
                  <a:pt x="4108" y="9061"/>
                </a:lnTo>
                <a:cubicBezTo>
                  <a:pt x="4025" y="9061"/>
                  <a:pt x="3965" y="9144"/>
                  <a:pt x="3965" y="9216"/>
                </a:cubicBezTo>
                <a:cubicBezTo>
                  <a:pt x="3965" y="9287"/>
                  <a:pt x="4037" y="9359"/>
                  <a:pt x="4108" y="9359"/>
                </a:cubicBezTo>
                <a:lnTo>
                  <a:pt x="6204" y="9359"/>
                </a:lnTo>
                <a:cubicBezTo>
                  <a:pt x="6228" y="9359"/>
                  <a:pt x="6240" y="9383"/>
                  <a:pt x="6251" y="9394"/>
                </a:cubicBezTo>
                <a:lnTo>
                  <a:pt x="6406" y="10133"/>
                </a:lnTo>
                <a:cubicBezTo>
                  <a:pt x="6406" y="10156"/>
                  <a:pt x="6406" y="10168"/>
                  <a:pt x="6382" y="10168"/>
                </a:cubicBezTo>
                <a:cubicBezTo>
                  <a:pt x="6382" y="10168"/>
                  <a:pt x="6370" y="10180"/>
                  <a:pt x="6359" y="10180"/>
                </a:cubicBezTo>
                <a:lnTo>
                  <a:pt x="2299" y="10180"/>
                </a:lnTo>
                <a:cubicBezTo>
                  <a:pt x="2287" y="10180"/>
                  <a:pt x="2263" y="10168"/>
                  <a:pt x="2263" y="10168"/>
                </a:cubicBezTo>
                <a:cubicBezTo>
                  <a:pt x="2263" y="10168"/>
                  <a:pt x="2251" y="10145"/>
                  <a:pt x="2251" y="10133"/>
                </a:cubicBezTo>
                <a:lnTo>
                  <a:pt x="2394" y="9394"/>
                </a:lnTo>
                <a:cubicBezTo>
                  <a:pt x="2394" y="9371"/>
                  <a:pt x="2418" y="9359"/>
                  <a:pt x="2441" y="9359"/>
                </a:cubicBezTo>
                <a:lnTo>
                  <a:pt x="3394" y="9359"/>
                </a:lnTo>
                <a:cubicBezTo>
                  <a:pt x="3489" y="9359"/>
                  <a:pt x="3549" y="9287"/>
                  <a:pt x="3549" y="9216"/>
                </a:cubicBezTo>
                <a:cubicBezTo>
                  <a:pt x="3549" y="9144"/>
                  <a:pt x="3477" y="9061"/>
                  <a:pt x="3394" y="9061"/>
                </a:cubicBezTo>
                <a:lnTo>
                  <a:pt x="3192" y="9061"/>
                </a:lnTo>
                <a:lnTo>
                  <a:pt x="3192" y="8882"/>
                </a:lnTo>
                <a:cubicBezTo>
                  <a:pt x="3192" y="8787"/>
                  <a:pt x="3275" y="8692"/>
                  <a:pt x="3382" y="8692"/>
                </a:cubicBezTo>
                <a:close/>
                <a:moveTo>
                  <a:pt x="1715" y="0"/>
                </a:moveTo>
                <a:cubicBezTo>
                  <a:pt x="1548" y="0"/>
                  <a:pt x="1417" y="131"/>
                  <a:pt x="1417" y="298"/>
                </a:cubicBezTo>
                <a:lnTo>
                  <a:pt x="1417" y="703"/>
                </a:lnTo>
                <a:cubicBezTo>
                  <a:pt x="1417" y="870"/>
                  <a:pt x="1548" y="1001"/>
                  <a:pt x="1715" y="1001"/>
                </a:cubicBezTo>
                <a:lnTo>
                  <a:pt x="1751" y="1001"/>
                </a:lnTo>
                <a:lnTo>
                  <a:pt x="1751" y="1501"/>
                </a:lnTo>
                <a:cubicBezTo>
                  <a:pt x="1632" y="1501"/>
                  <a:pt x="1525" y="1441"/>
                  <a:pt x="1453" y="1334"/>
                </a:cubicBezTo>
                <a:lnTo>
                  <a:pt x="1334" y="1155"/>
                </a:lnTo>
                <a:cubicBezTo>
                  <a:pt x="1132" y="881"/>
                  <a:pt x="810" y="715"/>
                  <a:pt x="465" y="703"/>
                </a:cubicBezTo>
                <a:cubicBezTo>
                  <a:pt x="346" y="703"/>
                  <a:pt x="227" y="739"/>
                  <a:pt x="144" y="834"/>
                </a:cubicBezTo>
                <a:cubicBezTo>
                  <a:pt x="48" y="917"/>
                  <a:pt x="1" y="1036"/>
                  <a:pt x="1" y="1155"/>
                </a:cubicBezTo>
                <a:lnTo>
                  <a:pt x="1" y="1798"/>
                </a:lnTo>
                <a:cubicBezTo>
                  <a:pt x="1" y="3334"/>
                  <a:pt x="798" y="3656"/>
                  <a:pt x="1429" y="3918"/>
                </a:cubicBezTo>
                <a:cubicBezTo>
                  <a:pt x="1787" y="4060"/>
                  <a:pt x="2096" y="4180"/>
                  <a:pt x="2251" y="4489"/>
                </a:cubicBezTo>
                <a:cubicBezTo>
                  <a:pt x="2299" y="4584"/>
                  <a:pt x="2287" y="4656"/>
                  <a:pt x="2215" y="4715"/>
                </a:cubicBezTo>
                <a:cubicBezTo>
                  <a:pt x="2164" y="4767"/>
                  <a:pt x="2075" y="4806"/>
                  <a:pt x="1994" y="4806"/>
                </a:cubicBezTo>
                <a:cubicBezTo>
                  <a:pt x="1963" y="4806"/>
                  <a:pt x="1932" y="4800"/>
                  <a:pt x="1906" y="4787"/>
                </a:cubicBezTo>
                <a:cubicBezTo>
                  <a:pt x="1798" y="4751"/>
                  <a:pt x="1775" y="4608"/>
                  <a:pt x="1787" y="4489"/>
                </a:cubicBezTo>
                <a:cubicBezTo>
                  <a:pt x="1787" y="4406"/>
                  <a:pt x="1727" y="4334"/>
                  <a:pt x="1644" y="4334"/>
                </a:cubicBezTo>
                <a:cubicBezTo>
                  <a:pt x="1548" y="4334"/>
                  <a:pt x="1477" y="4394"/>
                  <a:pt x="1477" y="4477"/>
                </a:cubicBezTo>
                <a:cubicBezTo>
                  <a:pt x="1477" y="4608"/>
                  <a:pt x="1489" y="4942"/>
                  <a:pt x="1787" y="5072"/>
                </a:cubicBezTo>
                <a:cubicBezTo>
                  <a:pt x="1846" y="5108"/>
                  <a:pt x="1929" y="5120"/>
                  <a:pt x="2001" y="5120"/>
                </a:cubicBezTo>
                <a:cubicBezTo>
                  <a:pt x="2168" y="5120"/>
                  <a:pt x="2322" y="5061"/>
                  <a:pt x="2441" y="4930"/>
                </a:cubicBezTo>
                <a:cubicBezTo>
                  <a:pt x="2465" y="4906"/>
                  <a:pt x="2477" y="4894"/>
                  <a:pt x="2477" y="4882"/>
                </a:cubicBezTo>
                <a:cubicBezTo>
                  <a:pt x="2775" y="5346"/>
                  <a:pt x="3156" y="5763"/>
                  <a:pt x="3608" y="6096"/>
                </a:cubicBezTo>
                <a:lnTo>
                  <a:pt x="3632" y="6120"/>
                </a:lnTo>
                <a:cubicBezTo>
                  <a:pt x="3596" y="6180"/>
                  <a:pt x="3573" y="6251"/>
                  <a:pt x="3573" y="6323"/>
                </a:cubicBezTo>
                <a:lnTo>
                  <a:pt x="3573" y="6430"/>
                </a:lnTo>
                <a:cubicBezTo>
                  <a:pt x="3573" y="6620"/>
                  <a:pt x="3715" y="6775"/>
                  <a:pt x="3870" y="6835"/>
                </a:cubicBezTo>
                <a:lnTo>
                  <a:pt x="3870" y="8347"/>
                </a:lnTo>
                <a:lnTo>
                  <a:pt x="3394" y="8347"/>
                </a:lnTo>
                <a:cubicBezTo>
                  <a:pt x="3108" y="8347"/>
                  <a:pt x="2894" y="8573"/>
                  <a:pt x="2894" y="8859"/>
                </a:cubicBezTo>
                <a:lnTo>
                  <a:pt x="2894" y="9037"/>
                </a:lnTo>
                <a:lnTo>
                  <a:pt x="2453" y="9037"/>
                </a:lnTo>
                <a:cubicBezTo>
                  <a:pt x="2299" y="9037"/>
                  <a:pt x="2144" y="9156"/>
                  <a:pt x="2120" y="9311"/>
                </a:cubicBezTo>
                <a:lnTo>
                  <a:pt x="1965" y="10061"/>
                </a:lnTo>
                <a:cubicBezTo>
                  <a:pt x="1953" y="10168"/>
                  <a:pt x="1965" y="10264"/>
                  <a:pt x="2037" y="10347"/>
                </a:cubicBezTo>
                <a:cubicBezTo>
                  <a:pt x="2096" y="10418"/>
                  <a:pt x="2203" y="10466"/>
                  <a:pt x="2310" y="10466"/>
                </a:cubicBezTo>
                <a:lnTo>
                  <a:pt x="6370" y="10466"/>
                </a:lnTo>
                <a:cubicBezTo>
                  <a:pt x="6478" y="10466"/>
                  <a:pt x="6585" y="10418"/>
                  <a:pt x="6644" y="10347"/>
                </a:cubicBezTo>
                <a:cubicBezTo>
                  <a:pt x="6704" y="10264"/>
                  <a:pt x="6728" y="10168"/>
                  <a:pt x="6716" y="10061"/>
                </a:cubicBezTo>
                <a:lnTo>
                  <a:pt x="6561" y="9311"/>
                </a:lnTo>
                <a:cubicBezTo>
                  <a:pt x="6537" y="9156"/>
                  <a:pt x="6382" y="9037"/>
                  <a:pt x="6228" y="9037"/>
                </a:cubicBezTo>
                <a:lnTo>
                  <a:pt x="5787" y="9037"/>
                </a:lnTo>
                <a:lnTo>
                  <a:pt x="5787" y="8859"/>
                </a:lnTo>
                <a:cubicBezTo>
                  <a:pt x="5787" y="8573"/>
                  <a:pt x="5573" y="8347"/>
                  <a:pt x="5287" y="8347"/>
                </a:cubicBezTo>
                <a:lnTo>
                  <a:pt x="4811" y="8347"/>
                </a:lnTo>
                <a:lnTo>
                  <a:pt x="4811" y="6835"/>
                </a:lnTo>
                <a:cubicBezTo>
                  <a:pt x="4989" y="6787"/>
                  <a:pt x="5108" y="6620"/>
                  <a:pt x="5108" y="6430"/>
                </a:cubicBezTo>
                <a:lnTo>
                  <a:pt x="5108" y="6323"/>
                </a:lnTo>
                <a:cubicBezTo>
                  <a:pt x="5108" y="6251"/>
                  <a:pt x="5073" y="6180"/>
                  <a:pt x="5049" y="6120"/>
                </a:cubicBezTo>
                <a:lnTo>
                  <a:pt x="5073" y="6096"/>
                </a:lnTo>
                <a:cubicBezTo>
                  <a:pt x="5537" y="5763"/>
                  <a:pt x="5906" y="5358"/>
                  <a:pt x="6204" y="4882"/>
                </a:cubicBezTo>
                <a:cubicBezTo>
                  <a:pt x="6228" y="4894"/>
                  <a:pt x="6228" y="4906"/>
                  <a:pt x="6240" y="4930"/>
                </a:cubicBezTo>
                <a:cubicBezTo>
                  <a:pt x="6359" y="5049"/>
                  <a:pt x="6525" y="5120"/>
                  <a:pt x="6680" y="5120"/>
                </a:cubicBezTo>
                <a:cubicBezTo>
                  <a:pt x="6763" y="5120"/>
                  <a:pt x="6835" y="5108"/>
                  <a:pt x="6894" y="5072"/>
                </a:cubicBezTo>
                <a:cubicBezTo>
                  <a:pt x="7192" y="4942"/>
                  <a:pt x="7204" y="4608"/>
                  <a:pt x="7204" y="4477"/>
                </a:cubicBezTo>
                <a:cubicBezTo>
                  <a:pt x="7204" y="4394"/>
                  <a:pt x="7132" y="4334"/>
                  <a:pt x="7037" y="4334"/>
                </a:cubicBezTo>
                <a:cubicBezTo>
                  <a:pt x="6954" y="4334"/>
                  <a:pt x="6894" y="4406"/>
                  <a:pt x="6894" y="4489"/>
                </a:cubicBezTo>
                <a:cubicBezTo>
                  <a:pt x="6894" y="4596"/>
                  <a:pt x="6882" y="4727"/>
                  <a:pt x="6775" y="4787"/>
                </a:cubicBezTo>
                <a:cubicBezTo>
                  <a:pt x="6749" y="4800"/>
                  <a:pt x="6718" y="4806"/>
                  <a:pt x="6687" y="4806"/>
                </a:cubicBezTo>
                <a:cubicBezTo>
                  <a:pt x="6606" y="4806"/>
                  <a:pt x="6517" y="4767"/>
                  <a:pt x="6466" y="4715"/>
                </a:cubicBezTo>
                <a:cubicBezTo>
                  <a:pt x="6406" y="4656"/>
                  <a:pt x="6382" y="4584"/>
                  <a:pt x="6430" y="4489"/>
                </a:cubicBezTo>
                <a:cubicBezTo>
                  <a:pt x="6585" y="4191"/>
                  <a:pt x="6894" y="4060"/>
                  <a:pt x="7252" y="3918"/>
                </a:cubicBezTo>
                <a:cubicBezTo>
                  <a:pt x="7894" y="3656"/>
                  <a:pt x="8680" y="3334"/>
                  <a:pt x="8680" y="1798"/>
                </a:cubicBezTo>
                <a:lnTo>
                  <a:pt x="8680" y="1155"/>
                </a:lnTo>
                <a:cubicBezTo>
                  <a:pt x="8692" y="1048"/>
                  <a:pt x="8633" y="941"/>
                  <a:pt x="8561" y="846"/>
                </a:cubicBezTo>
                <a:cubicBezTo>
                  <a:pt x="8478" y="762"/>
                  <a:pt x="8347" y="715"/>
                  <a:pt x="8240" y="715"/>
                </a:cubicBezTo>
                <a:cubicBezTo>
                  <a:pt x="7894" y="715"/>
                  <a:pt x="7561" y="881"/>
                  <a:pt x="7371" y="1179"/>
                </a:cubicBezTo>
                <a:lnTo>
                  <a:pt x="7252" y="1358"/>
                </a:lnTo>
                <a:cubicBezTo>
                  <a:pt x="7180" y="1465"/>
                  <a:pt x="7073" y="1524"/>
                  <a:pt x="6954" y="1524"/>
                </a:cubicBezTo>
                <a:lnTo>
                  <a:pt x="6954" y="1012"/>
                </a:lnTo>
                <a:lnTo>
                  <a:pt x="6990" y="1012"/>
                </a:lnTo>
                <a:cubicBezTo>
                  <a:pt x="7144" y="1012"/>
                  <a:pt x="7287" y="881"/>
                  <a:pt x="7287" y="715"/>
                </a:cubicBezTo>
                <a:lnTo>
                  <a:pt x="7287" y="298"/>
                </a:lnTo>
                <a:cubicBezTo>
                  <a:pt x="7287" y="131"/>
                  <a:pt x="7144" y="0"/>
                  <a:pt x="6990" y="0"/>
                </a:cubicBezTo>
                <a:close/>
              </a:path>
            </a:pathLst>
          </a:custGeom>
          <a:solidFill>
            <a:srgbClr val="FBA200"/>
          </a:solidFill>
          <a:ln>
            <a:noFill/>
          </a:ln>
        </p:spPr>
        <p:txBody>
          <a:bodyPr spcFirstLastPara="1" wrap="square" lIns="76188" tIns="76188" rIns="76188" bIns="76188" anchor="ctr" anchorCtr="0">
            <a:noAutofit/>
          </a:bodyPr>
          <a:lstStyle/>
          <a:p>
            <a:pPr defTabSz="761970" eaLnBrk="1" fontAlgn="auto" hangingPunct="1">
              <a:spcBef>
                <a:spcPts val="0"/>
              </a:spcBef>
              <a:spcAft>
                <a:spcPts val="0"/>
              </a:spcAft>
              <a:defRPr/>
            </a:pPr>
            <a:endParaRPr sz="1500">
              <a:latin typeface="Arial"/>
            </a:endParaRPr>
          </a:p>
        </p:txBody>
      </p:sp>
      <p:sp>
        <p:nvSpPr>
          <p:cNvPr id="37" name="Google Shape;2116;p23">
            <a:extLst>
              <a:ext uri="{FF2B5EF4-FFF2-40B4-BE49-F238E27FC236}">
                <a16:creationId xmlns:a16="http://schemas.microsoft.com/office/drawing/2014/main" xmlns="" id="{54FA39D6-E079-41B3-A22C-3E9B53CF5A33}"/>
              </a:ext>
            </a:extLst>
          </p:cNvPr>
          <p:cNvSpPr txBox="1"/>
          <p:nvPr/>
        </p:nvSpPr>
        <p:spPr>
          <a:xfrm>
            <a:off x="3297273" y="1289343"/>
            <a:ext cx="6518953" cy="758200"/>
          </a:xfrm>
          <a:prstGeom prst="rect">
            <a:avLst/>
          </a:prstGeom>
          <a:noFill/>
          <a:ln>
            <a:noFill/>
          </a:ln>
        </p:spPr>
        <p:txBody>
          <a:bodyPr spcFirstLastPara="1" wrap="square" lIns="101583" tIns="101583" rIns="101583" bIns="101583" anchor="ctr" anchorCtr="0">
            <a:noAutofit/>
          </a:bodyPr>
          <a:lstStyle/>
          <a:p>
            <a:pPr algn="r" defTabSz="761970" eaLnBrk="1" fontAlgn="auto" hangingPunct="1">
              <a:spcBef>
                <a:spcPts val="0"/>
              </a:spcBef>
              <a:spcAft>
                <a:spcPts val="0"/>
              </a:spcAft>
              <a:defRPr/>
            </a:pPr>
            <a:r>
              <a:rPr lang="hu-HU" sz="2777" dirty="0">
                <a:solidFill>
                  <a:schemeClr val="tx1">
                    <a:lumMod val="75000"/>
                    <a:lumOff val="25000"/>
                  </a:schemeClr>
                </a:solidFill>
                <a:latin typeface="Fira Sans Medium"/>
                <a:ea typeface="Fira Sans Medium"/>
                <a:cs typeface="Fira Sans Medium"/>
                <a:sym typeface="Fira Sans Medium"/>
              </a:rPr>
              <a:t>Kockázati biztosítékadási kötelezettség</a:t>
            </a:r>
          </a:p>
        </p:txBody>
      </p:sp>
      <p:sp>
        <p:nvSpPr>
          <p:cNvPr id="38" name="Chevron 8">
            <a:extLst>
              <a:ext uri="{FF2B5EF4-FFF2-40B4-BE49-F238E27FC236}">
                <a16:creationId xmlns:a16="http://schemas.microsoft.com/office/drawing/2014/main" xmlns="" id="{7F767701-2CC9-4DAD-AD43-710F3F6F3AD7}"/>
              </a:ext>
            </a:extLst>
          </p:cNvPr>
          <p:cNvSpPr/>
          <p:nvPr/>
        </p:nvSpPr>
        <p:spPr>
          <a:xfrm>
            <a:off x="281512" y="1185804"/>
            <a:ext cx="3227426" cy="933826"/>
          </a:xfrm>
          <a:prstGeom prst="chevron">
            <a:avLst/>
          </a:prstGeom>
          <a:solidFill>
            <a:srgbClr val="DB6D25"/>
          </a:solidFill>
          <a:ln w="63500" cap="flat" cmpd="sng" algn="ctr">
            <a:noFill/>
            <a:prstDash val="solid"/>
            <a:miter lim="800000"/>
          </a:ln>
          <a:effectLst>
            <a:innerShdw blurRad="101600" dist="88900" dir="13500000">
              <a:prstClr val="black">
                <a:alpha val="56000"/>
              </a:prstClr>
            </a:inn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cs typeface="Arial" pitchFamily="34" charset="0"/>
            </a:endParaRPr>
          </a:p>
        </p:txBody>
      </p:sp>
      <p:sp>
        <p:nvSpPr>
          <p:cNvPr id="39" name="Chevron 9">
            <a:extLst>
              <a:ext uri="{FF2B5EF4-FFF2-40B4-BE49-F238E27FC236}">
                <a16:creationId xmlns:a16="http://schemas.microsoft.com/office/drawing/2014/main" xmlns="" id="{8DFD6E2E-A767-461A-864C-172618826620}"/>
              </a:ext>
            </a:extLst>
          </p:cNvPr>
          <p:cNvSpPr/>
          <p:nvPr/>
        </p:nvSpPr>
        <p:spPr>
          <a:xfrm>
            <a:off x="579831" y="1271121"/>
            <a:ext cx="2730586" cy="790070"/>
          </a:xfrm>
          <a:prstGeom prst="chevron">
            <a:avLst/>
          </a:prstGeom>
          <a:solidFill>
            <a:sysClr val="window" lastClr="FFFFFF"/>
          </a:solidFill>
          <a:ln w="12700" cap="flat" cmpd="sng" algn="ctr">
            <a:noFill/>
            <a:prstDash val="solid"/>
            <a:miter lim="800000"/>
          </a:ln>
          <a:effectLst>
            <a:outerShdw blurRad="63500" sx="102000" sy="102000" algn="ctr" rotWithShape="0">
              <a:prstClr val="black">
                <a:alpha val="22000"/>
              </a:prstClr>
            </a:out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endParaRPr>
          </a:p>
        </p:txBody>
      </p:sp>
      <p:sp>
        <p:nvSpPr>
          <p:cNvPr id="40" name="Hexagon 13">
            <a:extLst>
              <a:ext uri="{FF2B5EF4-FFF2-40B4-BE49-F238E27FC236}">
                <a16:creationId xmlns:a16="http://schemas.microsoft.com/office/drawing/2014/main" xmlns="" id="{F0F65F48-4ABB-4CEE-A51E-777040FDA501}"/>
              </a:ext>
            </a:extLst>
          </p:cNvPr>
          <p:cNvSpPr/>
          <p:nvPr/>
        </p:nvSpPr>
        <p:spPr>
          <a:xfrm>
            <a:off x="579832" y="1335991"/>
            <a:ext cx="2534928" cy="651913"/>
          </a:xfrm>
          <a:prstGeom prst="hexagon">
            <a:avLst>
              <a:gd name="adj" fmla="val 51788"/>
              <a:gd name="vf" fmla="val 115470"/>
            </a:avLst>
          </a:prstGeom>
          <a:solidFill>
            <a:srgbClr val="DB6D25"/>
          </a:solidFill>
          <a:ln w="12700" cap="flat" cmpd="sng" algn="ctr">
            <a:noFill/>
            <a:prstDash val="solid"/>
            <a:miter lim="800000"/>
          </a:ln>
          <a:effectLst>
            <a:outerShdw blurRad="50800" dist="50800" dir="5400000" algn="ctr" rotWithShape="0">
              <a:srgbClr val="000000">
                <a:alpha val="22000"/>
              </a:srgbClr>
            </a:out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endParaRPr>
          </a:p>
        </p:txBody>
      </p:sp>
      <p:sp>
        <p:nvSpPr>
          <p:cNvPr id="44" name="TextBox 14">
            <a:extLst>
              <a:ext uri="{FF2B5EF4-FFF2-40B4-BE49-F238E27FC236}">
                <a16:creationId xmlns:a16="http://schemas.microsoft.com/office/drawing/2014/main" xmlns="" id="{B54EEFB7-756A-4B81-A0CF-20A89EFBDC7F}"/>
              </a:ext>
            </a:extLst>
          </p:cNvPr>
          <p:cNvSpPr txBox="1"/>
          <p:nvPr/>
        </p:nvSpPr>
        <p:spPr>
          <a:xfrm>
            <a:off x="2539524" y="1525092"/>
            <a:ext cx="420297" cy="297454"/>
          </a:xfrm>
          <a:prstGeom prst="rect">
            <a:avLst/>
          </a:prstGeom>
          <a:noFill/>
        </p:spPr>
        <p:txBody>
          <a:bodyPr wrap="square" lIns="90000" rIns="90000" rtlCol="0">
            <a:spAutoFit/>
          </a:bodyPr>
          <a:lstStyle/>
          <a:p>
            <a:pPr algn="ctr"/>
            <a:r>
              <a:rPr lang="en-US" altLang="ko-KR" sz="1333" b="1" dirty="0">
                <a:solidFill>
                  <a:prstClr val="white"/>
                </a:solidFill>
                <a:cs typeface="Arial" pitchFamily="34" charset="0"/>
              </a:rPr>
              <a:t>0</a:t>
            </a:r>
            <a:r>
              <a:rPr lang="hu-HU" altLang="ko-KR" sz="1333" b="1" dirty="0">
                <a:solidFill>
                  <a:prstClr val="white"/>
                </a:solidFill>
                <a:cs typeface="Arial" pitchFamily="34" charset="0"/>
              </a:rPr>
              <a:t>3</a:t>
            </a:r>
            <a:endParaRPr lang="ko-KR" altLang="en-US" sz="1333" b="1" dirty="0">
              <a:solidFill>
                <a:prstClr val="white"/>
              </a:solidFill>
              <a:cs typeface="Arial" pitchFamily="34" charset="0"/>
            </a:endParaRPr>
          </a:p>
        </p:txBody>
      </p:sp>
      <p:sp>
        <p:nvSpPr>
          <p:cNvPr id="46" name="TextBox 16">
            <a:extLst>
              <a:ext uri="{FF2B5EF4-FFF2-40B4-BE49-F238E27FC236}">
                <a16:creationId xmlns:a16="http://schemas.microsoft.com/office/drawing/2014/main" xmlns="" id="{525115A1-FAC2-4512-8C9B-AF2DD7C2EA8B}"/>
              </a:ext>
            </a:extLst>
          </p:cNvPr>
          <p:cNvSpPr txBox="1"/>
          <p:nvPr/>
        </p:nvSpPr>
        <p:spPr>
          <a:xfrm>
            <a:off x="987545" y="1436385"/>
            <a:ext cx="1548582" cy="451534"/>
          </a:xfrm>
          <a:prstGeom prst="rect">
            <a:avLst/>
          </a:prstGeom>
          <a:noFill/>
        </p:spPr>
        <p:txBody>
          <a:bodyPr wrap="square" rtlCol="0">
            <a:spAutoFit/>
          </a:bodyPr>
          <a:lstStyle/>
          <a:p>
            <a:pPr lvl="0" algn="r">
              <a:defRPr/>
            </a:pPr>
            <a:r>
              <a:rPr lang="hu-HU" altLang="ko-KR" sz="1167" dirty="0">
                <a:solidFill>
                  <a:prstClr val="white"/>
                </a:solidFill>
                <a:latin typeface="Calibri" panose="020F0502020204030204" pitchFamily="34" charset="0"/>
                <a:cs typeface="Calibri" panose="020F0502020204030204" pitchFamily="34" charset="0"/>
              </a:rPr>
              <a:t>Személyi hatályának korlátozása</a:t>
            </a:r>
            <a:endParaRPr lang="en-US" altLang="ko-KR" sz="1167" dirty="0">
              <a:solidFill>
                <a:prstClr val="white"/>
              </a:solidFill>
              <a:latin typeface="Calibri" panose="020F0502020204030204" pitchFamily="34" charset="0"/>
              <a:cs typeface="Calibri" panose="020F0502020204030204" pitchFamily="34" charset="0"/>
            </a:endParaRPr>
          </a:p>
        </p:txBody>
      </p:sp>
      <p:sp>
        <p:nvSpPr>
          <p:cNvPr id="48" name="Rectangle 30">
            <a:extLst>
              <a:ext uri="{FF2B5EF4-FFF2-40B4-BE49-F238E27FC236}">
                <a16:creationId xmlns:a16="http://schemas.microsoft.com/office/drawing/2014/main" xmlns="" id="{D4CFEF40-724B-47CC-85D2-B841C94D065E}"/>
              </a:ext>
            </a:extLst>
          </p:cNvPr>
          <p:cNvSpPr/>
          <p:nvPr/>
        </p:nvSpPr>
        <p:spPr>
          <a:xfrm>
            <a:off x="3922858" y="3311476"/>
            <a:ext cx="300000" cy="300000"/>
          </a:xfrm>
          <a:custGeom>
            <a:avLst/>
            <a:gdLst/>
            <a:ahLst/>
            <a:cxnLst/>
            <a:rect l="l" t="t" r="r" b="b"/>
            <a:pathLst>
              <a:path w="3240000" h="3230531">
                <a:moveTo>
                  <a:pt x="720000" y="2697973"/>
                </a:moveTo>
                <a:cubicBezTo>
                  <a:pt x="680235" y="2697973"/>
                  <a:pt x="648000" y="2730208"/>
                  <a:pt x="648000" y="2769973"/>
                </a:cubicBezTo>
                <a:cubicBezTo>
                  <a:pt x="648000" y="2809738"/>
                  <a:pt x="680235" y="2841973"/>
                  <a:pt x="720000" y="2841973"/>
                </a:cubicBezTo>
                <a:lnTo>
                  <a:pt x="2520000" y="2841973"/>
                </a:lnTo>
                <a:cubicBezTo>
                  <a:pt x="2559765" y="2841973"/>
                  <a:pt x="2592000" y="2809738"/>
                  <a:pt x="2592000" y="2769973"/>
                </a:cubicBezTo>
                <a:cubicBezTo>
                  <a:pt x="2592000" y="2730208"/>
                  <a:pt x="2559765" y="2697973"/>
                  <a:pt x="2520000" y="2697973"/>
                </a:cubicBezTo>
                <a:close/>
                <a:moveTo>
                  <a:pt x="720000" y="2366733"/>
                </a:moveTo>
                <a:cubicBezTo>
                  <a:pt x="680235" y="2366733"/>
                  <a:pt x="648000" y="2398968"/>
                  <a:pt x="648000" y="2438733"/>
                </a:cubicBezTo>
                <a:cubicBezTo>
                  <a:pt x="648000" y="2478498"/>
                  <a:pt x="680235" y="2510733"/>
                  <a:pt x="720000" y="2510733"/>
                </a:cubicBezTo>
                <a:lnTo>
                  <a:pt x="2520000" y="2510733"/>
                </a:lnTo>
                <a:cubicBezTo>
                  <a:pt x="2559765" y="2510733"/>
                  <a:pt x="2592000" y="2478498"/>
                  <a:pt x="2592000" y="2438733"/>
                </a:cubicBezTo>
                <a:cubicBezTo>
                  <a:pt x="2592000" y="2398968"/>
                  <a:pt x="2559765" y="2366733"/>
                  <a:pt x="2520000" y="2366733"/>
                </a:cubicBezTo>
                <a:close/>
                <a:moveTo>
                  <a:pt x="720000" y="2035493"/>
                </a:moveTo>
                <a:cubicBezTo>
                  <a:pt x="680235" y="2035493"/>
                  <a:pt x="648000" y="2067728"/>
                  <a:pt x="648000" y="2107493"/>
                </a:cubicBezTo>
                <a:cubicBezTo>
                  <a:pt x="648000" y="2147258"/>
                  <a:pt x="680235" y="2179493"/>
                  <a:pt x="720000" y="2179493"/>
                </a:cubicBezTo>
                <a:lnTo>
                  <a:pt x="2520000" y="2179493"/>
                </a:lnTo>
                <a:cubicBezTo>
                  <a:pt x="2559765" y="2179493"/>
                  <a:pt x="2592000" y="2147258"/>
                  <a:pt x="2592000" y="2107493"/>
                </a:cubicBezTo>
                <a:cubicBezTo>
                  <a:pt x="2592000" y="2067728"/>
                  <a:pt x="2559765" y="2035493"/>
                  <a:pt x="2520000" y="2035493"/>
                </a:cubicBezTo>
                <a:close/>
                <a:moveTo>
                  <a:pt x="720000" y="1704253"/>
                </a:moveTo>
                <a:cubicBezTo>
                  <a:pt x="680235" y="1704253"/>
                  <a:pt x="648000" y="1736488"/>
                  <a:pt x="648000" y="1776253"/>
                </a:cubicBezTo>
                <a:cubicBezTo>
                  <a:pt x="648000" y="1816018"/>
                  <a:pt x="680235" y="1848253"/>
                  <a:pt x="720000" y="1848253"/>
                </a:cubicBezTo>
                <a:lnTo>
                  <a:pt x="2520000" y="1848253"/>
                </a:lnTo>
                <a:cubicBezTo>
                  <a:pt x="2559765" y="1848253"/>
                  <a:pt x="2592000" y="1816018"/>
                  <a:pt x="2592000" y="1776253"/>
                </a:cubicBezTo>
                <a:cubicBezTo>
                  <a:pt x="2592000" y="1736488"/>
                  <a:pt x="2559765" y="1704253"/>
                  <a:pt x="2520000" y="1704253"/>
                </a:cubicBezTo>
                <a:close/>
                <a:moveTo>
                  <a:pt x="720000" y="1373013"/>
                </a:moveTo>
                <a:cubicBezTo>
                  <a:pt x="680235" y="1373013"/>
                  <a:pt x="648000" y="1405248"/>
                  <a:pt x="648000" y="1445013"/>
                </a:cubicBezTo>
                <a:cubicBezTo>
                  <a:pt x="648000" y="1484778"/>
                  <a:pt x="680235" y="1517013"/>
                  <a:pt x="720000" y="1517013"/>
                </a:cubicBezTo>
                <a:lnTo>
                  <a:pt x="2520000" y="1517013"/>
                </a:lnTo>
                <a:cubicBezTo>
                  <a:pt x="2559765" y="1517013"/>
                  <a:pt x="2592000" y="1484778"/>
                  <a:pt x="2592000" y="1445013"/>
                </a:cubicBezTo>
                <a:cubicBezTo>
                  <a:pt x="2592000" y="1405248"/>
                  <a:pt x="2559765" y="1373013"/>
                  <a:pt x="2520000" y="1373013"/>
                </a:cubicBezTo>
                <a:close/>
                <a:moveTo>
                  <a:pt x="720000" y="1041773"/>
                </a:moveTo>
                <a:cubicBezTo>
                  <a:pt x="680235" y="1041773"/>
                  <a:pt x="648000" y="1074008"/>
                  <a:pt x="648000" y="1113773"/>
                </a:cubicBezTo>
                <a:cubicBezTo>
                  <a:pt x="648000" y="1153538"/>
                  <a:pt x="680235" y="1185773"/>
                  <a:pt x="720000" y="1185773"/>
                </a:cubicBezTo>
                <a:lnTo>
                  <a:pt x="2520000" y="1185773"/>
                </a:lnTo>
                <a:cubicBezTo>
                  <a:pt x="2559765" y="1185773"/>
                  <a:pt x="2592000" y="1153538"/>
                  <a:pt x="2592000" y="1113773"/>
                </a:cubicBezTo>
                <a:cubicBezTo>
                  <a:pt x="2592000" y="1074008"/>
                  <a:pt x="2559765" y="1041773"/>
                  <a:pt x="2520000" y="1041773"/>
                </a:cubicBezTo>
                <a:close/>
                <a:moveTo>
                  <a:pt x="0" y="305988"/>
                </a:moveTo>
                <a:lnTo>
                  <a:pt x="181957" y="305988"/>
                </a:lnTo>
                <a:lnTo>
                  <a:pt x="181957" y="470032"/>
                </a:lnTo>
                <a:cubicBezTo>
                  <a:pt x="181957" y="599267"/>
                  <a:pt x="286722" y="704032"/>
                  <a:pt x="415957" y="704032"/>
                </a:cubicBezTo>
                <a:cubicBezTo>
                  <a:pt x="545192" y="704032"/>
                  <a:pt x="649957" y="599267"/>
                  <a:pt x="649957" y="470032"/>
                </a:cubicBezTo>
                <a:lnTo>
                  <a:pt x="649957" y="305988"/>
                </a:lnTo>
                <a:lnTo>
                  <a:pt x="802357" y="305988"/>
                </a:lnTo>
                <a:lnTo>
                  <a:pt x="802357" y="470031"/>
                </a:lnTo>
                <a:cubicBezTo>
                  <a:pt x="802357" y="599266"/>
                  <a:pt x="907122" y="704031"/>
                  <a:pt x="1036357" y="704031"/>
                </a:cubicBezTo>
                <a:cubicBezTo>
                  <a:pt x="1165592" y="704031"/>
                  <a:pt x="1270357" y="599266"/>
                  <a:pt x="1270357" y="470031"/>
                </a:cubicBezTo>
                <a:lnTo>
                  <a:pt x="1270357" y="305988"/>
                </a:lnTo>
                <a:lnTo>
                  <a:pt x="1422757" y="305988"/>
                </a:lnTo>
                <a:lnTo>
                  <a:pt x="1422757" y="470030"/>
                </a:lnTo>
                <a:cubicBezTo>
                  <a:pt x="1422757" y="599265"/>
                  <a:pt x="1527522" y="704030"/>
                  <a:pt x="1656757" y="704030"/>
                </a:cubicBezTo>
                <a:cubicBezTo>
                  <a:pt x="1785992" y="704030"/>
                  <a:pt x="1890757" y="599265"/>
                  <a:pt x="1890757" y="470030"/>
                </a:cubicBezTo>
                <a:lnTo>
                  <a:pt x="1890757" y="305988"/>
                </a:lnTo>
                <a:lnTo>
                  <a:pt x="2043157" y="305988"/>
                </a:lnTo>
                <a:lnTo>
                  <a:pt x="2043157" y="470029"/>
                </a:lnTo>
                <a:cubicBezTo>
                  <a:pt x="2043157" y="599264"/>
                  <a:pt x="2147922" y="704029"/>
                  <a:pt x="2277157" y="704029"/>
                </a:cubicBezTo>
                <a:cubicBezTo>
                  <a:pt x="2406392" y="704029"/>
                  <a:pt x="2511157" y="599264"/>
                  <a:pt x="2511157" y="470029"/>
                </a:cubicBezTo>
                <a:lnTo>
                  <a:pt x="2511157" y="305988"/>
                </a:lnTo>
                <a:lnTo>
                  <a:pt x="2663557" y="305988"/>
                </a:lnTo>
                <a:lnTo>
                  <a:pt x="2663557" y="470028"/>
                </a:lnTo>
                <a:cubicBezTo>
                  <a:pt x="2663557" y="599263"/>
                  <a:pt x="2768322" y="704028"/>
                  <a:pt x="2897557" y="704028"/>
                </a:cubicBezTo>
                <a:cubicBezTo>
                  <a:pt x="3026792" y="704028"/>
                  <a:pt x="3131557" y="599263"/>
                  <a:pt x="3131557" y="470028"/>
                </a:cubicBezTo>
                <a:lnTo>
                  <a:pt x="3131557" y="305988"/>
                </a:lnTo>
                <a:lnTo>
                  <a:pt x="3240000" y="305988"/>
                </a:lnTo>
                <a:lnTo>
                  <a:pt x="3240000" y="3230531"/>
                </a:lnTo>
                <a:lnTo>
                  <a:pt x="0" y="3230531"/>
                </a:lnTo>
                <a:close/>
                <a:moveTo>
                  <a:pt x="415957" y="4"/>
                </a:moveTo>
                <a:cubicBezTo>
                  <a:pt x="485545" y="4"/>
                  <a:pt x="541957" y="56416"/>
                  <a:pt x="541957" y="126004"/>
                </a:cubicBezTo>
                <a:lnTo>
                  <a:pt x="541957" y="485972"/>
                </a:lnTo>
                <a:cubicBezTo>
                  <a:pt x="541957" y="555560"/>
                  <a:pt x="485545" y="611972"/>
                  <a:pt x="415957" y="611972"/>
                </a:cubicBezTo>
                <a:cubicBezTo>
                  <a:pt x="346369" y="611972"/>
                  <a:pt x="289957" y="555560"/>
                  <a:pt x="289957" y="485972"/>
                </a:cubicBezTo>
                <a:lnTo>
                  <a:pt x="289957" y="126004"/>
                </a:lnTo>
                <a:cubicBezTo>
                  <a:pt x="289957" y="56416"/>
                  <a:pt x="346369" y="4"/>
                  <a:pt x="415957" y="4"/>
                </a:cubicBezTo>
                <a:close/>
                <a:moveTo>
                  <a:pt x="1036357" y="3"/>
                </a:moveTo>
                <a:cubicBezTo>
                  <a:pt x="1105945" y="3"/>
                  <a:pt x="1162357" y="56415"/>
                  <a:pt x="1162357" y="126003"/>
                </a:cubicBezTo>
                <a:lnTo>
                  <a:pt x="1162357" y="485971"/>
                </a:lnTo>
                <a:cubicBezTo>
                  <a:pt x="1162357" y="555559"/>
                  <a:pt x="1105945" y="611971"/>
                  <a:pt x="1036357" y="611971"/>
                </a:cubicBezTo>
                <a:cubicBezTo>
                  <a:pt x="966769" y="611971"/>
                  <a:pt x="910357" y="555559"/>
                  <a:pt x="910357" y="485971"/>
                </a:cubicBezTo>
                <a:lnTo>
                  <a:pt x="910357" y="126003"/>
                </a:lnTo>
                <a:cubicBezTo>
                  <a:pt x="910357" y="56415"/>
                  <a:pt x="966769" y="3"/>
                  <a:pt x="1036357" y="3"/>
                </a:cubicBezTo>
                <a:close/>
                <a:moveTo>
                  <a:pt x="1656757" y="2"/>
                </a:moveTo>
                <a:cubicBezTo>
                  <a:pt x="1726345" y="2"/>
                  <a:pt x="1782757" y="56414"/>
                  <a:pt x="1782757" y="126002"/>
                </a:cubicBezTo>
                <a:lnTo>
                  <a:pt x="1782757" y="485970"/>
                </a:lnTo>
                <a:cubicBezTo>
                  <a:pt x="1782757" y="555558"/>
                  <a:pt x="1726345" y="611970"/>
                  <a:pt x="1656757" y="611970"/>
                </a:cubicBezTo>
                <a:cubicBezTo>
                  <a:pt x="1587169" y="611970"/>
                  <a:pt x="1530757" y="555558"/>
                  <a:pt x="1530757" y="485970"/>
                </a:cubicBezTo>
                <a:lnTo>
                  <a:pt x="1530757" y="126002"/>
                </a:lnTo>
                <a:cubicBezTo>
                  <a:pt x="1530757" y="56414"/>
                  <a:pt x="1587169" y="2"/>
                  <a:pt x="1656757" y="2"/>
                </a:cubicBezTo>
                <a:close/>
                <a:moveTo>
                  <a:pt x="2277157" y="1"/>
                </a:moveTo>
                <a:cubicBezTo>
                  <a:pt x="2346745" y="1"/>
                  <a:pt x="2403157" y="56413"/>
                  <a:pt x="2403157" y="126001"/>
                </a:cubicBezTo>
                <a:lnTo>
                  <a:pt x="2403157" y="485969"/>
                </a:lnTo>
                <a:cubicBezTo>
                  <a:pt x="2403157" y="555557"/>
                  <a:pt x="2346745" y="611969"/>
                  <a:pt x="2277157" y="611969"/>
                </a:cubicBezTo>
                <a:cubicBezTo>
                  <a:pt x="2207569" y="611969"/>
                  <a:pt x="2151157" y="555557"/>
                  <a:pt x="2151157" y="485969"/>
                </a:cubicBezTo>
                <a:lnTo>
                  <a:pt x="2151157" y="126001"/>
                </a:lnTo>
                <a:cubicBezTo>
                  <a:pt x="2151157" y="56413"/>
                  <a:pt x="2207569" y="1"/>
                  <a:pt x="2277157" y="1"/>
                </a:cubicBezTo>
                <a:close/>
                <a:moveTo>
                  <a:pt x="2897557" y="0"/>
                </a:moveTo>
                <a:cubicBezTo>
                  <a:pt x="2967145" y="0"/>
                  <a:pt x="3023557" y="56412"/>
                  <a:pt x="3023557" y="126000"/>
                </a:cubicBezTo>
                <a:lnTo>
                  <a:pt x="3023557" y="485968"/>
                </a:lnTo>
                <a:cubicBezTo>
                  <a:pt x="3023557" y="555556"/>
                  <a:pt x="2967145" y="611968"/>
                  <a:pt x="2897557" y="611968"/>
                </a:cubicBezTo>
                <a:cubicBezTo>
                  <a:pt x="2827969" y="611968"/>
                  <a:pt x="2771557" y="555556"/>
                  <a:pt x="2771557" y="485968"/>
                </a:cubicBezTo>
                <a:lnTo>
                  <a:pt x="2771557" y="126000"/>
                </a:lnTo>
                <a:cubicBezTo>
                  <a:pt x="2771557" y="56412"/>
                  <a:pt x="2827969" y="0"/>
                  <a:pt x="2897557" y="0"/>
                </a:cubicBezTo>
                <a:close/>
              </a:path>
            </a:pathLst>
          </a:cu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76200" tIns="38100" rIns="76200" bIns="3810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761970" fontAlgn="auto">
              <a:spcBef>
                <a:spcPts val="0"/>
              </a:spcBef>
              <a:spcAft>
                <a:spcPts val="0"/>
              </a:spcAft>
              <a:defRPr/>
            </a:pPr>
            <a:endParaRPr lang="ko-KR" altLang="en-US" sz="1500" dirty="0">
              <a:solidFill>
                <a:srgbClr val="FFFFFF"/>
              </a:solidFill>
              <a:latin typeface="Arial"/>
              <a:ea typeface="맑은 고딕" panose="020B0503020000020004" pitchFamily="34" charset="-127"/>
            </a:endParaRPr>
          </a:p>
        </p:txBody>
      </p:sp>
      <p:sp>
        <p:nvSpPr>
          <p:cNvPr id="41"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extLst>
      <p:ext uri="{BB962C8B-B14F-4D97-AF65-F5344CB8AC3E}">
        <p14:creationId xmlns:p14="http://schemas.microsoft.com/office/powerpoint/2010/main" val="22693343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vron 15">
            <a:extLst>
              <a:ext uri="{FF2B5EF4-FFF2-40B4-BE49-F238E27FC236}">
                <a16:creationId xmlns:a16="http://schemas.microsoft.com/office/drawing/2014/main" xmlns="" id="{5954EFC3-2127-40A9-9834-221EED97E971}"/>
              </a:ext>
            </a:extLst>
          </p:cNvPr>
          <p:cNvSpPr/>
          <p:nvPr/>
        </p:nvSpPr>
        <p:spPr>
          <a:xfrm rot="10800000">
            <a:off x="6758940" y="1132465"/>
            <a:ext cx="3213134" cy="929691"/>
          </a:xfrm>
          <a:prstGeom prst="chevron">
            <a:avLst/>
          </a:prstGeom>
          <a:solidFill>
            <a:srgbClr val="FFB03B"/>
          </a:solidFill>
          <a:ln w="63500" cap="flat" cmpd="sng" algn="ctr">
            <a:noFill/>
            <a:prstDash val="solid"/>
            <a:miter lim="800000"/>
          </a:ln>
          <a:effectLst>
            <a:innerShdw blurRad="63500" dist="50800" dir="2700000">
              <a:prstClr val="black">
                <a:alpha val="50000"/>
              </a:prstClr>
            </a:inn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ea typeface="맑은 고딕" panose="020B0503020000020004" pitchFamily="34" charset="-127"/>
              <a:cs typeface="Arial" pitchFamily="34" charset="0"/>
            </a:endParaRPr>
          </a:p>
        </p:txBody>
      </p:sp>
      <p:sp>
        <p:nvSpPr>
          <p:cNvPr id="4" name="Chevron 16">
            <a:extLst>
              <a:ext uri="{FF2B5EF4-FFF2-40B4-BE49-F238E27FC236}">
                <a16:creationId xmlns:a16="http://schemas.microsoft.com/office/drawing/2014/main" xmlns="" id="{225D9449-0C55-47E2-A8BB-31FB07C7D852}"/>
              </a:ext>
            </a:extLst>
          </p:cNvPr>
          <p:cNvSpPr/>
          <p:nvPr/>
        </p:nvSpPr>
        <p:spPr>
          <a:xfrm rot="10800000">
            <a:off x="6933500" y="1225076"/>
            <a:ext cx="2718496" cy="786572"/>
          </a:xfrm>
          <a:prstGeom prst="chevron">
            <a:avLst/>
          </a:prstGeom>
          <a:solidFill>
            <a:sysClr val="window" lastClr="FFFFFF"/>
          </a:solidFill>
          <a:ln w="12700" cap="flat" cmpd="sng" algn="ctr">
            <a:noFill/>
            <a:prstDash val="solid"/>
            <a:miter lim="800000"/>
          </a:ln>
          <a:effectLst>
            <a:outerShdw blurRad="63500" sx="102000" sy="102000" algn="ctr" rotWithShape="0">
              <a:prstClr val="black">
                <a:alpha val="22000"/>
              </a:prstClr>
            </a:out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ea typeface="맑은 고딕" panose="020B0503020000020004" pitchFamily="34" charset="-127"/>
            </a:endParaRPr>
          </a:p>
        </p:txBody>
      </p:sp>
      <p:sp>
        <p:nvSpPr>
          <p:cNvPr id="5" name="Hexagon 21">
            <a:extLst>
              <a:ext uri="{FF2B5EF4-FFF2-40B4-BE49-F238E27FC236}">
                <a16:creationId xmlns:a16="http://schemas.microsoft.com/office/drawing/2014/main" xmlns="" id="{9360A752-C35D-4FF1-8077-6EBB96A602DE}"/>
              </a:ext>
            </a:extLst>
          </p:cNvPr>
          <p:cNvSpPr/>
          <p:nvPr/>
        </p:nvSpPr>
        <p:spPr>
          <a:xfrm rot="10800000">
            <a:off x="7128291" y="1296957"/>
            <a:ext cx="2523703" cy="649027"/>
          </a:xfrm>
          <a:prstGeom prst="hexagon">
            <a:avLst>
              <a:gd name="adj" fmla="val 51788"/>
              <a:gd name="vf" fmla="val 115470"/>
            </a:avLst>
          </a:prstGeom>
          <a:solidFill>
            <a:srgbClr val="FFB03B"/>
          </a:solidFill>
          <a:ln w="12700" cap="flat" cmpd="sng" algn="ctr">
            <a:noFill/>
            <a:prstDash val="solid"/>
            <a:miter lim="800000"/>
          </a:ln>
          <a:effectLst>
            <a:outerShdw blurRad="50800" dist="50800" dir="5400000" algn="ctr" rotWithShape="0">
              <a:srgbClr val="000000">
                <a:alpha val="22000"/>
              </a:srgbClr>
            </a:out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ea typeface="맑은 고딕" panose="020B0503020000020004" pitchFamily="34" charset="-127"/>
            </a:endParaRPr>
          </a:p>
        </p:txBody>
      </p:sp>
      <p:sp>
        <p:nvSpPr>
          <p:cNvPr id="6" name="TextBox 22">
            <a:extLst>
              <a:ext uri="{FF2B5EF4-FFF2-40B4-BE49-F238E27FC236}">
                <a16:creationId xmlns:a16="http://schemas.microsoft.com/office/drawing/2014/main" xmlns="" id="{AA4BCA0D-D43E-4495-A736-16E06007157B}"/>
              </a:ext>
            </a:extLst>
          </p:cNvPr>
          <p:cNvSpPr txBox="1"/>
          <p:nvPr/>
        </p:nvSpPr>
        <p:spPr>
          <a:xfrm>
            <a:off x="7298997" y="1484706"/>
            <a:ext cx="418434" cy="323165"/>
          </a:xfrm>
          <a:prstGeom prst="rect">
            <a:avLst/>
          </a:prstGeom>
          <a:noFill/>
        </p:spPr>
        <p:txBody>
          <a:bodyPr wrap="square" lIns="90000" rIns="90000" rtlCol="0">
            <a:spAutoFit/>
          </a:bodyPr>
          <a:lstStyle/>
          <a:p>
            <a:pPr algn="ctr" defTabSz="761970" eaLnBrk="1" fontAlgn="auto" hangingPunct="1">
              <a:spcBef>
                <a:spcPts val="0"/>
              </a:spcBef>
              <a:spcAft>
                <a:spcPts val="0"/>
              </a:spcAft>
              <a:defRPr/>
            </a:pPr>
            <a:r>
              <a:rPr lang="en-US" altLang="ko-KR" sz="1500" b="1" dirty="0">
                <a:solidFill>
                  <a:prstClr val="white"/>
                </a:solidFill>
                <a:latin typeface="Arial"/>
                <a:ea typeface="맑은 고딕" panose="020B0503020000020004" pitchFamily="34" charset="-127"/>
                <a:cs typeface="Arial" pitchFamily="34" charset="0"/>
              </a:rPr>
              <a:t>0</a:t>
            </a:r>
            <a:r>
              <a:rPr lang="hu-HU" altLang="ko-KR" sz="1500" b="1" dirty="0">
                <a:solidFill>
                  <a:prstClr val="white"/>
                </a:solidFill>
                <a:latin typeface="Arial"/>
                <a:ea typeface="맑은 고딕" panose="020B0503020000020004" pitchFamily="34" charset="-127"/>
                <a:cs typeface="Arial" pitchFamily="34" charset="0"/>
              </a:rPr>
              <a:t>2</a:t>
            </a:r>
            <a:endParaRPr lang="ko-KR" altLang="en-US" sz="1500" b="1" dirty="0">
              <a:solidFill>
                <a:prstClr val="white"/>
              </a:solidFill>
              <a:latin typeface="Arial"/>
              <a:ea typeface="맑은 고딕" panose="020B0503020000020004" pitchFamily="34" charset="-127"/>
              <a:cs typeface="Arial" pitchFamily="34" charset="0"/>
            </a:endParaRPr>
          </a:p>
        </p:txBody>
      </p:sp>
      <p:sp>
        <p:nvSpPr>
          <p:cNvPr id="7" name="TextBox 24">
            <a:extLst>
              <a:ext uri="{FF2B5EF4-FFF2-40B4-BE49-F238E27FC236}">
                <a16:creationId xmlns:a16="http://schemas.microsoft.com/office/drawing/2014/main" xmlns="" id="{FE74C889-CF10-4598-ABFE-A1325CA2F86A}"/>
              </a:ext>
            </a:extLst>
          </p:cNvPr>
          <p:cNvSpPr txBox="1"/>
          <p:nvPr/>
        </p:nvSpPr>
        <p:spPr>
          <a:xfrm>
            <a:off x="7857069" y="1402699"/>
            <a:ext cx="1655285" cy="451534"/>
          </a:xfrm>
          <a:prstGeom prst="rect">
            <a:avLst/>
          </a:prstGeom>
          <a:noFill/>
        </p:spPr>
        <p:txBody>
          <a:bodyPr wrap="square" rtlCol="0">
            <a:spAutoFit/>
          </a:bodyPr>
          <a:lstStyle/>
          <a:p>
            <a:pPr defTabSz="761970" eaLnBrk="1" fontAlgn="auto" hangingPunct="1">
              <a:spcBef>
                <a:spcPts val="0"/>
              </a:spcBef>
              <a:spcAft>
                <a:spcPts val="0"/>
              </a:spcAft>
              <a:defRPr/>
            </a:pPr>
            <a:r>
              <a:rPr lang="hu-HU" altLang="ko-KR" sz="1167" dirty="0">
                <a:solidFill>
                  <a:prstClr val="white"/>
                </a:solidFill>
                <a:latin typeface="Calibri" panose="020F0502020204030204" pitchFamily="34" charset="0"/>
                <a:ea typeface="맑은 고딕" panose="020B0503020000020004" pitchFamily="34" charset="-127"/>
                <a:cs typeface="Calibri" panose="020F0502020204030204" pitchFamily="34" charset="0"/>
              </a:rPr>
              <a:t>A kockázati biztosíték összegének leszállítása</a:t>
            </a:r>
            <a:r>
              <a:rPr lang="en-US" altLang="ko-KR" sz="1167" dirty="0">
                <a:solidFill>
                  <a:prstClr val="white"/>
                </a:solidFill>
                <a:latin typeface="Calibri" panose="020F0502020204030204" pitchFamily="34" charset="0"/>
                <a:ea typeface="맑은 고딕" panose="020B0503020000020004" pitchFamily="34" charset="-127"/>
                <a:cs typeface="Calibri" panose="020F0502020204030204" pitchFamily="34" charset="0"/>
              </a:rPr>
              <a:t>.</a:t>
            </a:r>
          </a:p>
        </p:txBody>
      </p:sp>
      <p:sp>
        <p:nvSpPr>
          <p:cNvPr id="8" name="Google Shape;2116;p23"/>
          <p:cNvSpPr txBox="1"/>
          <p:nvPr/>
        </p:nvSpPr>
        <p:spPr>
          <a:xfrm>
            <a:off x="899216" y="1239262"/>
            <a:ext cx="5792712" cy="758200"/>
          </a:xfrm>
          <a:prstGeom prst="rect">
            <a:avLst/>
          </a:prstGeom>
          <a:noFill/>
          <a:ln>
            <a:noFill/>
          </a:ln>
        </p:spPr>
        <p:txBody>
          <a:bodyPr spcFirstLastPara="1" wrap="square" lIns="101583" tIns="101583" rIns="101583" bIns="101583" anchor="ctr" anchorCtr="0">
            <a:noAutofit/>
          </a:bodyPr>
          <a:lstStyle/>
          <a:p>
            <a:pPr algn="r" defTabSz="761970" eaLnBrk="1" fontAlgn="auto" hangingPunct="1">
              <a:spcBef>
                <a:spcPts val="0"/>
              </a:spcBef>
              <a:spcAft>
                <a:spcPts val="0"/>
              </a:spcAft>
              <a:defRPr/>
            </a:pPr>
            <a:r>
              <a:rPr lang="hu-HU" sz="2777" dirty="0">
                <a:solidFill>
                  <a:schemeClr val="tx1">
                    <a:lumMod val="75000"/>
                    <a:lumOff val="25000"/>
                  </a:schemeClr>
                </a:solidFill>
                <a:latin typeface="Fira Sans Medium"/>
                <a:ea typeface="Fira Sans Medium"/>
                <a:cs typeface="Fira Sans Medium"/>
                <a:sym typeface="Fira Sans Medium"/>
              </a:rPr>
              <a:t>5 %-</a:t>
            </a:r>
            <a:r>
              <a:rPr lang="hu-HU" sz="2777" dirty="0" err="1">
                <a:solidFill>
                  <a:schemeClr val="tx1">
                    <a:lumMod val="75000"/>
                    <a:lumOff val="25000"/>
                  </a:schemeClr>
                </a:solidFill>
                <a:latin typeface="Fira Sans Medium"/>
                <a:ea typeface="Fira Sans Medium"/>
                <a:cs typeface="Fira Sans Medium"/>
                <a:sym typeface="Fira Sans Medium"/>
              </a:rPr>
              <a:t>os</a:t>
            </a:r>
            <a:r>
              <a:rPr lang="hu-HU" sz="2777" dirty="0">
                <a:solidFill>
                  <a:schemeClr val="tx1">
                    <a:lumMod val="75000"/>
                    <a:lumOff val="25000"/>
                  </a:schemeClr>
                </a:solidFill>
                <a:latin typeface="Fira Sans Medium"/>
                <a:ea typeface="Fira Sans Medium"/>
                <a:cs typeface="Fira Sans Medium"/>
                <a:sym typeface="Fira Sans Medium"/>
              </a:rPr>
              <a:t> áfamértékű termékek</a:t>
            </a:r>
          </a:p>
        </p:txBody>
      </p:sp>
      <p:grpSp>
        <p:nvGrpSpPr>
          <p:cNvPr id="35" name="Group 2"/>
          <p:cNvGrpSpPr/>
          <p:nvPr/>
        </p:nvGrpSpPr>
        <p:grpSpPr>
          <a:xfrm>
            <a:off x="374717" y="3735200"/>
            <a:ext cx="3499001" cy="2548854"/>
            <a:chOff x="247435" y="2414619"/>
            <a:chExt cx="3149101" cy="2293969"/>
          </a:xfrm>
        </p:grpSpPr>
        <p:sp>
          <p:nvSpPr>
            <p:cNvPr id="36" name="Rectangle 12"/>
            <p:cNvSpPr/>
            <p:nvPr/>
          </p:nvSpPr>
          <p:spPr>
            <a:xfrm rot="2700000" flipH="1">
              <a:off x="1034951" y="1627103"/>
              <a:ext cx="1574070" cy="3149101"/>
            </a:xfrm>
            <a:custGeom>
              <a:avLst/>
              <a:gdLst/>
              <a:ahLst/>
              <a:cxnLst/>
              <a:rect l="l" t="t" r="r" b="b"/>
              <a:pathLst>
                <a:path w="1574070" h="3149101">
                  <a:moveTo>
                    <a:pt x="1396232" y="177838"/>
                  </a:moveTo>
                  <a:cubicBezTo>
                    <a:pt x="1732682" y="514288"/>
                    <a:pt x="1732682" y="1059782"/>
                    <a:pt x="1396232" y="1396232"/>
                  </a:cubicBezTo>
                  <a:cubicBezTo>
                    <a:pt x="1059782" y="1732681"/>
                    <a:pt x="514289" y="1732681"/>
                    <a:pt x="177839" y="1396232"/>
                  </a:cubicBezTo>
                  <a:cubicBezTo>
                    <a:pt x="-158611" y="1059782"/>
                    <a:pt x="-158611" y="514288"/>
                    <a:pt x="177839" y="177838"/>
                  </a:cubicBezTo>
                  <a:cubicBezTo>
                    <a:pt x="514289" y="-158611"/>
                    <a:pt x="1059782" y="-158611"/>
                    <a:pt x="1396232" y="177838"/>
                  </a:cubicBezTo>
                  <a:close/>
                  <a:moveTo>
                    <a:pt x="1574070" y="0"/>
                  </a:moveTo>
                  <a:cubicBezTo>
                    <a:pt x="1139403" y="-434668"/>
                    <a:pt x="434668" y="-434668"/>
                    <a:pt x="0" y="0"/>
                  </a:cubicBezTo>
                  <a:cubicBezTo>
                    <a:pt x="-434668" y="434667"/>
                    <a:pt x="-434668" y="1139403"/>
                    <a:pt x="0" y="1574070"/>
                  </a:cubicBezTo>
                  <a:cubicBezTo>
                    <a:pt x="149565" y="1723636"/>
                    <a:pt x="331107" y="1821737"/>
                    <a:pt x="522925" y="1867116"/>
                  </a:cubicBezTo>
                  <a:lnTo>
                    <a:pt x="522925" y="3149101"/>
                  </a:lnTo>
                  <a:lnTo>
                    <a:pt x="1051145" y="3149101"/>
                  </a:lnTo>
                  <a:lnTo>
                    <a:pt x="1051145" y="1867115"/>
                  </a:lnTo>
                  <a:cubicBezTo>
                    <a:pt x="1242964" y="1821737"/>
                    <a:pt x="1424505" y="1723636"/>
                    <a:pt x="1574070" y="1574070"/>
                  </a:cubicBezTo>
                  <a:cubicBezTo>
                    <a:pt x="2008738" y="1139403"/>
                    <a:pt x="2008738" y="434667"/>
                    <a:pt x="1574070" y="0"/>
                  </a:cubicBezTo>
                  <a:close/>
                </a:path>
              </a:pathLst>
            </a:custGeom>
            <a:solidFill>
              <a:schemeClr val="accent6">
                <a:lumMod val="50000"/>
              </a:schemeClr>
            </a:solidFill>
            <a:ln w="25400" cap="flat" cmpd="sng" algn="ctr">
              <a:noFill/>
              <a:prstDash val="solid"/>
            </a:ln>
            <a:effectLst/>
          </p:spPr>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defTabSz="1015934" eaLnBrk="1" fontAlgn="auto" latinLnBrk="1" hangingPunct="1">
                <a:spcBef>
                  <a:spcPts val="0"/>
                </a:spcBef>
                <a:spcAft>
                  <a:spcPts val="0"/>
                </a:spcAft>
                <a:defRPr/>
              </a:pPr>
              <a:endParaRPr lang="ko-KR" altLang="en-US" sz="2000" kern="0" dirty="0">
                <a:solidFill>
                  <a:prstClr val="white"/>
                </a:solidFill>
                <a:latin typeface="Arial"/>
                <a:ea typeface="맑은 고딕" panose="020B0503020000020004" pitchFamily="34" charset="-127"/>
              </a:endParaRPr>
            </a:p>
          </p:txBody>
        </p:sp>
        <p:sp>
          <p:nvSpPr>
            <p:cNvPr id="37" name="Round Same Side Corner Rectangle 13"/>
            <p:cNvSpPr/>
            <p:nvPr/>
          </p:nvSpPr>
          <p:spPr>
            <a:xfrm rot="13500000" flipH="1">
              <a:off x="299369" y="4293587"/>
              <a:ext cx="528162" cy="301840"/>
            </a:xfrm>
            <a:prstGeom prst="round2SameRect">
              <a:avLst>
                <a:gd name="adj1" fmla="val 50000"/>
                <a:gd name="adj2" fmla="val 0"/>
              </a:avLst>
            </a:prstGeom>
            <a:solidFill>
              <a:schemeClr val="bg1">
                <a:lumMod val="50000"/>
              </a:schemeClr>
            </a:solidFill>
            <a:ln w="25400" cap="flat" cmpd="sng" algn="ctr">
              <a:noFill/>
              <a:prstDash val="solid"/>
            </a:ln>
            <a:effectLst/>
          </p:spPr>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defTabSz="1015934" eaLnBrk="1" fontAlgn="auto" latinLnBrk="1" hangingPunct="1">
                <a:spcBef>
                  <a:spcPts val="0"/>
                </a:spcBef>
                <a:spcAft>
                  <a:spcPts val="0"/>
                </a:spcAft>
                <a:defRPr/>
              </a:pPr>
              <a:endParaRPr lang="ko-KR" altLang="en-US" sz="2000" kern="0" dirty="0">
                <a:solidFill>
                  <a:prstClr val="white"/>
                </a:solidFill>
                <a:latin typeface="Arial"/>
                <a:ea typeface="맑은 고딕" panose="020B0503020000020004" pitchFamily="34" charset="-127"/>
              </a:endParaRPr>
            </a:p>
          </p:txBody>
        </p:sp>
      </p:grpSp>
      <p:pic>
        <p:nvPicPr>
          <p:cNvPr id="38" name="Picture 3" descr="D:\KBM-정애\014-Fullppt\PNG이미지\지구본.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65390" y="3359373"/>
            <a:ext cx="1373809" cy="1376508"/>
          </a:xfrm>
          <a:prstGeom prst="rect">
            <a:avLst/>
          </a:prstGeom>
          <a:noFill/>
          <a:extLst>
            <a:ext uri="{909E8E84-426E-40DD-AFC4-6F175D3DCCD1}">
              <a14:hiddenFill xmlns:a14="http://schemas.microsoft.com/office/drawing/2010/main">
                <a:solidFill>
                  <a:srgbClr val="FFFFFF"/>
                </a:solidFill>
              </a14:hiddenFill>
            </a:ext>
          </a:extLst>
        </p:spPr>
      </p:pic>
      <p:sp>
        <p:nvSpPr>
          <p:cNvPr id="39" name="Oval 17"/>
          <p:cNvSpPr/>
          <p:nvPr/>
        </p:nvSpPr>
        <p:spPr>
          <a:xfrm>
            <a:off x="3423545" y="4199698"/>
            <a:ext cx="729664" cy="729664"/>
          </a:xfrm>
          <a:prstGeom prst="ellipse">
            <a:avLst/>
          </a:prstGeom>
          <a:solidFill>
            <a:srgbClr val="E9A77C"/>
          </a:solidFill>
          <a:ln w="12700" cap="flat" cmpd="sng" algn="ctr">
            <a:solidFill>
              <a:sysClr val="window" lastClr="FFFFFF"/>
            </a:solidFill>
            <a:prstDash val="solid"/>
          </a:ln>
          <a:effectLst/>
        </p:spPr>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defTabSz="1015934" eaLnBrk="1" fontAlgn="auto" latinLnBrk="1" hangingPunct="1">
              <a:spcBef>
                <a:spcPts val="0"/>
              </a:spcBef>
              <a:spcAft>
                <a:spcPts val="0"/>
              </a:spcAft>
              <a:defRPr/>
            </a:pPr>
            <a:endParaRPr lang="ko-KR" altLang="en-US" sz="2000" kern="0" dirty="0">
              <a:solidFill>
                <a:prstClr val="white"/>
              </a:solidFill>
              <a:latin typeface="Arial"/>
              <a:ea typeface="맑은 고딕" panose="020B0503020000020004" pitchFamily="34" charset="-127"/>
            </a:endParaRPr>
          </a:p>
        </p:txBody>
      </p:sp>
      <p:sp>
        <p:nvSpPr>
          <p:cNvPr id="40" name="Oval 18"/>
          <p:cNvSpPr/>
          <p:nvPr/>
        </p:nvSpPr>
        <p:spPr>
          <a:xfrm>
            <a:off x="2579501" y="2518014"/>
            <a:ext cx="729664" cy="729664"/>
          </a:xfrm>
          <a:prstGeom prst="ellipse">
            <a:avLst/>
          </a:prstGeom>
          <a:solidFill>
            <a:srgbClr val="990000"/>
          </a:solidFill>
          <a:ln w="12700" cap="flat" cmpd="sng" algn="ctr">
            <a:solidFill>
              <a:sysClr val="window" lastClr="FFFFFF"/>
            </a:solidFill>
            <a:prstDash val="solid"/>
          </a:ln>
          <a:effectLst/>
        </p:spPr>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defTabSz="1015934" eaLnBrk="1" fontAlgn="auto" latinLnBrk="1" hangingPunct="1">
              <a:spcBef>
                <a:spcPts val="0"/>
              </a:spcBef>
              <a:spcAft>
                <a:spcPts val="0"/>
              </a:spcAft>
              <a:defRPr/>
            </a:pPr>
            <a:endParaRPr lang="ko-KR" altLang="en-US" sz="2000" kern="0" dirty="0">
              <a:solidFill>
                <a:prstClr val="white"/>
              </a:solidFill>
              <a:latin typeface="Arial"/>
              <a:ea typeface="맑은 고딕" panose="020B0503020000020004" pitchFamily="34" charset="-127"/>
            </a:endParaRPr>
          </a:p>
        </p:txBody>
      </p:sp>
      <p:sp>
        <p:nvSpPr>
          <p:cNvPr id="41" name="Oval 19"/>
          <p:cNvSpPr/>
          <p:nvPr/>
        </p:nvSpPr>
        <p:spPr>
          <a:xfrm>
            <a:off x="2579501" y="4789887"/>
            <a:ext cx="729664" cy="729664"/>
          </a:xfrm>
          <a:prstGeom prst="ellipse">
            <a:avLst/>
          </a:prstGeom>
          <a:solidFill>
            <a:schemeClr val="accent4">
              <a:lumMod val="50000"/>
            </a:schemeClr>
          </a:solidFill>
          <a:ln w="12700" cap="flat" cmpd="sng" algn="ctr">
            <a:solidFill>
              <a:sysClr val="window" lastClr="FFFFFF"/>
            </a:solidFill>
            <a:prstDash val="solid"/>
          </a:ln>
          <a:effectLst/>
        </p:spPr>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defTabSz="1015934" eaLnBrk="1" fontAlgn="auto" latinLnBrk="1" hangingPunct="1">
              <a:spcBef>
                <a:spcPts val="0"/>
              </a:spcBef>
              <a:spcAft>
                <a:spcPts val="0"/>
              </a:spcAft>
              <a:defRPr/>
            </a:pPr>
            <a:endParaRPr lang="ko-KR" altLang="en-US" sz="2000" kern="0" dirty="0">
              <a:solidFill>
                <a:prstClr val="white"/>
              </a:solidFill>
              <a:latin typeface="Arial"/>
              <a:ea typeface="맑은 고딕" panose="020B0503020000020004" pitchFamily="34" charset="-127"/>
            </a:endParaRPr>
          </a:p>
        </p:txBody>
      </p:sp>
      <p:sp>
        <p:nvSpPr>
          <p:cNvPr id="42" name="Oval 20"/>
          <p:cNvSpPr/>
          <p:nvPr/>
        </p:nvSpPr>
        <p:spPr>
          <a:xfrm>
            <a:off x="3423545" y="3162375"/>
            <a:ext cx="729664" cy="729664"/>
          </a:xfrm>
          <a:prstGeom prst="ellipse">
            <a:avLst/>
          </a:prstGeom>
          <a:solidFill>
            <a:srgbClr val="F07624"/>
          </a:solidFill>
          <a:ln w="12700" cap="flat" cmpd="sng" algn="ctr">
            <a:solidFill>
              <a:sysClr val="window" lastClr="FFFFFF"/>
            </a:solidFill>
            <a:prstDash val="solid"/>
          </a:ln>
          <a:effectLst/>
        </p:spPr>
        <p:txBody>
          <a:bodyPr rot="0" spcFirstLastPara="0" vertOverflow="overflow" horzOverflow="overflow" vert="horz" wrap="square" lIns="101600" tIns="50800" rIns="101600" bIns="50800" numCol="1" spcCol="0" rtlCol="0" fromWordArt="0" anchor="ctr" anchorCtr="0" forceAA="0" compatLnSpc="1">
            <a:prstTxWarp prst="textNoShape">
              <a:avLst/>
            </a:prstTxWarp>
            <a:noAutofit/>
          </a:bodyPr>
          <a:lstStyle/>
          <a:p>
            <a:pPr algn="ctr" defTabSz="1015934" eaLnBrk="1" fontAlgn="auto" latinLnBrk="1" hangingPunct="1">
              <a:spcBef>
                <a:spcPts val="0"/>
              </a:spcBef>
              <a:spcAft>
                <a:spcPts val="0"/>
              </a:spcAft>
              <a:defRPr/>
            </a:pPr>
            <a:endParaRPr lang="ko-KR" altLang="en-US" sz="2000" kern="0" dirty="0">
              <a:solidFill>
                <a:prstClr val="white"/>
              </a:solidFill>
              <a:latin typeface="Arial"/>
              <a:ea typeface="맑은 고딕" panose="020B0503020000020004" pitchFamily="34" charset="-127"/>
            </a:endParaRPr>
          </a:p>
        </p:txBody>
      </p:sp>
      <p:grpSp>
        <p:nvGrpSpPr>
          <p:cNvPr id="43" name="Group 37"/>
          <p:cNvGrpSpPr/>
          <p:nvPr/>
        </p:nvGrpSpPr>
        <p:grpSpPr>
          <a:xfrm>
            <a:off x="3660117" y="2309612"/>
            <a:ext cx="5440107" cy="571440"/>
            <a:chOff x="7164288" y="856926"/>
            <a:chExt cx="1439711" cy="514296"/>
          </a:xfrm>
        </p:grpSpPr>
        <p:sp>
          <p:nvSpPr>
            <p:cNvPr id="44" name="TextBox 38"/>
            <p:cNvSpPr txBox="1"/>
            <p:nvPr/>
          </p:nvSpPr>
          <p:spPr>
            <a:xfrm>
              <a:off x="7164288" y="856926"/>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Áfa törvény 3. számú melléklet</a:t>
              </a:r>
              <a:endParaRPr lang="ko-KR" altLang="en-US" sz="1333" dirty="0">
                <a:solidFill>
                  <a:prstClr val="black">
                    <a:lumMod val="75000"/>
                    <a:lumOff val="25000"/>
                  </a:prstClr>
                </a:solidFill>
                <a:latin typeface="Arial"/>
                <a:ea typeface="맑은 고딕" panose="020B0503020000020004" pitchFamily="34" charset="-127"/>
                <a:cs typeface="Arial" pitchFamily="34" charset="0"/>
              </a:endParaRPr>
            </a:p>
          </p:txBody>
        </p:sp>
        <p:sp>
          <p:nvSpPr>
            <p:cNvPr id="45" name="TextBox 39"/>
            <p:cNvSpPr txBox="1"/>
            <p:nvPr/>
          </p:nvSpPr>
          <p:spPr>
            <a:xfrm>
              <a:off x="7164288" y="1103513"/>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Biztosítéknyújtási kötelezettség nem áll fenn</a:t>
              </a:r>
              <a:r>
                <a:rPr lang="en-US" altLang="ko-KR" sz="1333" dirty="0">
                  <a:solidFill>
                    <a:prstClr val="black">
                      <a:lumMod val="75000"/>
                      <a:lumOff val="25000"/>
                    </a:prstClr>
                  </a:solidFill>
                  <a:latin typeface="Arial"/>
                  <a:ea typeface="맑은 고딕" panose="020B0503020000020004" pitchFamily="34" charset="-127"/>
                  <a:cs typeface="Arial" pitchFamily="34" charset="0"/>
                </a:rPr>
                <a:t>   </a:t>
              </a:r>
            </a:p>
          </p:txBody>
        </p:sp>
      </p:grpSp>
      <p:grpSp>
        <p:nvGrpSpPr>
          <p:cNvPr id="46" name="Group 40"/>
          <p:cNvGrpSpPr/>
          <p:nvPr/>
        </p:nvGrpSpPr>
        <p:grpSpPr>
          <a:xfrm>
            <a:off x="3660117" y="5033472"/>
            <a:ext cx="5440107" cy="571440"/>
            <a:chOff x="7164288" y="856926"/>
            <a:chExt cx="1439711" cy="514296"/>
          </a:xfrm>
        </p:grpSpPr>
        <p:sp>
          <p:nvSpPr>
            <p:cNvPr id="47" name="TextBox 41"/>
            <p:cNvSpPr txBox="1"/>
            <p:nvPr/>
          </p:nvSpPr>
          <p:spPr>
            <a:xfrm>
              <a:off x="7164288" y="856926"/>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Új XSD és interfész specifikáció gyors publikálása</a:t>
              </a:r>
              <a:endParaRPr lang="ko-KR" altLang="en-US" sz="1333" dirty="0">
                <a:solidFill>
                  <a:prstClr val="black">
                    <a:lumMod val="75000"/>
                    <a:lumOff val="25000"/>
                  </a:prstClr>
                </a:solidFill>
                <a:latin typeface="Arial"/>
                <a:ea typeface="맑은 고딕" panose="020B0503020000020004" pitchFamily="34" charset="-127"/>
                <a:cs typeface="Arial" pitchFamily="34" charset="0"/>
              </a:endParaRPr>
            </a:p>
          </p:txBody>
        </p:sp>
        <p:sp>
          <p:nvSpPr>
            <p:cNvPr id="48" name="TextBox 42"/>
            <p:cNvSpPr txBox="1"/>
            <p:nvPr/>
          </p:nvSpPr>
          <p:spPr>
            <a:xfrm>
              <a:off x="7164288" y="1103513"/>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EKAER honlap – INTERFÉSZ – Dokumentáció menüpont</a:t>
              </a:r>
              <a:r>
                <a:rPr lang="en-US" altLang="ko-KR" sz="1333" dirty="0">
                  <a:solidFill>
                    <a:prstClr val="black">
                      <a:lumMod val="75000"/>
                      <a:lumOff val="25000"/>
                    </a:prstClr>
                  </a:solidFill>
                  <a:latin typeface="Arial"/>
                  <a:ea typeface="맑은 고딕" panose="020B0503020000020004" pitchFamily="34" charset="-127"/>
                  <a:cs typeface="Arial" pitchFamily="34" charset="0"/>
                </a:rPr>
                <a:t>   </a:t>
              </a:r>
            </a:p>
          </p:txBody>
        </p:sp>
      </p:grpSp>
      <p:grpSp>
        <p:nvGrpSpPr>
          <p:cNvPr id="49" name="Group 43"/>
          <p:cNvGrpSpPr/>
          <p:nvPr/>
        </p:nvGrpSpPr>
        <p:grpSpPr>
          <a:xfrm>
            <a:off x="4460206" y="3217565"/>
            <a:ext cx="5440107" cy="571440"/>
            <a:chOff x="7164288" y="856926"/>
            <a:chExt cx="1439711" cy="514296"/>
          </a:xfrm>
        </p:grpSpPr>
        <p:sp>
          <p:nvSpPr>
            <p:cNvPr id="50" name="TextBox 44"/>
            <p:cNvSpPr txBox="1"/>
            <p:nvPr/>
          </p:nvSpPr>
          <p:spPr>
            <a:xfrm>
              <a:off x="7164288" y="856926"/>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32 db vámtarifaszámhoz több áfamérték tartozik</a:t>
              </a:r>
              <a:endParaRPr lang="ko-KR" altLang="en-US" sz="1333" dirty="0">
                <a:solidFill>
                  <a:prstClr val="black">
                    <a:lumMod val="75000"/>
                    <a:lumOff val="25000"/>
                  </a:prstClr>
                </a:solidFill>
                <a:latin typeface="Arial"/>
                <a:ea typeface="맑은 고딕" panose="020B0503020000020004" pitchFamily="34" charset="-127"/>
                <a:cs typeface="Arial" pitchFamily="34" charset="0"/>
              </a:endParaRPr>
            </a:p>
          </p:txBody>
        </p:sp>
        <p:sp>
          <p:nvSpPr>
            <p:cNvPr id="51" name="TextBox 45"/>
            <p:cNvSpPr txBox="1"/>
            <p:nvPr/>
          </p:nvSpPr>
          <p:spPr>
            <a:xfrm>
              <a:off x="7164288" y="1103513"/>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Bejelentő felületen jelölőnégyzet kialakítása – ellenőrzésre kiválasztás</a:t>
              </a:r>
              <a:endParaRPr lang="en-US" altLang="ko-KR" sz="1333" dirty="0">
                <a:solidFill>
                  <a:prstClr val="black">
                    <a:lumMod val="75000"/>
                    <a:lumOff val="25000"/>
                  </a:prstClr>
                </a:solidFill>
                <a:latin typeface="Arial"/>
                <a:ea typeface="맑은 고딕" panose="020B0503020000020004" pitchFamily="34" charset="-127"/>
                <a:cs typeface="Arial" pitchFamily="34" charset="0"/>
              </a:endParaRPr>
            </a:p>
          </p:txBody>
        </p:sp>
      </p:grpSp>
      <p:grpSp>
        <p:nvGrpSpPr>
          <p:cNvPr id="52" name="Group 46"/>
          <p:cNvGrpSpPr/>
          <p:nvPr/>
        </p:nvGrpSpPr>
        <p:grpSpPr>
          <a:xfrm>
            <a:off x="4460206" y="4125518"/>
            <a:ext cx="5440107" cy="571440"/>
            <a:chOff x="7164288" y="856926"/>
            <a:chExt cx="1439711" cy="514296"/>
          </a:xfrm>
        </p:grpSpPr>
        <p:sp>
          <p:nvSpPr>
            <p:cNvPr id="53" name="TextBox 47"/>
            <p:cNvSpPr txBox="1"/>
            <p:nvPr/>
          </p:nvSpPr>
          <p:spPr>
            <a:xfrm>
              <a:off x="7164288" y="856926"/>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Bejelentést interfész kapcsolaton és XML feltöltéssel teljesítők</a:t>
              </a:r>
              <a:endParaRPr lang="ko-KR" altLang="en-US" sz="1333" dirty="0">
                <a:solidFill>
                  <a:prstClr val="black">
                    <a:lumMod val="75000"/>
                    <a:lumOff val="25000"/>
                  </a:prstClr>
                </a:solidFill>
                <a:latin typeface="Arial"/>
                <a:ea typeface="맑은 고딕" panose="020B0503020000020004" pitchFamily="34" charset="-127"/>
                <a:cs typeface="Arial" pitchFamily="34" charset="0"/>
              </a:endParaRPr>
            </a:p>
          </p:txBody>
        </p:sp>
        <p:sp>
          <p:nvSpPr>
            <p:cNvPr id="54" name="TextBox 48"/>
            <p:cNvSpPr txBox="1"/>
            <p:nvPr/>
          </p:nvSpPr>
          <p:spPr>
            <a:xfrm>
              <a:off x="7164288" y="1103513"/>
              <a:ext cx="1439711" cy="267709"/>
            </a:xfrm>
            <a:prstGeom prst="rect">
              <a:avLst/>
            </a:prstGeom>
            <a:noFill/>
          </p:spPr>
          <p:txBody>
            <a:bodyPr wrap="square" rtlCol="0">
              <a:spAutoFit/>
            </a:bodyPr>
            <a:lstStyle/>
            <a:p>
              <a:pPr defTabSz="1015934" eaLnBrk="1" fontAlgn="auto" latinLnBrk="1" hangingPunct="1">
                <a:spcBef>
                  <a:spcPts val="0"/>
                </a:spcBef>
                <a:spcAft>
                  <a:spcPts val="0"/>
                </a:spcAft>
                <a:defRPr/>
              </a:pPr>
              <a:r>
                <a:rPr lang="hu-HU" altLang="ko-KR" sz="1333" dirty="0">
                  <a:solidFill>
                    <a:prstClr val="black">
                      <a:lumMod val="75000"/>
                      <a:lumOff val="25000"/>
                    </a:prstClr>
                  </a:solidFill>
                  <a:latin typeface="Arial"/>
                  <a:ea typeface="맑은 고딕" panose="020B0503020000020004" pitchFamily="34" charset="-127"/>
                  <a:cs typeface="Arial" pitchFamily="34" charset="0"/>
                </a:rPr>
                <a:t>Adózói fejlesztés szükséges - akár teljes termékkör tekintetében</a:t>
              </a:r>
              <a:endParaRPr lang="en-US" altLang="ko-KR" sz="1333" dirty="0">
                <a:solidFill>
                  <a:prstClr val="black">
                    <a:lumMod val="75000"/>
                    <a:lumOff val="25000"/>
                  </a:prstClr>
                </a:solidFill>
                <a:latin typeface="Arial"/>
                <a:ea typeface="맑은 고딕" panose="020B0503020000020004" pitchFamily="34" charset="-127"/>
                <a:cs typeface="Arial" pitchFamily="34" charset="0"/>
              </a:endParaRPr>
            </a:p>
          </p:txBody>
        </p:sp>
      </p:grpSp>
      <p:sp>
        <p:nvSpPr>
          <p:cNvPr id="55" name="TextBox 50"/>
          <p:cNvSpPr txBox="1"/>
          <p:nvPr/>
        </p:nvSpPr>
        <p:spPr>
          <a:xfrm>
            <a:off x="2682888" y="2711869"/>
            <a:ext cx="522887" cy="341953"/>
          </a:xfrm>
          <a:prstGeom prst="rect">
            <a:avLst/>
          </a:prstGeom>
          <a:noFill/>
        </p:spPr>
        <p:txBody>
          <a:bodyPr wrap="square" tIns="0" bIns="0" rtlCol="0" anchor="ctr">
            <a:spAutoFit/>
          </a:bodyPr>
          <a:lstStyle/>
          <a:p>
            <a:pPr defTabSz="1015934" eaLnBrk="1" fontAlgn="auto" latinLnBrk="1" hangingPunct="1">
              <a:spcBef>
                <a:spcPts val="0"/>
              </a:spcBef>
              <a:spcAft>
                <a:spcPts val="0"/>
              </a:spcAft>
              <a:defRPr/>
            </a:pPr>
            <a:r>
              <a:rPr lang="en-US" altLang="ko-KR" sz="2222" b="1" dirty="0">
                <a:solidFill>
                  <a:prstClr val="white"/>
                </a:solidFill>
                <a:latin typeface="Arial"/>
                <a:ea typeface="맑은 고딕" panose="020B0503020000020004" pitchFamily="34" charset="-127"/>
                <a:cs typeface="Arial" pitchFamily="34" charset="0"/>
              </a:rPr>
              <a:t>01</a:t>
            </a:r>
          </a:p>
        </p:txBody>
      </p:sp>
      <p:sp>
        <p:nvSpPr>
          <p:cNvPr id="56" name="TextBox 51"/>
          <p:cNvSpPr txBox="1"/>
          <p:nvPr/>
        </p:nvSpPr>
        <p:spPr>
          <a:xfrm>
            <a:off x="3526932" y="3356231"/>
            <a:ext cx="522887" cy="341953"/>
          </a:xfrm>
          <a:prstGeom prst="rect">
            <a:avLst/>
          </a:prstGeom>
          <a:noFill/>
        </p:spPr>
        <p:txBody>
          <a:bodyPr wrap="square" tIns="0" bIns="0" rtlCol="0" anchor="ctr">
            <a:spAutoFit/>
          </a:bodyPr>
          <a:lstStyle/>
          <a:p>
            <a:pPr defTabSz="1015934" eaLnBrk="1" fontAlgn="auto" latinLnBrk="1" hangingPunct="1">
              <a:spcBef>
                <a:spcPts val="0"/>
              </a:spcBef>
              <a:spcAft>
                <a:spcPts val="0"/>
              </a:spcAft>
              <a:defRPr/>
            </a:pPr>
            <a:r>
              <a:rPr lang="en-US" altLang="ko-KR" sz="2222" b="1" dirty="0">
                <a:solidFill>
                  <a:prstClr val="white"/>
                </a:solidFill>
                <a:latin typeface="Arial"/>
                <a:ea typeface="맑은 고딕" panose="020B0503020000020004" pitchFamily="34" charset="-127"/>
                <a:cs typeface="Arial" pitchFamily="34" charset="0"/>
              </a:rPr>
              <a:t>02</a:t>
            </a:r>
          </a:p>
        </p:txBody>
      </p:sp>
      <p:sp>
        <p:nvSpPr>
          <p:cNvPr id="57" name="TextBox 52"/>
          <p:cNvSpPr txBox="1"/>
          <p:nvPr/>
        </p:nvSpPr>
        <p:spPr>
          <a:xfrm>
            <a:off x="3526932" y="4393553"/>
            <a:ext cx="522887" cy="341953"/>
          </a:xfrm>
          <a:prstGeom prst="rect">
            <a:avLst/>
          </a:prstGeom>
          <a:noFill/>
        </p:spPr>
        <p:txBody>
          <a:bodyPr wrap="square" tIns="0" bIns="0" rtlCol="0" anchor="ctr">
            <a:spAutoFit/>
          </a:bodyPr>
          <a:lstStyle/>
          <a:p>
            <a:pPr defTabSz="1015934" eaLnBrk="1" fontAlgn="auto" latinLnBrk="1" hangingPunct="1">
              <a:spcBef>
                <a:spcPts val="0"/>
              </a:spcBef>
              <a:spcAft>
                <a:spcPts val="0"/>
              </a:spcAft>
              <a:defRPr/>
            </a:pPr>
            <a:r>
              <a:rPr lang="en-US" altLang="ko-KR" sz="2222" b="1" dirty="0">
                <a:solidFill>
                  <a:prstClr val="white"/>
                </a:solidFill>
                <a:latin typeface="Arial"/>
                <a:ea typeface="맑은 고딕" panose="020B0503020000020004" pitchFamily="34" charset="-127"/>
                <a:cs typeface="Arial" pitchFamily="34" charset="0"/>
              </a:rPr>
              <a:t>03</a:t>
            </a:r>
          </a:p>
        </p:txBody>
      </p:sp>
      <p:sp>
        <p:nvSpPr>
          <p:cNvPr id="58" name="TextBox 53"/>
          <p:cNvSpPr txBox="1"/>
          <p:nvPr/>
        </p:nvSpPr>
        <p:spPr>
          <a:xfrm>
            <a:off x="2682888" y="4990705"/>
            <a:ext cx="522887" cy="341953"/>
          </a:xfrm>
          <a:prstGeom prst="rect">
            <a:avLst/>
          </a:prstGeom>
          <a:noFill/>
        </p:spPr>
        <p:txBody>
          <a:bodyPr wrap="square" tIns="0" bIns="0" rtlCol="0" anchor="ctr">
            <a:spAutoFit/>
          </a:bodyPr>
          <a:lstStyle/>
          <a:p>
            <a:pPr defTabSz="1015934" eaLnBrk="1" fontAlgn="auto" latinLnBrk="1" hangingPunct="1">
              <a:spcBef>
                <a:spcPts val="0"/>
              </a:spcBef>
              <a:spcAft>
                <a:spcPts val="0"/>
              </a:spcAft>
              <a:defRPr/>
            </a:pPr>
            <a:r>
              <a:rPr lang="en-US" altLang="ko-KR" sz="2222" b="1" dirty="0">
                <a:solidFill>
                  <a:prstClr val="white"/>
                </a:solidFill>
                <a:latin typeface="Arial"/>
                <a:ea typeface="맑은 고딕" panose="020B0503020000020004" pitchFamily="34" charset="-127"/>
                <a:cs typeface="Arial" pitchFamily="34" charset="0"/>
              </a:rPr>
              <a:t>04</a:t>
            </a:r>
          </a:p>
        </p:txBody>
      </p:sp>
      <p:pic>
        <p:nvPicPr>
          <p:cNvPr id="3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3"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Tree>
    <p:extLst>
      <p:ext uri="{BB962C8B-B14F-4D97-AF65-F5344CB8AC3E}">
        <p14:creationId xmlns:p14="http://schemas.microsoft.com/office/powerpoint/2010/main" val="4253907537"/>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983656" y="454025"/>
            <a:ext cx="59046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400" dirty="0" smtClean="0">
                <a:solidFill>
                  <a:srgbClr val="FF0000"/>
                </a:solidFill>
                <a:latin typeface="Georgia" panose="02040502050405020303" pitchFamily="18" charset="0"/>
              </a:rPr>
              <a:t>Bejelentés-köteles termékek, kockázati biztosíték</a:t>
            </a:r>
            <a:endParaRPr lang="hu-HU" altLang="hu-HU" sz="24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535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hu-HU" sz="1800" b="1" dirty="0" smtClean="0">
                <a:solidFill>
                  <a:srgbClr val="0070C0"/>
                </a:solidFill>
                <a:latin typeface="Georgia" panose="02040502050405020303" pitchFamily="18" charset="0"/>
              </a:rPr>
              <a:t>Bejelentés-köteles </a:t>
            </a:r>
            <a:r>
              <a:rPr lang="hu-HU" sz="1800" b="1" dirty="0">
                <a:solidFill>
                  <a:srgbClr val="0070C0"/>
                </a:solidFill>
                <a:latin typeface="Georgia" panose="02040502050405020303" pitchFamily="18" charset="0"/>
              </a:rPr>
              <a:t>élelmiszerek </a:t>
            </a:r>
            <a:r>
              <a:rPr lang="hu-HU" sz="1800" b="1" dirty="0" smtClean="0">
                <a:solidFill>
                  <a:srgbClr val="0070C0"/>
                </a:solidFill>
                <a:latin typeface="Georgia" panose="02040502050405020303" pitchFamily="18" charset="0"/>
              </a:rPr>
              <a:t>tekintetében </a:t>
            </a:r>
            <a:r>
              <a:rPr lang="hu-HU" sz="1800" dirty="0">
                <a:latin typeface="Georgia" panose="02040502050405020303" pitchFamily="18" charset="0"/>
              </a:rPr>
              <a:t>EKAER számot az állami adó- és vámhatóság csak azon adózó számára állapít meg, aki vagy amely a </a:t>
            </a:r>
            <a:r>
              <a:rPr lang="hu-HU" sz="1800" dirty="0" smtClean="0">
                <a:latin typeface="Georgia" panose="02040502050405020303" pitchFamily="18" charset="0"/>
              </a:rPr>
              <a:t>biztosítékadáson túlmenően:</a:t>
            </a:r>
          </a:p>
          <a:p>
            <a:pPr algn="just"/>
            <a:endParaRPr lang="hu-HU" sz="1800" dirty="0">
              <a:latin typeface="Georgia" panose="02040502050405020303" pitchFamily="18" charset="0"/>
            </a:endParaRPr>
          </a:p>
          <a:p>
            <a:pPr marL="285750" indent="-285750" algn="just">
              <a:buFont typeface="Arial" panose="020B0604020202020204" pitchFamily="34" charset="0"/>
              <a:buChar char="•"/>
            </a:pPr>
            <a:r>
              <a:rPr lang="hu-HU" sz="1800" dirty="0" smtClean="0">
                <a:latin typeface="Georgia" panose="02040502050405020303" pitchFamily="18" charset="0"/>
              </a:rPr>
              <a:t>az </a:t>
            </a:r>
            <a:r>
              <a:rPr lang="hu-HU" sz="1800" dirty="0">
                <a:latin typeface="Georgia" panose="02040502050405020303" pitchFamily="18" charset="0"/>
              </a:rPr>
              <a:t>Élelmiszerlánc-felügyeleti Információs Rendszerben nyilvántartott FELIR azonosító számmal rendelkezik,</a:t>
            </a:r>
          </a:p>
          <a:p>
            <a:pPr marL="285750" indent="-285750" algn="just">
              <a:buFont typeface="Arial" panose="020B0604020202020204" pitchFamily="34" charset="0"/>
              <a:buChar char="•"/>
            </a:pPr>
            <a:r>
              <a:rPr lang="hu-HU" sz="1800" dirty="0" smtClean="0">
                <a:latin typeface="Georgia" panose="02040502050405020303" pitchFamily="18" charset="0"/>
              </a:rPr>
              <a:t>Közösségen </a:t>
            </a:r>
            <a:r>
              <a:rPr lang="hu-HU" sz="1800" dirty="0">
                <a:latin typeface="Georgia" panose="02040502050405020303" pitchFamily="18" charset="0"/>
              </a:rPr>
              <a:t>belüli termékbeszerzés vagy belföldre irányuló egyéb célú behozatal esetén az élelmiszer-előállítással és </a:t>
            </a:r>
            <a:r>
              <a:rPr lang="hu-HU" sz="1800" dirty="0" smtClean="0">
                <a:latin typeface="Georgia" panose="02040502050405020303" pitchFamily="18" charset="0"/>
              </a:rPr>
              <a:t>- forgalmazással </a:t>
            </a:r>
            <a:r>
              <a:rPr lang="hu-HU" sz="1800" dirty="0">
                <a:latin typeface="Georgia" panose="02040502050405020303" pitchFamily="18" charset="0"/>
              </a:rPr>
              <a:t>kapcsolatos adatszolgáltatásról és </a:t>
            </a:r>
            <a:r>
              <a:rPr lang="hu-HU" sz="1800" dirty="0" err="1">
                <a:latin typeface="Georgia" panose="02040502050405020303" pitchFamily="18" charset="0"/>
              </a:rPr>
              <a:t>nyomonkövethetőségéről</a:t>
            </a:r>
            <a:r>
              <a:rPr lang="hu-HU" sz="1800" dirty="0">
                <a:latin typeface="Georgia" panose="02040502050405020303" pitchFamily="18" charset="0"/>
              </a:rPr>
              <a:t> szóló rendelet [3/2010. (VII. 5.) VM rendelet] előírásai szerint a tevékenységét első belföldi tárolási helyet üzemeltető élelmiszer-vállalkozóként - ideértve a bértárolási tevékenységet is - bejelentette, valamint az első belföldi tárolási helyet üzemeltető élelmiszer-vállalkozóként a VM rendelet előírásai szerint az első belföldi tárolási hely bejelentésének eleget tett.</a:t>
            </a:r>
          </a:p>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Tehát </a:t>
            </a:r>
            <a:r>
              <a:rPr lang="hu-HU" sz="1800" dirty="0">
                <a:latin typeface="Georgia" panose="02040502050405020303" pitchFamily="18" charset="0"/>
              </a:rPr>
              <a:t>csak azok az adózók kapnak EKAER számot kockázatos élelmiszer EU-ból belföldre és belföldön történő szállítása esetén, akik ún. FELIR számmal rendelkeznek, vagyis a </a:t>
            </a:r>
            <a:r>
              <a:rPr lang="hu-HU" sz="1800" dirty="0" err="1">
                <a:latin typeface="Georgia" panose="02040502050405020303" pitchFamily="18" charset="0"/>
              </a:rPr>
              <a:t>NÉBIH-nél</a:t>
            </a:r>
            <a:r>
              <a:rPr lang="hu-HU" sz="1800" dirty="0">
                <a:latin typeface="Georgia" panose="02040502050405020303" pitchFamily="18" charset="0"/>
              </a:rPr>
              <a:t> regisztráltatták magukat.</a:t>
            </a:r>
          </a:p>
          <a:p>
            <a:pPr algn="just" eaLnBrk="1" hangingPunct="1">
              <a:defRPr/>
            </a:pPr>
            <a:endParaRPr lang="hu-HU" altLang="hu-HU" sz="1800" dirty="0" smtClean="0">
              <a:latin typeface="Georgia" panose="02040502050405020303" pitchFamily="18" charset="0"/>
            </a:endParaRPr>
          </a:p>
          <a:p>
            <a:pPr algn="just" eaLnBrk="1" hangingPunct="1">
              <a:defRPr/>
            </a:pPr>
            <a:endParaRPr lang="hu-HU" altLang="hu-HU" sz="18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13</a:t>
            </a:fld>
            <a:endParaRPr lang="hu-HU" altLang="hu-HU"/>
          </a:p>
        </p:txBody>
      </p:sp>
    </p:spTree>
    <p:extLst>
      <p:ext uri="{BB962C8B-B14F-4D97-AF65-F5344CB8AC3E}">
        <p14:creationId xmlns:p14="http://schemas.microsoft.com/office/powerpoint/2010/main" val="16054640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983656" y="454025"/>
            <a:ext cx="59046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400" dirty="0">
                <a:solidFill>
                  <a:srgbClr val="FF0000"/>
                </a:solidFill>
                <a:latin typeface="Georgia" panose="02040502050405020303" pitchFamily="18" charset="0"/>
              </a:rPr>
              <a:t>Bejelentés-köteles termékek, kockázati biztosíték</a:t>
            </a: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hu-HU" sz="1600" dirty="0">
                <a:latin typeface="Georgia" panose="02040502050405020303" pitchFamily="18" charset="0"/>
              </a:rPr>
              <a:t>A biztosíték mértékének folyamatosan el kell érnie az EKAER bejelentés időpontjában a </a:t>
            </a:r>
            <a:r>
              <a:rPr lang="hu-HU" sz="1600" b="1" dirty="0">
                <a:solidFill>
                  <a:srgbClr val="0070C0"/>
                </a:solidFill>
                <a:latin typeface="Georgia" panose="02040502050405020303" pitchFamily="18" charset="0"/>
              </a:rPr>
              <a:t>bejelentést megelőző 45 napban (ideértve a bejelentés napját is) teljesített bejelentések során megállapított</a:t>
            </a:r>
            <a:r>
              <a:rPr lang="hu-HU" sz="1600" b="1" dirty="0">
                <a:latin typeface="Georgia" panose="02040502050405020303" pitchFamily="18" charset="0"/>
              </a:rPr>
              <a:t> </a:t>
            </a:r>
            <a:r>
              <a:rPr lang="hu-HU" sz="1600" dirty="0">
                <a:latin typeface="Georgia" panose="02040502050405020303" pitchFamily="18" charset="0"/>
              </a:rPr>
              <a:t>és átvételi címre érkezés vagy a fuvarozás megkezdésének bejelentésével már rendelkező EKAER számokhoz tartozó kockázatos termékek, valamint a már megállapított és még érvényes EKAER számokhoz tartozó kockázatos termékek </a:t>
            </a:r>
            <a:r>
              <a:rPr lang="hu-HU" sz="1600" b="1" dirty="0">
                <a:solidFill>
                  <a:srgbClr val="0070C0"/>
                </a:solidFill>
                <a:latin typeface="Georgia" panose="02040502050405020303" pitchFamily="18" charset="0"/>
              </a:rPr>
              <a:t>együttes adó nélküli értékének 15 százalékát</a:t>
            </a:r>
            <a:r>
              <a:rPr lang="hu-HU" sz="1600" dirty="0">
                <a:latin typeface="Georgia" panose="02040502050405020303" pitchFamily="18" charset="0"/>
              </a:rPr>
              <a:t>. </a:t>
            </a:r>
            <a:endParaRPr lang="hu-HU" sz="1600" dirty="0" smtClean="0">
              <a:latin typeface="Georgia" panose="02040502050405020303" pitchFamily="18" charset="0"/>
            </a:endParaRPr>
          </a:p>
          <a:p>
            <a:pPr algn="just"/>
            <a:r>
              <a:rPr lang="hu-HU" sz="1600" dirty="0" smtClean="0">
                <a:latin typeface="Georgia" panose="02040502050405020303" pitchFamily="18" charset="0"/>
              </a:rPr>
              <a:t>Az </a:t>
            </a:r>
            <a:r>
              <a:rPr lang="hu-HU" sz="1600" dirty="0">
                <a:latin typeface="Georgia" panose="02040502050405020303" pitchFamily="18" charset="0"/>
              </a:rPr>
              <a:t>adózó - szükség esetén, a folyamatosan megállapított kockázatos termék érték adatok alapján - kiegészíti a biztosítékot ezen bekezdésben meghatározott </a:t>
            </a:r>
            <a:r>
              <a:rPr lang="hu-HU" sz="1600" dirty="0" smtClean="0">
                <a:latin typeface="Georgia" panose="02040502050405020303" pitchFamily="18" charset="0"/>
              </a:rPr>
              <a:t>mértékre.</a:t>
            </a:r>
          </a:p>
          <a:p>
            <a:pPr algn="just"/>
            <a:endParaRPr lang="hu-HU" sz="1600" dirty="0">
              <a:latin typeface="Georgia" panose="02040502050405020303" pitchFamily="18" charset="0"/>
              <a:ea typeface="Calibri" panose="020F0502020204030204" pitchFamily="34" charset="0"/>
              <a:cs typeface="Times New Roman" panose="02020603050405020304" pitchFamily="18" charset="0"/>
            </a:endParaRPr>
          </a:p>
          <a:p>
            <a:pPr algn="just"/>
            <a:r>
              <a:rPr lang="hu-HU" sz="1600" dirty="0" smtClean="0">
                <a:latin typeface="Georgia" panose="02040502050405020303" pitchFamily="18" charset="0"/>
                <a:ea typeface="Calibri" panose="020F0502020204030204" pitchFamily="34" charset="0"/>
                <a:cs typeface="Times New Roman" panose="02020603050405020304" pitchFamily="18" charset="0"/>
              </a:rPr>
              <a:t>Az </a:t>
            </a:r>
            <a:r>
              <a:rPr lang="hu-HU" sz="1600" dirty="0">
                <a:latin typeface="Georgia" panose="02040502050405020303" pitchFamily="18" charset="0"/>
                <a:ea typeface="Calibri" panose="020F0502020204030204" pitchFamily="34" charset="0"/>
                <a:cs typeface="Times New Roman" panose="02020603050405020304" pitchFamily="18" charset="0"/>
              </a:rPr>
              <a:t>az adózó, aki korábban biztosítékadási kötelezettséggel járó tevékenységet nem végzett, </a:t>
            </a:r>
            <a:r>
              <a:rPr lang="hu-HU" sz="1600" b="1" dirty="0">
                <a:latin typeface="Georgia" panose="02040502050405020303" pitchFamily="18" charset="0"/>
                <a:ea typeface="Calibri" panose="020F0502020204030204" pitchFamily="34" charset="0"/>
                <a:cs typeface="Times New Roman" panose="02020603050405020304" pitchFamily="18" charset="0"/>
              </a:rPr>
              <a:t>első biztosítékadási kötelezettséggel </a:t>
            </a:r>
            <a:r>
              <a:rPr lang="hu-HU" sz="1600" dirty="0">
                <a:latin typeface="Georgia" panose="02040502050405020303" pitchFamily="18" charset="0"/>
                <a:ea typeface="Calibri" panose="020F0502020204030204" pitchFamily="34" charset="0"/>
                <a:cs typeface="Times New Roman" panose="02020603050405020304" pitchFamily="18" charset="0"/>
              </a:rPr>
              <a:t>járó tevékenysége bejelentésekor a bejelentéssel érintett kockázatos termékek adó </a:t>
            </a:r>
            <a:r>
              <a:rPr lang="hu-HU" sz="1600" b="1" dirty="0">
                <a:latin typeface="Georgia" panose="02040502050405020303" pitchFamily="18" charset="0"/>
                <a:ea typeface="Calibri" panose="020F0502020204030204" pitchFamily="34" charset="0"/>
                <a:cs typeface="Times New Roman" panose="02020603050405020304" pitchFamily="18" charset="0"/>
              </a:rPr>
              <a:t>nélküli értékének 15 százalékát köteles biztosítékként </a:t>
            </a:r>
            <a:r>
              <a:rPr lang="hu-HU" sz="1600" dirty="0">
                <a:latin typeface="Georgia" panose="02040502050405020303" pitchFamily="18" charset="0"/>
                <a:ea typeface="Calibri" panose="020F0502020204030204" pitchFamily="34" charset="0"/>
                <a:cs typeface="Times New Roman" panose="02020603050405020304" pitchFamily="18" charset="0"/>
              </a:rPr>
              <a:t>nyújtani. </a:t>
            </a:r>
            <a:endParaRPr lang="hu-HU" sz="1600" dirty="0" smtClean="0">
              <a:latin typeface="Georgia" panose="02040502050405020303" pitchFamily="18" charset="0"/>
              <a:ea typeface="Calibri" panose="020F0502020204030204" pitchFamily="34" charset="0"/>
              <a:cs typeface="Times New Roman" panose="02020603050405020304" pitchFamily="18" charset="0"/>
            </a:endParaRPr>
          </a:p>
          <a:p>
            <a:pPr algn="just"/>
            <a:r>
              <a:rPr lang="hu-HU" sz="1600" dirty="0" smtClean="0">
                <a:latin typeface="Georgia" panose="02040502050405020303" pitchFamily="18" charset="0"/>
                <a:ea typeface="Calibri" panose="020F0502020204030204" pitchFamily="34" charset="0"/>
                <a:cs typeface="Times New Roman" panose="02020603050405020304" pitchFamily="18" charset="0"/>
              </a:rPr>
              <a:t>Az </a:t>
            </a:r>
            <a:r>
              <a:rPr lang="hu-HU" sz="1600" dirty="0">
                <a:latin typeface="Georgia" panose="02040502050405020303" pitchFamily="18" charset="0"/>
                <a:ea typeface="Calibri" panose="020F0502020204030204" pitchFamily="34" charset="0"/>
                <a:cs typeface="Times New Roman" panose="02020603050405020304" pitchFamily="18" charset="0"/>
              </a:rPr>
              <a:t>első biztosítékadási kötelezettséggel járó bejelentéstől számított 45. napig teljesítendő biztosítékadási kötelezettség során a biztosíték összegét ki kell egészíteni az adott bejelentéssel érintett kockázatos termékek adó nélküli értékének 15 százalékával. </a:t>
            </a:r>
            <a:endParaRPr lang="hu-HU" sz="1600" dirty="0" smtClean="0">
              <a:latin typeface="Georgia" panose="02040502050405020303" pitchFamily="18" charset="0"/>
              <a:ea typeface="Calibri" panose="020F0502020204030204" pitchFamily="34" charset="0"/>
              <a:cs typeface="Times New Roman" panose="02020603050405020304" pitchFamily="18" charset="0"/>
            </a:endParaRPr>
          </a:p>
          <a:p>
            <a:pPr algn="just"/>
            <a:endParaRPr lang="hu-HU" sz="1600" dirty="0" smtClean="0">
              <a:latin typeface="Georgia" panose="02040502050405020303" pitchFamily="18" charset="0"/>
              <a:ea typeface="Calibri" panose="020F0502020204030204" pitchFamily="34" charset="0"/>
              <a:cs typeface="Times New Roman" panose="02020603050405020304" pitchFamily="18" charset="0"/>
            </a:endParaRPr>
          </a:p>
          <a:p>
            <a:pPr algn="just"/>
            <a:r>
              <a:rPr lang="hu-HU" sz="1600" dirty="0" smtClean="0">
                <a:latin typeface="Georgia" panose="02040502050405020303" pitchFamily="18" charset="0"/>
                <a:ea typeface="Calibri" panose="020F0502020204030204" pitchFamily="34" charset="0"/>
                <a:cs typeface="Times New Roman" panose="02020603050405020304" pitchFamily="18" charset="0"/>
              </a:rPr>
              <a:t>A </a:t>
            </a:r>
            <a:r>
              <a:rPr lang="hu-HU" sz="1600" dirty="0">
                <a:latin typeface="Georgia" panose="02040502050405020303" pitchFamily="18" charset="0"/>
                <a:ea typeface="Calibri" panose="020F0502020204030204" pitchFamily="34" charset="0"/>
                <a:cs typeface="Times New Roman" panose="02020603050405020304" pitchFamily="18" charset="0"/>
              </a:rPr>
              <a:t>biztosíték mértékének számításakor figyelmen kívül kell hagyni a nem kötelezően bejelentett EKAER számokhoz tartozó kockázatos termékek együttes adó nélküli </a:t>
            </a:r>
            <a:r>
              <a:rPr lang="hu-HU" sz="1600" dirty="0" smtClean="0">
                <a:latin typeface="Georgia" panose="02040502050405020303" pitchFamily="18" charset="0"/>
                <a:ea typeface="Calibri" panose="020F0502020204030204" pitchFamily="34" charset="0"/>
                <a:cs typeface="Times New Roman" panose="02020603050405020304" pitchFamily="18" charset="0"/>
              </a:rPr>
              <a:t>értékét.</a:t>
            </a:r>
            <a:endParaRPr lang="hu-HU" sz="1600" dirty="0" smtClean="0">
              <a:latin typeface="Georgia" panose="02040502050405020303" pitchFamily="18" charset="0"/>
              <a:ea typeface="Calibri" panose="020F0502020204030204" pitchFamily="34" charset="0"/>
              <a:cs typeface="Calibri" panose="020F0502020204030204" pitchFamily="34" charset="0"/>
            </a:endParaRPr>
          </a:p>
          <a:p>
            <a:pPr algn="just"/>
            <a:endParaRPr lang="hu-HU" sz="1600" dirty="0" smtClean="0">
              <a:latin typeface="Georgia" panose="02040502050405020303" pitchFamily="18" charset="0"/>
              <a:ea typeface="Calibri" panose="020F0502020204030204" pitchFamily="34" charset="0"/>
              <a:cs typeface="Times New Roman" panose="02020603050405020304" pitchFamily="18" charset="0"/>
            </a:endParaRPr>
          </a:p>
          <a:p>
            <a:pPr algn="just"/>
            <a:r>
              <a:rPr lang="hu-HU" sz="1600" dirty="0" smtClean="0">
                <a:latin typeface="Georgia" panose="02040502050405020303" pitchFamily="18" charset="0"/>
                <a:ea typeface="Calibri" panose="020F0502020204030204" pitchFamily="34" charset="0"/>
                <a:cs typeface="Times New Roman" panose="02020603050405020304" pitchFamily="18" charset="0"/>
              </a:rPr>
              <a:t>Ha </a:t>
            </a:r>
            <a:r>
              <a:rPr lang="hu-HU" sz="1600" dirty="0">
                <a:latin typeface="Georgia" panose="02040502050405020303" pitchFamily="18" charset="0"/>
                <a:ea typeface="Calibri" panose="020F0502020204030204" pitchFamily="34" charset="0"/>
                <a:cs typeface="Times New Roman" panose="02020603050405020304" pitchFamily="18" charset="0"/>
              </a:rPr>
              <a:t>az adózó több jogcímen (EU-ból belföldre történő szállítás, illetve belföldi szállítás) is kötelezett biztosíték nyújtására, kizárólag a magasabb összegű biztosíték nyújtására köteles</a:t>
            </a:r>
            <a:r>
              <a:rPr lang="hu-HU" sz="1600" dirty="0" smtClean="0">
                <a:latin typeface="Georgia" panose="02040502050405020303" pitchFamily="18" charset="0"/>
                <a:ea typeface="Calibri" panose="020F0502020204030204" pitchFamily="34" charset="0"/>
                <a:cs typeface="Times New Roman" panose="02020603050405020304" pitchFamily="18" charset="0"/>
              </a:rPr>
              <a:t>.</a:t>
            </a:r>
            <a:endParaRPr lang="hu-HU" sz="1600" dirty="0">
              <a:latin typeface="Georgia" panose="02040502050405020303" pitchFamily="18" charset="0"/>
              <a:ea typeface="Calibri" panose="020F0502020204030204" pitchFamily="34" charset="0"/>
              <a:cs typeface="Calibri" panose="020F0502020204030204" pitchFamily="34"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14</a:t>
            </a:fld>
            <a:endParaRPr lang="hu-HU" altLang="hu-HU"/>
          </a:p>
        </p:txBody>
      </p:sp>
    </p:spTree>
    <p:extLst>
      <p:ext uri="{BB962C8B-B14F-4D97-AF65-F5344CB8AC3E}">
        <p14:creationId xmlns:p14="http://schemas.microsoft.com/office/powerpoint/2010/main" val="16843688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983656" y="454025"/>
            <a:ext cx="59046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400" dirty="0">
                <a:solidFill>
                  <a:srgbClr val="FF0000"/>
                </a:solidFill>
                <a:latin typeface="Georgia" panose="02040502050405020303" pitchFamily="18" charset="0"/>
              </a:rPr>
              <a:t>Bejelentés-köteles termékek, kockázati biztosíték</a:t>
            </a: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3662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Ha </a:t>
            </a:r>
            <a:r>
              <a:rPr lang="hu-HU" sz="1800" dirty="0">
                <a:latin typeface="Georgia" panose="02040502050405020303" pitchFamily="18" charset="0"/>
              </a:rPr>
              <a:t>az áru értékét eredetileg </a:t>
            </a:r>
            <a:r>
              <a:rPr lang="hu-HU" sz="1800" b="1" dirty="0">
                <a:solidFill>
                  <a:srgbClr val="0070C0"/>
                </a:solidFill>
                <a:latin typeface="Georgia" panose="02040502050405020303" pitchFamily="18" charset="0"/>
              </a:rPr>
              <a:t>nem forintban határozták meg</a:t>
            </a:r>
            <a:r>
              <a:rPr lang="hu-HU" sz="1800" dirty="0">
                <a:latin typeface="Georgia" panose="02040502050405020303" pitchFamily="18" charset="0"/>
              </a:rPr>
              <a:t>, a bejelentésre kötelezett azt az elektronikus felületen forintban adja meg, a forintra történő átszámítás a tárgyévet megelőző év utolsó napján érvényes MNB hivatalos devizaárfolyamon történik. </a:t>
            </a:r>
            <a:endParaRPr lang="hu-HU" sz="1800" dirty="0" smtClean="0">
              <a:latin typeface="Georgia" panose="02040502050405020303" pitchFamily="18" charset="0"/>
            </a:endParaRPr>
          </a:p>
          <a:p>
            <a:pPr algn="just"/>
            <a:endParaRPr lang="hu-HU" sz="1800" dirty="0">
              <a:latin typeface="Georgia" panose="02040502050405020303" pitchFamily="18" charset="0"/>
            </a:endParaRPr>
          </a:p>
          <a:p>
            <a:pPr algn="just"/>
            <a:r>
              <a:rPr lang="hu-HU" sz="1800" dirty="0" smtClean="0">
                <a:latin typeface="Georgia" panose="02040502050405020303" pitchFamily="18" charset="0"/>
              </a:rPr>
              <a:t>Olyan </a:t>
            </a:r>
            <a:r>
              <a:rPr lang="hu-HU" sz="1800" dirty="0">
                <a:latin typeface="Georgia" panose="02040502050405020303" pitchFamily="18" charset="0"/>
              </a:rPr>
              <a:t>külföldi pénznem esetében, amely nem szerepel az MNB hivatalos devizaárfolyam-lapján, az MNB által közzétett, euróban megadott árfolyamon kell forintra átszámítani.</a:t>
            </a:r>
          </a:p>
          <a:p>
            <a:pPr algn="just"/>
            <a:endParaRPr lang="hu-HU" sz="1600" dirty="0" smtClean="0">
              <a:latin typeface="Georgia" panose="02040502050405020303" pitchFamily="18" charset="0"/>
              <a:ea typeface="Calibri" panose="020F0502020204030204" pitchFamily="34" charset="0"/>
              <a:cs typeface="Calibri" panose="020F0502020204030204" pitchFamily="34" charset="0"/>
            </a:endParaRPr>
          </a:p>
          <a:p>
            <a:pPr algn="just"/>
            <a:endParaRPr lang="hu-HU" sz="1800" dirty="0">
              <a:latin typeface="Georgia" panose="02040502050405020303" pitchFamily="18" charset="0"/>
            </a:endParaRPr>
          </a:p>
          <a:p>
            <a:pPr algn="just"/>
            <a:r>
              <a:rPr lang="hu-HU" sz="1800" b="1" dirty="0">
                <a:latin typeface="Georgia" panose="02040502050405020303" pitchFamily="18" charset="0"/>
              </a:rPr>
              <a:t>A NAV nem állapít meg újabb EKAER számot az adózó részére, ha </a:t>
            </a:r>
            <a:r>
              <a:rPr lang="hu-HU" sz="1800" b="1" dirty="0" smtClean="0">
                <a:latin typeface="Georgia" panose="02040502050405020303" pitchFamily="18" charset="0"/>
              </a:rPr>
              <a:t>a számlán lévő biztosíték összege </a:t>
            </a:r>
            <a:r>
              <a:rPr lang="hu-HU" sz="1800" b="1" dirty="0">
                <a:latin typeface="Georgia" panose="02040502050405020303" pitchFamily="18" charset="0"/>
              </a:rPr>
              <a:t>nem nyújt fedezetet az újabb bejelentéssel érintett termékek adó nélküli értékének 15 százalékára.</a:t>
            </a:r>
          </a:p>
          <a:p>
            <a:pPr algn="just"/>
            <a:endParaRPr lang="hu-HU" sz="18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15</a:t>
            </a:fld>
            <a:endParaRPr lang="hu-HU" altLang="hu-HU"/>
          </a:p>
        </p:txBody>
      </p:sp>
    </p:spTree>
    <p:extLst>
      <p:ext uri="{BB962C8B-B14F-4D97-AF65-F5344CB8AC3E}">
        <p14:creationId xmlns:p14="http://schemas.microsoft.com/office/powerpoint/2010/main" val="243914949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983656" y="454025"/>
            <a:ext cx="59046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400" dirty="0">
                <a:solidFill>
                  <a:srgbClr val="FF0000"/>
                </a:solidFill>
                <a:latin typeface="Georgia" panose="02040502050405020303" pitchFamily="18" charset="0"/>
              </a:rPr>
              <a:t>Bejelentés-köteles termékek, kockázati biztosíték</a:t>
            </a: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endParaRPr lang="hu-HU" sz="1800" dirty="0" smtClean="0">
              <a:latin typeface="Georgia" panose="02040502050405020303" pitchFamily="18" charset="0"/>
            </a:endParaRPr>
          </a:p>
          <a:p>
            <a:r>
              <a:rPr lang="hu-HU" sz="1800" b="1" dirty="0">
                <a:latin typeface="Georgia" panose="02040502050405020303" pitchFamily="18" charset="0"/>
              </a:rPr>
              <a:t>A kockázati biztosíték teljesítésének módjai</a:t>
            </a:r>
            <a:endParaRPr lang="hu-HU" sz="1800" dirty="0">
              <a:latin typeface="Georgia" panose="02040502050405020303" pitchFamily="18" charset="0"/>
            </a:endParaRPr>
          </a:p>
          <a:p>
            <a:endParaRPr lang="hu-HU" sz="1800" dirty="0" smtClean="0">
              <a:latin typeface="Georgia" panose="02040502050405020303" pitchFamily="18" charset="0"/>
            </a:endParaRPr>
          </a:p>
          <a:p>
            <a:r>
              <a:rPr lang="hu-HU" sz="1800" dirty="0" smtClean="0">
                <a:latin typeface="Georgia" panose="02040502050405020303" pitchFamily="18" charset="0"/>
              </a:rPr>
              <a:t>A </a:t>
            </a:r>
            <a:r>
              <a:rPr lang="hu-HU" sz="1800" dirty="0">
                <a:latin typeface="Georgia" panose="02040502050405020303" pitchFamily="18" charset="0"/>
              </a:rPr>
              <a:t>biztosíték összege teljesíthető</a:t>
            </a:r>
          </a:p>
          <a:p>
            <a:endParaRPr lang="hu-HU" sz="1800" i="1" dirty="0" smtClean="0">
              <a:latin typeface="Georgia" panose="02040502050405020303" pitchFamily="18" charset="0"/>
            </a:endParaRPr>
          </a:p>
          <a:p>
            <a:pPr marL="285750" indent="-285750">
              <a:buFont typeface="Wingdings" panose="05000000000000000000" pitchFamily="2" charset="2"/>
              <a:buChar char="Ø"/>
            </a:pPr>
            <a:r>
              <a:rPr lang="hu-HU" sz="1800" i="1" dirty="0" smtClean="0">
                <a:latin typeface="Georgia" panose="02040502050405020303" pitchFamily="18" charset="0"/>
              </a:rPr>
              <a:t>a</a:t>
            </a:r>
            <a:r>
              <a:rPr lang="hu-HU" sz="1800" i="1" dirty="0">
                <a:latin typeface="Georgia" panose="02040502050405020303" pitchFamily="18" charset="0"/>
              </a:rPr>
              <a:t>)</a:t>
            </a:r>
            <a:r>
              <a:rPr lang="hu-HU" sz="1800" dirty="0">
                <a:latin typeface="Georgia" panose="02040502050405020303" pitchFamily="18" charset="0"/>
              </a:rPr>
              <a:t> elkülönített letéti számlára történő befizetéssel (számlaszám: 10032000-01601202, adónemkód: 404), vagy</a:t>
            </a:r>
          </a:p>
          <a:p>
            <a:pPr marL="285750" indent="-285750">
              <a:buFont typeface="Wingdings" panose="05000000000000000000" pitchFamily="2" charset="2"/>
              <a:buChar char="Ø"/>
            </a:pPr>
            <a:endParaRPr lang="hu-HU" sz="1800" i="1" dirty="0" smtClean="0">
              <a:latin typeface="Georgia" panose="02040502050405020303" pitchFamily="18" charset="0"/>
            </a:endParaRPr>
          </a:p>
          <a:p>
            <a:pPr marL="285750" indent="-285750">
              <a:buFont typeface="Wingdings" panose="05000000000000000000" pitchFamily="2" charset="2"/>
              <a:buChar char="Ø"/>
            </a:pPr>
            <a:r>
              <a:rPr lang="hu-HU" sz="1800" i="1" dirty="0" smtClean="0">
                <a:latin typeface="Georgia" panose="02040502050405020303" pitchFamily="18" charset="0"/>
              </a:rPr>
              <a:t>b</a:t>
            </a:r>
            <a:r>
              <a:rPr lang="hu-HU" sz="1800" i="1" dirty="0">
                <a:latin typeface="Georgia" panose="02040502050405020303" pitchFamily="18" charset="0"/>
              </a:rPr>
              <a:t>)</a:t>
            </a:r>
            <a:r>
              <a:rPr lang="hu-HU" sz="1800" dirty="0">
                <a:latin typeface="Georgia" panose="02040502050405020303" pitchFamily="18" charset="0"/>
              </a:rPr>
              <a:t> pénzügyi intézmény, pénzforgalmi intézmény, befektetési vállalkozás által vállalt, az állami adó- és vámhatóság által nyilvántartásba vett garancia útján</a:t>
            </a:r>
            <a:r>
              <a:rPr lang="hu-HU" sz="1800" dirty="0" smtClean="0">
                <a:latin typeface="Georgia" panose="02040502050405020303" pitchFamily="18" charset="0"/>
              </a:rPr>
              <a:t>.</a:t>
            </a:r>
          </a:p>
          <a:p>
            <a:pPr marL="285750" indent="-285750">
              <a:buFont typeface="Wingdings" panose="05000000000000000000" pitchFamily="2" charset="2"/>
              <a:buChar char="Ø"/>
            </a:pPr>
            <a:endParaRPr lang="hu-HU" sz="1800" dirty="0">
              <a:latin typeface="Georgia" panose="02040502050405020303" pitchFamily="18" charset="0"/>
            </a:endParaRPr>
          </a:p>
          <a:p>
            <a:pPr algn="just"/>
            <a:r>
              <a:rPr lang="hu-HU" sz="1800" dirty="0">
                <a:latin typeface="Georgia" panose="02040502050405020303" pitchFamily="18" charset="0"/>
              </a:rPr>
              <a:t>A kockázati biztosíték akkor minősül megfizetettnek, mikor az elkülönített letéti számlára befizetett összeget jóváírták, illetve a garanciaszerződést az állami adó- és vámhatóság nyilvántartásba vette, de legkorábban a garancia érvényességének kezdetétől.</a:t>
            </a:r>
          </a:p>
          <a:p>
            <a:pPr algn="just"/>
            <a:endParaRPr lang="hu-HU" sz="1600" dirty="0">
              <a:latin typeface="Georgia" panose="02040502050405020303" pitchFamily="18" charset="0"/>
              <a:ea typeface="Calibri" panose="020F0502020204030204" pitchFamily="34" charset="0"/>
              <a:cs typeface="Calibri" panose="020F0502020204030204" pitchFamily="34"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16</a:t>
            </a:fld>
            <a:endParaRPr lang="hu-HU" altLang="hu-HU"/>
          </a:p>
        </p:txBody>
      </p:sp>
    </p:spTree>
    <p:extLst>
      <p:ext uri="{BB962C8B-B14F-4D97-AF65-F5344CB8AC3E}">
        <p14:creationId xmlns:p14="http://schemas.microsoft.com/office/powerpoint/2010/main" val="333089148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524125" y="454025"/>
            <a:ext cx="51117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a:solidFill>
                  <a:srgbClr val="FF0000"/>
                </a:solidFill>
                <a:latin typeface="Georgia" panose="02040502050405020303" pitchFamily="18" charset="0"/>
              </a:rPr>
              <a:t>EKÁER szám </a:t>
            </a:r>
            <a:r>
              <a:rPr lang="hu-HU" altLang="hu-HU" sz="2800" dirty="0" smtClean="0">
                <a:solidFill>
                  <a:srgbClr val="FF0000"/>
                </a:solidFill>
                <a:latin typeface="Georgia" panose="02040502050405020303" pitchFamily="18" charset="0"/>
              </a:rPr>
              <a:t>módosítása</a:t>
            </a:r>
          </a:p>
          <a:p>
            <a:pPr algn="ctr" eaLnBrk="1" hangingPunct="1">
              <a:spcBef>
                <a:spcPct val="0"/>
              </a:spcBef>
              <a:buFontTx/>
              <a:buNone/>
            </a:pPr>
            <a:r>
              <a:rPr lang="hu-HU" altLang="hu-HU" sz="1600" b="1" u="sng" dirty="0">
                <a:solidFill>
                  <a:srgbClr val="FF0000"/>
                </a:solidFill>
                <a:latin typeface="Georgia" panose="02040502050405020303" pitchFamily="18" charset="0"/>
              </a:rPr>
              <a:t>a</a:t>
            </a:r>
            <a:r>
              <a:rPr lang="hu-HU" altLang="hu-HU" sz="1600" b="1" u="sng" dirty="0" smtClean="0">
                <a:solidFill>
                  <a:srgbClr val="FF0000"/>
                </a:solidFill>
                <a:latin typeface="Georgia" panose="02040502050405020303" pitchFamily="18" charset="0"/>
              </a:rPr>
              <a:t>nnak érvényességi idején belül</a:t>
            </a:r>
            <a:r>
              <a:rPr lang="hu-HU" altLang="hu-HU" sz="2800" b="1" u="sng" dirty="0" smtClean="0">
                <a:solidFill>
                  <a:srgbClr val="FF0000"/>
                </a:solidFill>
                <a:latin typeface="Georgia" panose="02040502050405020303" pitchFamily="18" charset="0"/>
              </a:rPr>
              <a:t> </a:t>
            </a:r>
            <a:endParaRPr lang="hu-HU" altLang="hu-HU" sz="2800" b="1" u="sng"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280988" y="985838"/>
            <a:ext cx="9478962" cy="553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defRPr/>
            </a:pPr>
            <a:endParaRPr lang="hu-HU" altLang="hu-HU" sz="1400" b="1" i="1" dirty="0"/>
          </a:p>
          <a:p>
            <a:pPr algn="just" eaLnBrk="1" hangingPunct="1">
              <a:defRPr/>
            </a:pPr>
            <a:endParaRPr lang="hu-HU" altLang="hu-HU" sz="2400" i="1" dirty="0" smtClean="0"/>
          </a:p>
          <a:p>
            <a:pPr algn="just" eaLnBrk="1" hangingPunct="1">
              <a:defRPr/>
            </a:pPr>
            <a:r>
              <a:rPr lang="hu-HU" altLang="hu-HU" sz="2400" i="1" dirty="0" smtClean="0">
                <a:latin typeface="Georgia" panose="02040502050405020303" pitchFamily="18" charset="0"/>
              </a:rPr>
              <a:t>A </a:t>
            </a:r>
            <a:r>
              <a:rPr lang="hu-HU" altLang="hu-HU" sz="2400" i="1" dirty="0">
                <a:latin typeface="Georgia" panose="02040502050405020303" pitchFamily="18" charset="0"/>
              </a:rPr>
              <a:t>EKÁER bejelentéssel kapcsolatos módosításokat az arra okot adó körülmény bekövetkezését követően haladéktalanul be kell jelenteni. </a:t>
            </a:r>
          </a:p>
          <a:p>
            <a:pPr algn="just" eaLnBrk="1" hangingPunct="1">
              <a:defRPr/>
            </a:pPr>
            <a:endParaRPr lang="hu-HU" altLang="hu-HU" sz="2000" dirty="0">
              <a:latin typeface="Georgia" panose="02040502050405020303" pitchFamily="18" charset="0"/>
            </a:endParaRPr>
          </a:p>
          <a:p>
            <a:pPr algn="just" eaLnBrk="1" hangingPunct="1">
              <a:defRPr/>
            </a:pPr>
            <a:r>
              <a:rPr lang="hu-HU" altLang="hu-HU" sz="2000" b="1" i="1" u="sng" dirty="0">
                <a:latin typeface="Georgia" panose="02040502050405020303" pitchFamily="18" charset="0"/>
              </a:rPr>
              <a:t>Módosítható adatok:</a:t>
            </a:r>
            <a:r>
              <a:rPr lang="hu-HU" altLang="hu-HU" sz="2000" i="1" dirty="0">
                <a:latin typeface="Georgia" panose="02040502050405020303" pitchFamily="18" charset="0"/>
              </a:rPr>
              <a:t> (indok megadásával</a:t>
            </a:r>
            <a:r>
              <a:rPr lang="hu-HU" altLang="hu-HU" sz="2000" i="1" dirty="0" smtClean="0">
                <a:latin typeface="Georgia" panose="02040502050405020303" pitchFamily="18" charset="0"/>
              </a:rPr>
              <a:t>)</a:t>
            </a:r>
          </a:p>
          <a:p>
            <a:pPr algn="just" eaLnBrk="1" hangingPunct="1">
              <a:defRPr/>
            </a:pPr>
            <a:endParaRPr lang="hu-HU" altLang="hu-HU" sz="2000" i="1" dirty="0">
              <a:latin typeface="Georgia" panose="02040502050405020303" pitchFamily="18" charset="0"/>
            </a:endParaRPr>
          </a:p>
          <a:p>
            <a:pPr marL="342900" indent="-342900" algn="just" eaLnBrk="1" hangingPunct="1">
              <a:buFont typeface="Arial" panose="020B0604020202020204" pitchFamily="34" charset="0"/>
              <a:buChar char="•"/>
              <a:defRPr/>
            </a:pPr>
            <a:r>
              <a:rPr lang="hu-HU" altLang="hu-HU" sz="2000" i="1" dirty="0">
                <a:latin typeface="Georgia" panose="02040502050405020303" pitchFamily="18" charset="0"/>
              </a:rPr>
              <a:t>áru megnevezése és </a:t>
            </a:r>
            <a:r>
              <a:rPr lang="hu-HU" altLang="hu-HU" sz="2000" i="1" dirty="0" smtClean="0">
                <a:latin typeface="Georgia" panose="02040502050405020303" pitchFamily="18" charset="0"/>
              </a:rPr>
              <a:t>vámtarifaszáma </a:t>
            </a:r>
            <a:r>
              <a:rPr lang="hu-HU" sz="2000" dirty="0">
                <a:latin typeface="Georgia" panose="02040502050405020303" pitchFamily="18" charset="0"/>
              </a:rPr>
              <a:t>vagy további vámtarifaszámmal azonosított tételsort tüntethet fel a termék fuvarozásának megkezdéséig</a:t>
            </a:r>
            <a:r>
              <a:rPr lang="hu-HU" altLang="hu-HU" sz="2000" i="1" dirty="0" smtClean="0">
                <a:latin typeface="Georgia" panose="02040502050405020303" pitchFamily="18" charset="0"/>
              </a:rPr>
              <a:t> </a:t>
            </a:r>
            <a:r>
              <a:rPr lang="hu-HU" altLang="hu-HU" sz="2000" i="1" dirty="0">
                <a:latin typeface="Georgia" panose="02040502050405020303" pitchFamily="18" charset="0"/>
              </a:rPr>
              <a:t>(szállítás megkezdéséig)</a:t>
            </a:r>
          </a:p>
          <a:p>
            <a:pPr marL="342900" indent="-342900" algn="just" eaLnBrk="1" hangingPunct="1">
              <a:buFont typeface="Arial" panose="020B0604020202020204" pitchFamily="34" charset="0"/>
              <a:buChar char="•"/>
              <a:defRPr/>
            </a:pPr>
            <a:r>
              <a:rPr lang="hu-HU" altLang="hu-HU" sz="2000" i="1" dirty="0">
                <a:latin typeface="Georgia" panose="02040502050405020303" pitchFamily="18" charset="0"/>
              </a:rPr>
              <a:t>bruttó tömeg, adó nélküli ár és forgalmi rendszám (kirakodásig, EU-ba kivitel esetén EKÁER szám érvényességi idején belül)</a:t>
            </a:r>
          </a:p>
          <a:p>
            <a:pPr algn="just" eaLnBrk="1" hangingPunct="1">
              <a:defRPr/>
            </a:pPr>
            <a:endParaRPr lang="hu-HU" altLang="hu-HU" sz="2400" i="1" dirty="0">
              <a:latin typeface="Georgia" panose="02040502050405020303" pitchFamily="18" charset="0"/>
            </a:endParaRPr>
          </a:p>
          <a:p>
            <a:pPr algn="just" eaLnBrk="1" hangingPunct="1">
              <a:defRPr/>
            </a:pPr>
            <a:r>
              <a:rPr lang="hu-HU" altLang="hu-HU" sz="2000" dirty="0">
                <a:latin typeface="Georgia" panose="02040502050405020303" pitchFamily="18" charset="0"/>
              </a:rPr>
              <a:t>DE! Az állami adó- és vámhatóság által lefolytatott </a:t>
            </a:r>
            <a:r>
              <a:rPr lang="hu-HU" altLang="hu-HU" sz="2000" b="1" dirty="0">
                <a:latin typeface="Georgia" panose="02040502050405020303" pitchFamily="18" charset="0"/>
              </a:rPr>
              <a:t>ellenőrzés során az EKÁER szám alatt az aktuális, valós adatoknak kell szerepelniük</a:t>
            </a:r>
            <a:r>
              <a:rPr lang="hu-HU" altLang="hu-HU" sz="2000" dirty="0">
                <a:latin typeface="Georgia" panose="02040502050405020303" pitchFamily="18" charset="0"/>
              </a:rPr>
              <a:t>, ezért a </a:t>
            </a:r>
            <a:r>
              <a:rPr lang="hu-HU" altLang="hu-HU" sz="2000" i="1" u="sng" dirty="0">
                <a:latin typeface="Georgia" panose="02040502050405020303" pitchFamily="18" charset="0"/>
              </a:rPr>
              <a:t>bejelentésre kötelezett</a:t>
            </a:r>
            <a:r>
              <a:rPr lang="hu-HU" altLang="hu-HU" sz="2000" dirty="0">
                <a:latin typeface="Georgia" panose="02040502050405020303" pitchFamily="18" charset="0"/>
              </a:rPr>
              <a:t> tartozik felelősséggel.</a:t>
            </a:r>
          </a:p>
          <a:p>
            <a:pPr algn="just" eaLnBrk="1" hangingPunct="1">
              <a:defRPr/>
            </a:pPr>
            <a:endParaRPr lang="hu-HU" altLang="hu-HU" sz="2400" dirty="0"/>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17</a:t>
            </a:fld>
            <a:endParaRPr lang="hu-HU" altLang="hu-HU"/>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127672" y="491537"/>
            <a:ext cx="54361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400" b="1" i="1" u="sng" dirty="0">
                <a:solidFill>
                  <a:srgbClr val="FF0000"/>
                </a:solidFill>
                <a:latin typeface="Georgia" panose="02040502050405020303" pitchFamily="18" charset="0"/>
              </a:rPr>
              <a:t>EKÁER szám </a:t>
            </a:r>
            <a:r>
              <a:rPr lang="hu-HU" altLang="hu-HU" sz="2400" b="1" i="1" u="sng" dirty="0" smtClean="0">
                <a:solidFill>
                  <a:srgbClr val="FF0000"/>
                </a:solidFill>
                <a:latin typeface="Georgia" panose="02040502050405020303" pitchFamily="18" charset="0"/>
              </a:rPr>
              <a:t>érvénytelenítése</a:t>
            </a:r>
            <a:endParaRPr lang="hu-HU" altLang="hu-HU" sz="2400" b="1" i="1" u="sng"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280988" y="985838"/>
            <a:ext cx="9478962" cy="5478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defRPr/>
            </a:pPr>
            <a:endParaRPr lang="hu-HU" altLang="hu-HU" sz="1400" b="1" i="1" dirty="0"/>
          </a:p>
          <a:p>
            <a:pPr algn="just" eaLnBrk="1" hangingPunct="1">
              <a:defRPr/>
            </a:pPr>
            <a:endParaRPr lang="hu-HU" altLang="hu-HU" sz="2400" dirty="0" smtClean="0">
              <a:latin typeface="Georgia" panose="02040502050405020303" pitchFamily="18" charset="0"/>
            </a:endParaRPr>
          </a:p>
          <a:p>
            <a:pPr algn="just" eaLnBrk="1" hangingPunct="1">
              <a:defRPr/>
            </a:pPr>
            <a:r>
              <a:rPr lang="hu-HU" altLang="hu-HU" sz="2400" dirty="0" smtClean="0">
                <a:latin typeface="Georgia" panose="02040502050405020303" pitchFamily="18" charset="0"/>
              </a:rPr>
              <a:t>Az </a:t>
            </a:r>
            <a:r>
              <a:rPr lang="hu-HU" altLang="hu-HU" sz="2400" dirty="0">
                <a:latin typeface="Georgia" panose="02040502050405020303" pitchFamily="18" charset="0"/>
              </a:rPr>
              <a:t>EKÁER számot az adózó az érvénytelenítés indokának megadásával – a 15 napos érvényességi időn belül – érvénytelenítheti. </a:t>
            </a:r>
            <a:endParaRPr lang="hu-HU" altLang="hu-HU" sz="2400" dirty="0" smtClean="0">
              <a:latin typeface="Georgia" panose="02040502050405020303" pitchFamily="18" charset="0"/>
            </a:endParaRPr>
          </a:p>
          <a:p>
            <a:pPr algn="just" eaLnBrk="1" hangingPunct="1">
              <a:defRPr/>
            </a:pPr>
            <a:endParaRPr lang="hu-HU" altLang="hu-HU" sz="2400" dirty="0" smtClean="0">
              <a:latin typeface="Georgia" panose="02040502050405020303" pitchFamily="18" charset="0"/>
            </a:endParaRPr>
          </a:p>
          <a:p>
            <a:pPr algn="just" eaLnBrk="1" hangingPunct="1">
              <a:defRPr/>
            </a:pPr>
            <a:r>
              <a:rPr lang="hu-HU" altLang="hu-HU" sz="2400" b="1" u="sng" dirty="0" smtClean="0">
                <a:solidFill>
                  <a:srgbClr val="FF0000"/>
                </a:solidFill>
                <a:latin typeface="Georgia" panose="02040502050405020303" pitchFamily="18" charset="0"/>
              </a:rPr>
              <a:t>Mikor legyen inaktív az EKÁER szám?</a:t>
            </a:r>
          </a:p>
          <a:p>
            <a:pPr algn="just" eaLnBrk="1" hangingPunct="1">
              <a:defRPr/>
            </a:pPr>
            <a:endParaRPr lang="hu-HU" altLang="hu-HU" sz="2400" dirty="0" smtClean="0"/>
          </a:p>
          <a:p>
            <a:pPr marL="342900" indent="-342900" algn="just" eaLnBrk="1" hangingPunct="1">
              <a:buFont typeface="Arial" panose="020B0604020202020204" pitchFamily="34" charset="0"/>
              <a:buChar char="•"/>
              <a:defRPr/>
            </a:pPr>
            <a:r>
              <a:rPr lang="hu-HU" altLang="hu-HU" sz="2400" dirty="0" smtClean="0">
                <a:latin typeface="Georgia" panose="02040502050405020303" pitchFamily="18" charset="0"/>
              </a:rPr>
              <a:t>a szállítás valamilyen oknál fogva nem valósult meg a 15 napos érvényességi időn belül,</a:t>
            </a:r>
          </a:p>
          <a:p>
            <a:pPr marL="342900" indent="-342900" algn="just" eaLnBrk="1" hangingPunct="1">
              <a:buFont typeface="Arial" panose="020B0604020202020204" pitchFamily="34" charset="0"/>
              <a:buChar char="•"/>
              <a:defRPr/>
            </a:pPr>
            <a:endParaRPr lang="hu-HU" altLang="hu-HU" sz="2400" dirty="0" smtClean="0">
              <a:latin typeface="Georgia" panose="02040502050405020303" pitchFamily="18" charset="0"/>
            </a:endParaRPr>
          </a:p>
          <a:p>
            <a:pPr marL="342900" indent="-342900" algn="just" eaLnBrk="1" hangingPunct="1">
              <a:buFont typeface="Arial" panose="020B0604020202020204" pitchFamily="34" charset="0"/>
              <a:buChar char="•"/>
              <a:defRPr/>
            </a:pPr>
            <a:r>
              <a:rPr lang="hu-HU" altLang="hu-HU" sz="2400" dirty="0" smtClean="0">
                <a:latin typeface="Georgia" panose="02040502050405020303" pitchFamily="18" charset="0"/>
              </a:rPr>
              <a:t>biztosan nem fog megvalósulni, és van aktív bejelentés</a:t>
            </a:r>
          </a:p>
          <a:p>
            <a:pPr marL="342900" indent="-342900" algn="just" eaLnBrk="1" hangingPunct="1">
              <a:buFont typeface="Arial" panose="020B0604020202020204" pitchFamily="34" charset="0"/>
              <a:buChar char="•"/>
              <a:defRPr/>
            </a:pPr>
            <a:endParaRPr lang="hu-HU" altLang="hu-HU" sz="2400" dirty="0" smtClean="0">
              <a:latin typeface="Georgia" panose="02040502050405020303" pitchFamily="18" charset="0"/>
            </a:endParaRPr>
          </a:p>
          <a:p>
            <a:pPr marL="342900" indent="-342900" algn="just" eaLnBrk="1" hangingPunct="1">
              <a:buFont typeface="Arial" panose="020B0604020202020204" pitchFamily="34" charset="0"/>
              <a:buChar char="•"/>
              <a:defRPr/>
            </a:pPr>
            <a:r>
              <a:rPr lang="hu-HU" altLang="hu-HU" sz="2400" dirty="0">
                <a:latin typeface="Georgia" panose="02040502050405020303" pitchFamily="18" charset="0"/>
              </a:rPr>
              <a:t>a</a:t>
            </a:r>
            <a:r>
              <a:rPr lang="hu-HU" altLang="hu-HU" sz="2400" dirty="0" smtClean="0">
                <a:latin typeface="Georgia" panose="02040502050405020303" pitchFamily="18" charset="0"/>
              </a:rPr>
              <a:t>z EKÁER szám érvényességi idején beül, ha nem módosítható </a:t>
            </a:r>
            <a:r>
              <a:rPr lang="hu-HU" altLang="hu-HU" sz="2400" dirty="0" err="1" smtClean="0">
                <a:latin typeface="Georgia" panose="02040502050405020303" pitchFamily="18" charset="0"/>
              </a:rPr>
              <a:t>adato</a:t>
            </a:r>
            <a:r>
              <a:rPr lang="hu-HU" altLang="hu-HU" sz="2400" dirty="0" smtClean="0">
                <a:latin typeface="Georgia" panose="02040502050405020303" pitchFamily="18" charset="0"/>
              </a:rPr>
              <a:t>(</a:t>
            </a:r>
            <a:r>
              <a:rPr lang="hu-HU" altLang="hu-HU" sz="2400" dirty="0" err="1" smtClean="0">
                <a:latin typeface="Georgia" panose="02040502050405020303" pitchFamily="18" charset="0"/>
              </a:rPr>
              <a:t>ka</a:t>
            </a:r>
            <a:r>
              <a:rPr lang="hu-HU" altLang="hu-HU" sz="2400" dirty="0" smtClean="0">
                <a:latin typeface="Georgia" panose="02040502050405020303" pitchFamily="18" charset="0"/>
              </a:rPr>
              <a:t>)t szükséges módosítani. </a:t>
            </a: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18</a:t>
            </a:fld>
            <a:endParaRPr lang="hu-HU" altLang="hu-HU"/>
          </a:p>
        </p:txBody>
      </p:sp>
    </p:spTree>
    <p:extLst>
      <p:ext uri="{BB962C8B-B14F-4D97-AF65-F5344CB8AC3E}">
        <p14:creationId xmlns:p14="http://schemas.microsoft.com/office/powerpoint/2010/main" val="405503877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983656" y="454025"/>
            <a:ext cx="5904656"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a:solidFill>
                  <a:srgbClr val="FF0000"/>
                </a:solidFill>
                <a:latin typeface="Georgia" panose="02040502050405020303" pitchFamily="18" charset="0"/>
              </a:rPr>
              <a:t>EKÁER szám </a:t>
            </a:r>
            <a:r>
              <a:rPr lang="hu-HU" altLang="hu-HU" sz="2800" dirty="0" smtClean="0">
                <a:solidFill>
                  <a:srgbClr val="FF0000"/>
                </a:solidFill>
                <a:latin typeface="Georgia" panose="02040502050405020303" pitchFamily="18" charset="0"/>
              </a:rPr>
              <a:t>utólagos módosítása I.</a:t>
            </a:r>
          </a:p>
          <a:p>
            <a:pPr algn="ctr" eaLnBrk="1" hangingPunct="1">
              <a:spcBef>
                <a:spcPct val="0"/>
              </a:spcBef>
              <a:buFontTx/>
              <a:buNone/>
            </a:pPr>
            <a:r>
              <a:rPr lang="hu-HU" altLang="hu-HU" sz="2800" dirty="0" smtClean="0">
                <a:solidFill>
                  <a:srgbClr val="FF0000"/>
                </a:solidFill>
                <a:latin typeface="Georgia" panose="02040502050405020303" pitchFamily="18" charset="0"/>
              </a:rPr>
              <a:t>Art. 113/A. § - 113/B. § </a:t>
            </a:r>
            <a:endParaRPr lang="hu-HU" altLang="hu-HU" sz="28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endParaRPr lang="hu-HU" altLang="hu-HU" sz="2400" b="1" dirty="0" smtClean="0">
              <a:latin typeface="Georgia" panose="02040502050405020303" pitchFamily="18" charset="0"/>
            </a:endParaRPr>
          </a:p>
          <a:p>
            <a:pPr algn="just" eaLnBrk="1" hangingPunct="1">
              <a:defRPr/>
            </a:pPr>
            <a:r>
              <a:rPr lang="hu-HU" altLang="hu-HU" sz="2400" b="1" dirty="0" smtClean="0">
                <a:latin typeface="Georgia" panose="02040502050405020303" pitchFamily="18" charset="0"/>
              </a:rPr>
              <a:t>Magyarázat:</a:t>
            </a:r>
            <a:endParaRPr lang="hu-HU" altLang="hu-HU" sz="2400" b="1" dirty="0">
              <a:latin typeface="Georgia" panose="02040502050405020303" pitchFamily="18" charset="0"/>
            </a:endParaRPr>
          </a:p>
          <a:p>
            <a:endParaRPr lang="hu-HU" sz="2400" dirty="0" smtClean="0">
              <a:latin typeface="Georgia" panose="02040502050405020303" pitchFamily="18" charset="0"/>
            </a:endParaRPr>
          </a:p>
          <a:p>
            <a:pPr algn="just"/>
            <a:r>
              <a:rPr lang="hu-HU" sz="2000" dirty="0">
                <a:latin typeface="Georgia" panose="02040502050405020303" pitchFamily="18" charset="0"/>
              </a:rPr>
              <a:t>Egy rendkívüli, utólagos önrevízióra lehetőséget adó jogintézmény, melyhez pótlék fizetési kötelezettség is kapcsolódik.</a:t>
            </a:r>
          </a:p>
          <a:p>
            <a:pPr algn="just"/>
            <a:endParaRPr lang="hu-HU" sz="2000" dirty="0">
              <a:latin typeface="Georgia" panose="02040502050405020303" pitchFamily="18" charset="0"/>
            </a:endParaRPr>
          </a:p>
          <a:p>
            <a:pPr marL="342900" indent="-342900" algn="just" eaLnBrk="1" hangingPunct="1">
              <a:buFont typeface="Wingdings" panose="05000000000000000000" pitchFamily="2" charset="2"/>
              <a:buChar char="ü"/>
              <a:defRPr/>
            </a:pPr>
            <a:r>
              <a:rPr lang="hu-HU" sz="2000" dirty="0">
                <a:latin typeface="Georgia" panose="02040502050405020303" pitchFamily="18" charset="0"/>
              </a:rPr>
              <a:t>utólagos módosításra a </a:t>
            </a:r>
            <a:r>
              <a:rPr lang="hu-HU" sz="2000" dirty="0">
                <a:solidFill>
                  <a:srgbClr val="FF0000"/>
                </a:solidFill>
                <a:latin typeface="Georgia" panose="02040502050405020303" pitchFamily="18" charset="0"/>
              </a:rPr>
              <a:t>lezárást</a:t>
            </a:r>
            <a:r>
              <a:rPr lang="hu-HU" sz="2000" dirty="0">
                <a:latin typeface="Georgia" panose="02040502050405020303" pitchFamily="18" charset="0"/>
              </a:rPr>
              <a:t> követő </a:t>
            </a:r>
            <a:r>
              <a:rPr lang="hu-HU" sz="2000" dirty="0">
                <a:solidFill>
                  <a:srgbClr val="FF0000"/>
                </a:solidFill>
                <a:latin typeface="Georgia" panose="02040502050405020303" pitchFamily="18" charset="0"/>
              </a:rPr>
              <a:t>3 munkanapon </a:t>
            </a:r>
            <a:r>
              <a:rPr lang="hu-HU" sz="2000" dirty="0">
                <a:latin typeface="Georgia" panose="02040502050405020303" pitchFamily="18" charset="0"/>
              </a:rPr>
              <a:t>belül van </a:t>
            </a:r>
            <a:r>
              <a:rPr lang="hu-HU" sz="2000" dirty="0" smtClean="0">
                <a:latin typeface="Georgia" panose="02040502050405020303" pitchFamily="18" charset="0"/>
              </a:rPr>
              <a:t>lehetőség, a hatóság ellenőrzéséig.</a:t>
            </a:r>
          </a:p>
          <a:p>
            <a:pPr marL="342900" indent="-342900" algn="just">
              <a:buFont typeface="Wingdings" panose="05000000000000000000" pitchFamily="2" charset="2"/>
              <a:buChar char="ü"/>
            </a:pPr>
            <a:endParaRPr lang="hu-HU" sz="2000" dirty="0" smtClean="0">
              <a:latin typeface="Georgia" panose="02040502050405020303" pitchFamily="18" charset="0"/>
            </a:endParaRPr>
          </a:p>
          <a:p>
            <a:pPr marL="342900" indent="-342900" algn="just">
              <a:buFont typeface="Wingdings" panose="05000000000000000000" pitchFamily="2" charset="2"/>
              <a:buChar char="ü"/>
            </a:pPr>
            <a:r>
              <a:rPr lang="hu-HU" sz="2000" dirty="0" smtClean="0">
                <a:latin typeface="Georgia" panose="02040502050405020303" pitchFamily="18" charset="0"/>
              </a:rPr>
              <a:t>technikailag </a:t>
            </a:r>
            <a:r>
              <a:rPr lang="hu-HU" sz="2000" dirty="0">
                <a:latin typeface="Georgia" panose="02040502050405020303" pitchFamily="18" charset="0"/>
              </a:rPr>
              <a:t>a módosítás megtételére az ellenőrzés megkezdése után is lehetőség van;</a:t>
            </a:r>
          </a:p>
          <a:p>
            <a:pPr marL="342900" indent="-342900" algn="just">
              <a:buFont typeface="Wingdings" panose="05000000000000000000" pitchFamily="2" charset="2"/>
              <a:buChar char="ü"/>
            </a:pPr>
            <a:endParaRPr lang="hu-HU" sz="2000" dirty="0" smtClean="0">
              <a:latin typeface="Georgia" panose="02040502050405020303" pitchFamily="18" charset="0"/>
            </a:endParaRPr>
          </a:p>
          <a:p>
            <a:pPr marL="342900" indent="-342900" algn="just">
              <a:buFont typeface="Wingdings" panose="05000000000000000000" pitchFamily="2" charset="2"/>
              <a:buChar char="ü"/>
            </a:pPr>
            <a:r>
              <a:rPr lang="hu-HU" sz="2000" dirty="0" smtClean="0">
                <a:latin typeface="Georgia" panose="02040502050405020303" pitchFamily="18" charset="0"/>
              </a:rPr>
              <a:t>továbbá </a:t>
            </a:r>
            <a:r>
              <a:rPr lang="hu-HU" sz="2000" dirty="0">
                <a:latin typeface="Georgia" panose="02040502050405020303" pitchFamily="18" charset="0"/>
              </a:rPr>
              <a:t>egy EKAER szám csak </a:t>
            </a:r>
            <a:r>
              <a:rPr lang="hu-HU" sz="2000" b="1" dirty="0">
                <a:latin typeface="Georgia" panose="02040502050405020303" pitchFamily="18" charset="0"/>
              </a:rPr>
              <a:t>egy alkalommal </a:t>
            </a:r>
            <a:r>
              <a:rPr lang="hu-HU" sz="2000" dirty="0">
                <a:latin typeface="Georgia" panose="02040502050405020303" pitchFamily="18" charset="0"/>
              </a:rPr>
              <a:t>módosítható;</a:t>
            </a:r>
          </a:p>
          <a:p>
            <a:pPr marL="342900" lvl="0" indent="-342900" algn="just">
              <a:buFont typeface="Wingdings" panose="05000000000000000000" pitchFamily="2" charset="2"/>
              <a:buChar char="ü"/>
            </a:pPr>
            <a:endParaRPr lang="hu-HU" sz="2000" dirty="0" smtClean="0">
              <a:latin typeface="Georgia" panose="02040502050405020303" pitchFamily="18" charset="0"/>
            </a:endParaRPr>
          </a:p>
          <a:p>
            <a:pPr marL="342900" lvl="0" indent="-342900" algn="just">
              <a:buFont typeface="Wingdings" panose="05000000000000000000" pitchFamily="2" charset="2"/>
              <a:buChar char="ü"/>
            </a:pPr>
            <a:r>
              <a:rPr lang="hu-HU" sz="2000" dirty="0" smtClean="0">
                <a:latin typeface="Georgia" panose="02040502050405020303" pitchFamily="18" charset="0"/>
              </a:rPr>
              <a:t>fontos</a:t>
            </a:r>
            <a:r>
              <a:rPr lang="hu-HU" sz="2000" dirty="0">
                <a:latin typeface="Georgia" panose="02040502050405020303" pitchFamily="18" charset="0"/>
              </a:rPr>
              <a:t>, hogy a megadott határidő elmulasztása esetén </a:t>
            </a:r>
            <a:r>
              <a:rPr lang="hu-HU" sz="2000" i="1" dirty="0">
                <a:latin typeface="Georgia" panose="02040502050405020303" pitchFamily="18" charset="0"/>
              </a:rPr>
              <a:t>nincs helye igazolási kérelemnek;</a:t>
            </a:r>
          </a:p>
          <a:p>
            <a:pPr marL="342900" lvl="0" indent="-342900" algn="just">
              <a:buFont typeface="Wingdings" panose="05000000000000000000" pitchFamily="2" charset="2"/>
              <a:buChar char="ü"/>
            </a:pPr>
            <a:endParaRPr lang="hu-HU" sz="2000" dirty="0" smtClean="0">
              <a:latin typeface="Georgia" panose="02040502050405020303" pitchFamily="18" charset="0"/>
            </a:endParaRPr>
          </a:p>
          <a:p>
            <a:pPr marL="342900" indent="-342900" algn="just" eaLnBrk="1" hangingPunct="1">
              <a:buFont typeface="Wingdings" panose="05000000000000000000" pitchFamily="2" charset="2"/>
              <a:buChar char="ü"/>
              <a:defRPr/>
            </a:pPr>
            <a:endParaRPr lang="hu-HU" altLang="hu-HU" sz="2000" dirty="0">
              <a:latin typeface="Georgia" panose="02040502050405020303" pitchFamily="18" charset="0"/>
            </a:endParaRPr>
          </a:p>
          <a:p>
            <a:pPr algn="just" eaLnBrk="1" hangingPunct="1">
              <a:defRPr/>
            </a:pPr>
            <a:endParaRPr lang="hu-HU" altLang="hu-HU" sz="2400" dirty="0"/>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19</a:t>
            </a:fld>
            <a:endParaRPr lang="hu-HU" altLang="hu-HU"/>
          </a:p>
        </p:txBody>
      </p:sp>
    </p:spTree>
    <p:extLst>
      <p:ext uri="{BB962C8B-B14F-4D97-AF65-F5344CB8AC3E}">
        <p14:creationId xmlns:p14="http://schemas.microsoft.com/office/powerpoint/2010/main" val="269733809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983656" y="454025"/>
            <a:ext cx="604867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a:solidFill>
                  <a:srgbClr val="FF0000"/>
                </a:solidFill>
                <a:latin typeface="Georgia" panose="02040502050405020303" pitchFamily="18" charset="0"/>
              </a:rPr>
              <a:t>EKÁER szám </a:t>
            </a:r>
            <a:r>
              <a:rPr lang="hu-HU" altLang="hu-HU" sz="2800" dirty="0" smtClean="0">
                <a:solidFill>
                  <a:srgbClr val="FF0000"/>
                </a:solidFill>
                <a:latin typeface="Georgia" panose="02040502050405020303" pitchFamily="18" charset="0"/>
              </a:rPr>
              <a:t>utólagos módosítása II.</a:t>
            </a:r>
          </a:p>
          <a:p>
            <a:pPr algn="ctr" eaLnBrk="1" hangingPunct="1">
              <a:spcBef>
                <a:spcPct val="0"/>
              </a:spcBef>
              <a:buFontTx/>
              <a:buNone/>
            </a:pPr>
            <a:r>
              <a:rPr lang="hu-HU" altLang="hu-HU" sz="2800" dirty="0" smtClean="0">
                <a:solidFill>
                  <a:srgbClr val="FF0000"/>
                </a:solidFill>
                <a:latin typeface="Georgia" panose="02040502050405020303" pitchFamily="18" charset="0"/>
              </a:rPr>
              <a:t> </a:t>
            </a:r>
            <a:endParaRPr lang="hu-HU" altLang="hu-HU" sz="28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endParaRPr lang="hu-HU" altLang="hu-HU" sz="2400" b="1" dirty="0" smtClean="0">
              <a:latin typeface="Georgia" panose="02040502050405020303" pitchFamily="18" charset="0"/>
            </a:endParaRPr>
          </a:p>
          <a:p>
            <a:pPr algn="just" eaLnBrk="1" hangingPunct="1">
              <a:defRPr/>
            </a:pPr>
            <a:r>
              <a:rPr lang="hu-HU" altLang="hu-HU" sz="2400" b="1" dirty="0" smtClean="0">
                <a:latin typeface="Georgia" panose="02040502050405020303" pitchFamily="18" charset="0"/>
              </a:rPr>
              <a:t>Magyarázat:</a:t>
            </a:r>
            <a:endParaRPr lang="hu-HU" altLang="hu-HU" sz="2400" b="1" dirty="0">
              <a:latin typeface="Georgia" panose="02040502050405020303" pitchFamily="18" charset="0"/>
            </a:endParaRPr>
          </a:p>
          <a:p>
            <a:endParaRPr lang="hu-HU" sz="2400" dirty="0" smtClean="0">
              <a:latin typeface="Georgia" panose="02040502050405020303" pitchFamily="18" charset="0"/>
            </a:endParaRPr>
          </a:p>
          <a:p>
            <a:pPr algn="just"/>
            <a:r>
              <a:rPr lang="hu-HU" sz="2000" dirty="0" smtClean="0">
                <a:latin typeface="Georgia" panose="02040502050405020303" pitchFamily="18" charset="0"/>
              </a:rPr>
              <a:t>Módosítható:</a:t>
            </a:r>
            <a:endParaRPr lang="hu-HU" sz="2000" dirty="0">
              <a:latin typeface="Georgia" panose="02040502050405020303" pitchFamily="18" charset="0"/>
            </a:endParaRPr>
          </a:p>
          <a:p>
            <a:pPr algn="just"/>
            <a:endParaRPr lang="hu-HU" sz="2000" dirty="0">
              <a:latin typeface="Georgia" panose="02040502050405020303" pitchFamily="18" charset="0"/>
            </a:endParaRPr>
          </a:p>
          <a:p>
            <a:pPr marL="342900" lvl="0" indent="-342900">
              <a:buFont typeface="Wingdings" panose="05000000000000000000" pitchFamily="2" charset="2"/>
              <a:buChar char="ü"/>
            </a:pPr>
            <a:r>
              <a:rPr lang="hu-HU" sz="2000" dirty="0">
                <a:latin typeface="Georgia" panose="02040502050405020303" pitchFamily="18" charset="0"/>
              </a:rPr>
              <a:t>az egyes termékmegnevezésekhez (tételekhez) tartozó </a:t>
            </a:r>
            <a:r>
              <a:rPr lang="hu-HU" sz="2000" b="1" dirty="0">
                <a:latin typeface="Georgia" panose="02040502050405020303" pitchFamily="18" charset="0"/>
              </a:rPr>
              <a:t>bruttó tömeg kg-ban</a:t>
            </a:r>
            <a:r>
              <a:rPr lang="hu-HU" sz="2000" dirty="0">
                <a:latin typeface="Georgia" panose="02040502050405020303" pitchFamily="18" charset="0"/>
              </a:rPr>
              <a:t>,</a:t>
            </a:r>
          </a:p>
          <a:p>
            <a:pPr marL="342900" lvl="0" indent="-342900">
              <a:buFont typeface="Wingdings" panose="05000000000000000000" pitchFamily="2" charset="2"/>
              <a:buChar char="ü"/>
            </a:pPr>
            <a:r>
              <a:rPr lang="hu-HU" sz="2000" b="1" dirty="0">
                <a:latin typeface="Georgia" panose="02040502050405020303" pitchFamily="18" charset="0"/>
              </a:rPr>
              <a:t>kockázatos termék esetében</a:t>
            </a:r>
            <a:r>
              <a:rPr lang="hu-HU" sz="2000" dirty="0">
                <a:latin typeface="Georgia" panose="02040502050405020303" pitchFamily="18" charset="0"/>
              </a:rPr>
              <a:t>, amennyiben a termék közúti fuvarozásának indoka termékbeszerzés vagy termékértékesítés, az </a:t>
            </a:r>
            <a:r>
              <a:rPr lang="hu-HU" sz="2000" dirty="0" smtClean="0">
                <a:latin typeface="Georgia" panose="02040502050405020303" pitchFamily="18" charset="0"/>
              </a:rPr>
              <a:t>egyes termékmegnevezésekhez </a:t>
            </a:r>
            <a:r>
              <a:rPr lang="hu-HU" sz="2000" dirty="0">
                <a:latin typeface="Georgia" panose="02040502050405020303" pitchFamily="18" charset="0"/>
              </a:rPr>
              <a:t>(tételekhez) tartozó </a:t>
            </a:r>
            <a:r>
              <a:rPr lang="hu-HU" sz="2000" b="1" dirty="0">
                <a:latin typeface="Georgia" panose="02040502050405020303" pitchFamily="18" charset="0"/>
              </a:rPr>
              <a:t>adó nélküli ellenérték</a:t>
            </a:r>
            <a:r>
              <a:rPr lang="hu-HU" sz="2000" dirty="0">
                <a:latin typeface="Georgia" panose="02040502050405020303" pitchFamily="18" charset="0"/>
              </a:rPr>
              <a:t>, egyéb célú közúti fuvarozás esetén az egyes termékmegnevezésekhez (tételekhez) tartozó </a:t>
            </a:r>
            <a:r>
              <a:rPr lang="hu-HU" sz="2000" b="1" dirty="0">
                <a:latin typeface="Georgia" panose="02040502050405020303" pitchFamily="18" charset="0"/>
              </a:rPr>
              <a:t>adó nélküli beszerzési ár</a:t>
            </a:r>
            <a:r>
              <a:rPr lang="hu-HU" sz="2000" dirty="0">
                <a:latin typeface="Georgia" panose="02040502050405020303" pitchFamily="18" charset="0"/>
              </a:rPr>
              <a:t> vagy az </a:t>
            </a:r>
            <a:r>
              <a:rPr lang="hu-HU" sz="2000" b="1" dirty="0">
                <a:latin typeface="Georgia" panose="02040502050405020303" pitchFamily="18" charset="0"/>
              </a:rPr>
              <a:t>ahhoz hasonló termék adó nélküli beszerzési ára, ilyen ár hiányában pedig az adó nélküli előállítási érték,</a:t>
            </a:r>
            <a:endParaRPr lang="hu-HU" sz="2000" dirty="0">
              <a:latin typeface="Georgia" panose="02040502050405020303" pitchFamily="18" charset="0"/>
            </a:endParaRPr>
          </a:p>
          <a:p>
            <a:pPr marL="342900" lvl="0" indent="-342900">
              <a:buFont typeface="Wingdings" panose="05000000000000000000" pitchFamily="2" charset="2"/>
              <a:buChar char="ü"/>
            </a:pPr>
            <a:r>
              <a:rPr lang="hu-HU" sz="2000" dirty="0">
                <a:latin typeface="Georgia" panose="02040502050405020303" pitchFamily="18" charset="0"/>
              </a:rPr>
              <a:t>a termék közúti fuvarozásához használt gépjármű </a:t>
            </a:r>
            <a:r>
              <a:rPr lang="hu-HU" sz="2000" b="1" dirty="0">
                <a:latin typeface="Georgia" panose="02040502050405020303" pitchFamily="18" charset="0"/>
              </a:rPr>
              <a:t>forgalmi rendszáma</a:t>
            </a:r>
            <a:r>
              <a:rPr lang="hu-HU" sz="2000" dirty="0">
                <a:latin typeface="Georgia" panose="02040502050405020303" pitchFamily="18" charset="0"/>
              </a:rPr>
              <a:t>, az Európai Unió más tagállamából belföldre irányuló fuvarozás esetén legalább azon gépjármű(</a:t>
            </a:r>
            <a:r>
              <a:rPr lang="hu-HU" sz="2000" dirty="0" err="1">
                <a:latin typeface="Georgia" panose="02040502050405020303" pitchFamily="18" charset="0"/>
              </a:rPr>
              <a:t>vek</a:t>
            </a:r>
            <a:r>
              <a:rPr lang="hu-HU" sz="2000" dirty="0">
                <a:latin typeface="Georgia" panose="02040502050405020303" pitchFamily="18" charset="0"/>
              </a:rPr>
              <a:t>) forgalmi rendszáma(i), amellyel a belföldi útszakaszon történik a fuvarozás</a:t>
            </a:r>
            <a:r>
              <a:rPr lang="hu-HU" sz="2000" dirty="0" smtClean="0">
                <a:latin typeface="Georgia" panose="02040502050405020303" pitchFamily="18" charset="0"/>
              </a:rPr>
              <a:t>.</a:t>
            </a:r>
            <a:endParaRPr lang="hu-HU" sz="20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20</a:t>
            </a:fld>
            <a:endParaRPr lang="hu-HU" altLang="hu-HU"/>
          </a:p>
        </p:txBody>
      </p:sp>
    </p:spTree>
    <p:extLst>
      <p:ext uri="{BB962C8B-B14F-4D97-AF65-F5344CB8AC3E}">
        <p14:creationId xmlns:p14="http://schemas.microsoft.com/office/powerpoint/2010/main" val="22399338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760539" y="454025"/>
            <a:ext cx="62717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a:solidFill>
                  <a:srgbClr val="FF0000"/>
                </a:solidFill>
                <a:latin typeface="Georgia" panose="02040502050405020303" pitchFamily="18" charset="0"/>
              </a:rPr>
              <a:t>EKÁER szám </a:t>
            </a:r>
            <a:r>
              <a:rPr lang="hu-HU" altLang="hu-HU" sz="2800" dirty="0" smtClean="0">
                <a:solidFill>
                  <a:srgbClr val="FF0000"/>
                </a:solidFill>
                <a:latin typeface="Georgia" panose="02040502050405020303" pitchFamily="18" charset="0"/>
              </a:rPr>
              <a:t>utólagos módosítása III. </a:t>
            </a:r>
            <a:endParaRPr lang="hu-HU" altLang="hu-HU" sz="28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581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endParaRPr lang="hu-HU" altLang="hu-HU" sz="2400" b="1" dirty="0" smtClean="0">
              <a:latin typeface="Georgia" panose="02040502050405020303" pitchFamily="18" charset="0"/>
            </a:endParaRPr>
          </a:p>
          <a:p>
            <a:pPr algn="just" eaLnBrk="1" hangingPunct="1">
              <a:defRPr/>
            </a:pPr>
            <a:r>
              <a:rPr lang="hu-HU" altLang="hu-HU" sz="2400" b="1" dirty="0" smtClean="0">
                <a:latin typeface="Georgia" panose="02040502050405020303" pitchFamily="18" charset="0"/>
              </a:rPr>
              <a:t>Magyarázat:</a:t>
            </a:r>
            <a:endParaRPr lang="hu-HU" altLang="hu-HU" sz="2400" b="1" dirty="0">
              <a:latin typeface="Georgia" panose="02040502050405020303" pitchFamily="18" charset="0"/>
            </a:endParaRPr>
          </a:p>
          <a:p>
            <a:endParaRPr lang="hu-HU" sz="2400" dirty="0" smtClean="0">
              <a:latin typeface="Georgia" panose="02040502050405020303" pitchFamily="18" charset="0"/>
            </a:endParaRPr>
          </a:p>
          <a:p>
            <a:pPr algn="just"/>
            <a:r>
              <a:rPr lang="hu-HU" sz="2000" dirty="0" smtClean="0">
                <a:latin typeface="Georgia" panose="02040502050405020303" pitchFamily="18" charset="0"/>
              </a:rPr>
              <a:t>Az </a:t>
            </a:r>
            <a:r>
              <a:rPr lang="hu-HU" sz="2000" dirty="0">
                <a:latin typeface="Georgia" panose="02040502050405020303" pitchFamily="18" charset="0"/>
              </a:rPr>
              <a:t>utólagos bejelentés megtételére is ugyanazon alanyi kör jogosult, mint a normál EKAER bejelentés esetén, e tekintetben szűkítő rendelkezést nem tartalmaz a módosító jogszabályok</a:t>
            </a:r>
            <a:r>
              <a:rPr lang="hu-HU" sz="2000" dirty="0" smtClean="0">
                <a:latin typeface="Georgia" panose="02040502050405020303" pitchFamily="18" charset="0"/>
              </a:rPr>
              <a:t>.</a:t>
            </a:r>
          </a:p>
          <a:p>
            <a:pPr algn="just"/>
            <a:endParaRPr lang="hu-HU" sz="2000" dirty="0">
              <a:latin typeface="Georgia" panose="02040502050405020303" pitchFamily="18" charset="0"/>
            </a:endParaRPr>
          </a:p>
          <a:p>
            <a:pPr algn="just"/>
            <a:r>
              <a:rPr lang="hu-HU" sz="2000" dirty="0">
                <a:latin typeface="Georgia" panose="02040502050405020303" pitchFamily="18" charset="0"/>
              </a:rPr>
              <a:t>„Utólagos módosítás” elnevezésű </a:t>
            </a:r>
            <a:r>
              <a:rPr lang="hu-HU" sz="2000" dirty="0" smtClean="0">
                <a:latin typeface="Georgia" panose="02040502050405020303" pitchFamily="18" charset="0"/>
              </a:rPr>
              <a:t>nyomógomb, </a:t>
            </a:r>
            <a:r>
              <a:rPr lang="hu-HU" sz="2000" dirty="0">
                <a:latin typeface="Georgia" panose="02040502050405020303" pitchFamily="18" charset="0"/>
              </a:rPr>
              <a:t>melyet csak azon EKAER bejelentések esetében kínálja fel a rendszer, ahol az utólagos módosításra lehetőség van. </a:t>
            </a:r>
            <a:endParaRPr lang="hu-HU" sz="2000" dirty="0" smtClean="0">
              <a:latin typeface="Georgia" panose="02040502050405020303" pitchFamily="18" charset="0"/>
            </a:endParaRPr>
          </a:p>
          <a:p>
            <a:pPr algn="just"/>
            <a:endParaRPr lang="hu-HU" sz="2000" dirty="0">
              <a:latin typeface="Georgia" panose="02040502050405020303" pitchFamily="18" charset="0"/>
            </a:endParaRPr>
          </a:p>
          <a:p>
            <a:pPr algn="just"/>
            <a:r>
              <a:rPr lang="hu-HU" sz="2000" dirty="0">
                <a:latin typeface="Georgia" panose="02040502050405020303" pitchFamily="18" charset="0"/>
              </a:rPr>
              <a:t>Azon bejelentések, melyet az adózó utólag módosított az EKAER bejelentő felületen „$” jellel kerülnek megjelöléssel a visszakereshetőség </a:t>
            </a:r>
            <a:r>
              <a:rPr lang="hu-HU" sz="2000" dirty="0" smtClean="0">
                <a:latin typeface="Georgia" panose="02040502050405020303" pitchFamily="18" charset="0"/>
              </a:rPr>
              <a:t>érdekében. </a:t>
            </a:r>
            <a:r>
              <a:rPr lang="hu-HU" sz="2000" dirty="0">
                <a:latin typeface="Georgia" panose="02040502050405020303" pitchFamily="18" charset="0"/>
              </a:rPr>
              <a:t>Az EKAER bejelentő felületen a kereső mezőbe az „Utólagosan módosított” feltétel is beillesztésre került</a:t>
            </a:r>
            <a:r>
              <a:rPr lang="hu-HU" sz="2000" dirty="0" smtClean="0">
                <a:latin typeface="Georgia" panose="02040502050405020303" pitchFamily="18" charset="0"/>
              </a:rPr>
              <a:t>.</a:t>
            </a:r>
          </a:p>
          <a:p>
            <a:pPr algn="just"/>
            <a:endParaRPr lang="hu-HU" sz="2000" dirty="0">
              <a:latin typeface="Georgia" panose="02040502050405020303" pitchFamily="18" charset="0"/>
            </a:endParaRPr>
          </a:p>
          <a:p>
            <a:pPr algn="just"/>
            <a:endParaRPr lang="hu-HU" sz="2000" dirty="0">
              <a:latin typeface="Georgia" panose="02040502050405020303" pitchFamily="18" charset="0"/>
            </a:endParaRPr>
          </a:p>
          <a:p>
            <a:pPr algn="just"/>
            <a:endParaRPr lang="hu-HU" sz="20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21</a:t>
            </a:fld>
            <a:endParaRPr lang="hu-HU" altLang="hu-HU"/>
          </a:p>
        </p:txBody>
      </p:sp>
    </p:spTree>
    <p:extLst>
      <p:ext uri="{BB962C8B-B14F-4D97-AF65-F5344CB8AC3E}">
        <p14:creationId xmlns:p14="http://schemas.microsoft.com/office/powerpoint/2010/main" val="91830174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760539" y="454025"/>
            <a:ext cx="62717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a:solidFill>
                  <a:srgbClr val="FF0000"/>
                </a:solidFill>
                <a:latin typeface="Georgia" panose="02040502050405020303" pitchFamily="18" charset="0"/>
              </a:rPr>
              <a:t>EKÁER szám </a:t>
            </a:r>
            <a:r>
              <a:rPr lang="hu-HU" altLang="hu-HU" sz="2800" dirty="0" smtClean="0">
                <a:solidFill>
                  <a:srgbClr val="FF0000"/>
                </a:solidFill>
                <a:latin typeface="Georgia" panose="02040502050405020303" pitchFamily="18" charset="0"/>
              </a:rPr>
              <a:t>utólagos módosítása IV. </a:t>
            </a:r>
            <a:endParaRPr lang="hu-HU" altLang="hu-HU" sz="28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endParaRPr lang="hu-HU" altLang="hu-HU" sz="2400" b="1" dirty="0" smtClean="0">
              <a:latin typeface="Georgia" panose="02040502050405020303" pitchFamily="18" charset="0"/>
            </a:endParaRPr>
          </a:p>
          <a:p>
            <a:pPr algn="just" eaLnBrk="1" hangingPunct="1">
              <a:defRPr/>
            </a:pPr>
            <a:r>
              <a:rPr lang="hu-HU" altLang="hu-HU" sz="2400" b="1" dirty="0" smtClean="0">
                <a:latin typeface="Georgia" panose="02040502050405020303" pitchFamily="18" charset="0"/>
              </a:rPr>
              <a:t>Magyarázat:</a:t>
            </a:r>
            <a:endParaRPr lang="hu-HU" altLang="hu-HU" sz="2400" b="1" dirty="0">
              <a:latin typeface="Georgia" panose="02040502050405020303" pitchFamily="18" charset="0"/>
            </a:endParaRPr>
          </a:p>
          <a:p>
            <a:endParaRPr lang="hu-HU" sz="2400" dirty="0" smtClean="0">
              <a:latin typeface="Georgia" panose="02040502050405020303" pitchFamily="18" charset="0"/>
            </a:endParaRPr>
          </a:p>
          <a:p>
            <a:pPr algn="just"/>
            <a:r>
              <a:rPr lang="hu-HU" sz="2000" dirty="0">
                <a:latin typeface="Georgia" panose="02040502050405020303" pitchFamily="18" charset="0"/>
              </a:rPr>
              <a:t>A</a:t>
            </a:r>
            <a:r>
              <a:rPr lang="hu-HU" sz="2000" dirty="0" smtClean="0">
                <a:latin typeface="Georgia" panose="02040502050405020303" pitchFamily="18" charset="0"/>
              </a:rPr>
              <a:t>mennyiben </a:t>
            </a:r>
            <a:r>
              <a:rPr lang="hu-HU" sz="2000" b="1" dirty="0">
                <a:latin typeface="Georgia" panose="02040502050405020303" pitchFamily="18" charset="0"/>
              </a:rPr>
              <a:t>a módosítást követően az adózó magasabb összegű kockázati biztosíték nyújtására kötelezett</a:t>
            </a:r>
            <a:r>
              <a:rPr lang="hu-HU" sz="2000" dirty="0">
                <a:latin typeface="Georgia" panose="02040502050405020303" pitchFamily="18" charset="0"/>
              </a:rPr>
              <a:t>, úgy a bejelentés nyilvántartásba vételét az állami adó- és vámhatóság akkor teljesíti (tehát az utólag módosított adatok érvényesítése csak akkor történik meg), ha az adózó a biztosítéknyújtási kötelezettségét maradéktalanul teljesítette. </a:t>
            </a:r>
            <a:endParaRPr lang="hu-HU" sz="2000" dirty="0" smtClean="0">
              <a:latin typeface="Georgia" panose="02040502050405020303" pitchFamily="18" charset="0"/>
            </a:endParaRPr>
          </a:p>
          <a:p>
            <a:pPr algn="just"/>
            <a:endParaRPr lang="hu-HU" sz="2000" dirty="0" smtClean="0">
              <a:latin typeface="Georgia" panose="02040502050405020303" pitchFamily="18" charset="0"/>
            </a:endParaRPr>
          </a:p>
          <a:p>
            <a:pPr algn="just"/>
            <a:r>
              <a:rPr lang="hu-HU" sz="2000" dirty="0" smtClean="0">
                <a:latin typeface="Georgia" panose="02040502050405020303" pitchFamily="18" charset="0"/>
              </a:rPr>
              <a:t>Természetesen </a:t>
            </a:r>
            <a:r>
              <a:rPr lang="hu-HU" sz="2000" dirty="0">
                <a:latin typeface="Georgia" panose="02040502050405020303" pitchFamily="18" charset="0"/>
              </a:rPr>
              <a:t>az adózó módosíthatja az adott kockázatos terméksorhoz tartozó </a:t>
            </a:r>
            <a:r>
              <a:rPr lang="hu-HU" sz="2000" dirty="0" err="1">
                <a:latin typeface="Georgia" panose="02040502050405020303" pitchFamily="18" charset="0"/>
              </a:rPr>
              <a:t>értékadato</a:t>
            </a:r>
            <a:r>
              <a:rPr lang="hu-HU" sz="2000" dirty="0">
                <a:latin typeface="Georgia" panose="02040502050405020303" pitchFamily="18" charset="0"/>
              </a:rPr>
              <a:t>(</a:t>
            </a:r>
            <a:r>
              <a:rPr lang="hu-HU" sz="2000" dirty="0" err="1">
                <a:latin typeface="Georgia" panose="02040502050405020303" pitchFamily="18" charset="0"/>
              </a:rPr>
              <a:t>ka</a:t>
            </a:r>
            <a:r>
              <a:rPr lang="hu-HU" sz="2000" dirty="0">
                <a:latin typeface="Georgia" panose="02040502050405020303" pitchFamily="18" charset="0"/>
              </a:rPr>
              <a:t>)t úgy is, hogy a módosítás az alap EKAER bejelentéshez lekötött kockázati biztosíték csökkenését </a:t>
            </a:r>
            <a:r>
              <a:rPr lang="hu-HU" sz="2000" dirty="0" smtClean="0">
                <a:latin typeface="Georgia" panose="02040502050405020303" pitchFamily="18" charset="0"/>
              </a:rPr>
              <a:t>eredményezi.</a:t>
            </a:r>
            <a:endParaRPr lang="hu-HU" sz="2000" dirty="0">
              <a:latin typeface="Georgia" panose="02040502050405020303" pitchFamily="18" charset="0"/>
            </a:endParaRPr>
          </a:p>
          <a:p>
            <a:pPr algn="just"/>
            <a:endParaRPr lang="hu-HU" sz="2000" dirty="0" smtClean="0">
              <a:latin typeface="Georgia" panose="02040502050405020303" pitchFamily="18" charset="0"/>
            </a:endParaRPr>
          </a:p>
          <a:p>
            <a:pPr algn="just"/>
            <a:r>
              <a:rPr lang="hu-HU" sz="2000" dirty="0">
                <a:latin typeface="Georgia" panose="02040502050405020303" pitchFamily="18" charset="0"/>
              </a:rPr>
              <a:t>Az utólagos módosítás bejelentésének megtételére lehetőség van az EKAER bejelentő felülete mellett interfészen keresztül is, továbbá az </a:t>
            </a:r>
            <a:r>
              <a:rPr lang="hu-HU" sz="2000" dirty="0" err="1">
                <a:latin typeface="Georgia" panose="02040502050405020303" pitchFamily="18" charset="0"/>
              </a:rPr>
              <a:t>xml</a:t>
            </a:r>
            <a:r>
              <a:rPr lang="hu-HU" sz="2000" dirty="0">
                <a:latin typeface="Georgia" panose="02040502050405020303" pitchFamily="18" charset="0"/>
              </a:rPr>
              <a:t> feltöltés is biztosított. Az erre irányuló fejlesztések a 2.0 </a:t>
            </a:r>
            <a:r>
              <a:rPr lang="hu-HU" sz="2000" dirty="0" err="1">
                <a:latin typeface="Georgia" panose="02040502050405020303" pitchFamily="18" charset="0"/>
              </a:rPr>
              <a:t>xml</a:t>
            </a:r>
            <a:r>
              <a:rPr lang="hu-HU" sz="2000" dirty="0">
                <a:latin typeface="Georgia" panose="02040502050405020303" pitchFamily="18" charset="0"/>
              </a:rPr>
              <a:t> verzióban kerültek publikálásra. Elérhetősége: </a:t>
            </a:r>
            <a:r>
              <a:rPr lang="hu-HU" sz="2000" u="sng" dirty="0">
                <a:latin typeface="Georgia" panose="02040502050405020303" pitchFamily="18" charset="0"/>
                <a:hlinkClick r:id="rId4"/>
              </a:rPr>
              <a:t>https://ekaer.nav.gov.hu/faq/</a:t>
            </a:r>
            <a:r>
              <a:rPr lang="hu-HU" sz="2000" dirty="0">
                <a:latin typeface="Georgia" panose="02040502050405020303" pitchFamily="18" charset="0"/>
              </a:rPr>
              <a:t> </a:t>
            </a: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22</a:t>
            </a:fld>
            <a:endParaRPr lang="hu-HU" altLang="hu-HU"/>
          </a:p>
        </p:txBody>
      </p:sp>
    </p:spTree>
    <p:extLst>
      <p:ext uri="{BB962C8B-B14F-4D97-AF65-F5344CB8AC3E}">
        <p14:creationId xmlns:p14="http://schemas.microsoft.com/office/powerpoint/2010/main" val="110314158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1760539" y="454025"/>
            <a:ext cx="62717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a:solidFill>
                  <a:srgbClr val="FF0000"/>
                </a:solidFill>
                <a:latin typeface="Georgia" panose="02040502050405020303" pitchFamily="18" charset="0"/>
              </a:rPr>
              <a:t>EKÁER szám </a:t>
            </a:r>
            <a:r>
              <a:rPr lang="hu-HU" altLang="hu-HU" sz="2800" dirty="0" smtClean="0">
                <a:solidFill>
                  <a:srgbClr val="FF0000"/>
                </a:solidFill>
                <a:latin typeface="Georgia" panose="02040502050405020303" pitchFamily="18" charset="0"/>
              </a:rPr>
              <a:t>utólagos módosítása V. </a:t>
            </a:r>
            <a:endParaRPr lang="hu-HU" altLang="hu-HU" sz="28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endParaRPr lang="hu-HU" altLang="hu-HU" sz="2400" b="1" dirty="0" smtClean="0">
              <a:latin typeface="Georgia" panose="02040502050405020303" pitchFamily="18" charset="0"/>
            </a:endParaRPr>
          </a:p>
          <a:p>
            <a:pPr algn="just" eaLnBrk="1" hangingPunct="1">
              <a:defRPr/>
            </a:pPr>
            <a:r>
              <a:rPr lang="hu-HU" altLang="hu-HU" sz="2400" b="1" dirty="0" smtClean="0">
                <a:latin typeface="Georgia" panose="02040502050405020303" pitchFamily="18" charset="0"/>
              </a:rPr>
              <a:t>Magyarázat:</a:t>
            </a:r>
            <a:endParaRPr lang="hu-HU" altLang="hu-HU" sz="2400" b="1" dirty="0">
              <a:latin typeface="Georgia" panose="02040502050405020303" pitchFamily="18" charset="0"/>
            </a:endParaRPr>
          </a:p>
          <a:p>
            <a:endParaRPr lang="hu-HU" sz="2400" dirty="0" smtClean="0">
              <a:latin typeface="Georgia" panose="02040502050405020303" pitchFamily="18" charset="0"/>
            </a:endParaRPr>
          </a:p>
          <a:p>
            <a:pPr algn="just"/>
            <a:r>
              <a:rPr lang="hu-HU" sz="2000" dirty="0">
                <a:latin typeface="Georgia" panose="02040502050405020303" pitchFamily="18" charset="0"/>
              </a:rPr>
              <a:t>A pótlék összege – módosítható adatonként – </a:t>
            </a:r>
            <a:r>
              <a:rPr lang="hu-HU" sz="2000" b="1" dirty="0">
                <a:latin typeface="Georgia" panose="02040502050405020303" pitchFamily="18" charset="0"/>
              </a:rPr>
              <a:t>ötezer forint </a:t>
            </a:r>
            <a:r>
              <a:rPr lang="hu-HU" sz="2000" dirty="0">
                <a:latin typeface="Georgia" panose="02040502050405020303" pitchFamily="18" charset="0"/>
              </a:rPr>
              <a:t>(legfeljebb tizenötezer forint, ha mind a három adatkör módosításra kerül) az érintett tételsorok számától függetlenül. </a:t>
            </a:r>
          </a:p>
          <a:p>
            <a:pPr algn="just"/>
            <a:r>
              <a:rPr lang="hu-HU" sz="2000" b="1" dirty="0">
                <a:latin typeface="Georgia" panose="02040502050405020303" pitchFamily="18" charset="0"/>
              </a:rPr>
              <a:t>A pótlék a bejelentést követő munkanapon esedékes</a:t>
            </a:r>
            <a:r>
              <a:rPr lang="hu-HU" sz="2000" dirty="0">
                <a:latin typeface="Georgia" panose="02040502050405020303" pitchFamily="18" charset="0"/>
              </a:rPr>
              <a:t>, annak elengedésére, mérséklésére nincs lehetőség, megfizetésére részletfizetés nem engedélyezhető. </a:t>
            </a:r>
          </a:p>
          <a:p>
            <a:pPr algn="just"/>
            <a:r>
              <a:rPr lang="hu-HU" sz="2000" dirty="0">
                <a:latin typeface="Georgia" panose="02040502050405020303" pitchFamily="18" charset="0"/>
              </a:rPr>
              <a:t> </a:t>
            </a:r>
          </a:p>
          <a:p>
            <a:pPr algn="just"/>
            <a:r>
              <a:rPr lang="hu-HU" sz="2000" dirty="0">
                <a:latin typeface="Georgia" panose="02040502050405020303" pitchFamily="18" charset="0"/>
              </a:rPr>
              <a:t>A fizetendő pótlék összegéről, a fizetéssel kapcsolatos határidőről </a:t>
            </a:r>
            <a:r>
              <a:rPr lang="hu-HU" sz="2000" dirty="0" smtClean="0">
                <a:latin typeface="Georgia" panose="02040502050405020303" pitchFamily="18" charset="0"/>
              </a:rPr>
              <a:t>a módosító </a:t>
            </a:r>
            <a:r>
              <a:rPr lang="hu-HU" sz="2000" dirty="0">
                <a:latin typeface="Georgia" panose="02040502050405020303" pitchFamily="18" charset="0"/>
              </a:rPr>
              <a:t>az utólagos módosítás megtételét követően azonnal, egy felugró ablakban kap tájékoztatást. Ezen tájékoztatásban a kockázati biztosítékkal kapcsolatos rendelkezésekre is történik utalás.</a:t>
            </a:r>
          </a:p>
          <a:p>
            <a:pPr algn="just"/>
            <a:endParaRPr lang="hu-HU" sz="2000" b="1" dirty="0" smtClean="0">
              <a:latin typeface="Georgia" panose="02040502050405020303" pitchFamily="18" charset="0"/>
            </a:endParaRPr>
          </a:p>
          <a:p>
            <a:pPr algn="just"/>
            <a:r>
              <a:rPr lang="hu-HU" sz="2000" b="1" dirty="0" smtClean="0">
                <a:latin typeface="Georgia" panose="02040502050405020303" pitchFamily="18" charset="0"/>
              </a:rPr>
              <a:t>Az </a:t>
            </a:r>
            <a:r>
              <a:rPr lang="hu-HU" sz="2000" b="1" dirty="0">
                <a:latin typeface="Georgia" panose="02040502050405020303" pitchFamily="18" charset="0"/>
              </a:rPr>
              <a:t>adózónak a pótlék összegét az alábbi folyószámlára kell befizetnie: 10032000-01037492.</a:t>
            </a:r>
            <a:endParaRPr lang="hu-HU" sz="2000" dirty="0">
              <a:latin typeface="Georgia" panose="02040502050405020303" pitchFamily="18" charset="0"/>
            </a:endParaRPr>
          </a:p>
          <a:p>
            <a:pPr algn="just"/>
            <a:endParaRPr lang="hu-HU" sz="2000" dirty="0">
              <a:latin typeface="Georgia" panose="02040502050405020303" pitchFamily="18" charset="0"/>
            </a:endParaRPr>
          </a:p>
          <a:p>
            <a:pPr algn="just"/>
            <a:endParaRPr lang="hu-HU" sz="2000" dirty="0">
              <a:latin typeface="Georgia" panose="02040502050405020303" pitchFamily="18" charset="0"/>
            </a:endParaRPr>
          </a:p>
          <a:p>
            <a:pPr algn="just"/>
            <a:endParaRPr lang="hu-HU" sz="20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23</a:t>
            </a:fld>
            <a:endParaRPr lang="hu-HU" altLang="hu-HU"/>
          </a:p>
        </p:txBody>
      </p:sp>
    </p:spTree>
    <p:extLst>
      <p:ext uri="{BB962C8B-B14F-4D97-AF65-F5344CB8AC3E}">
        <p14:creationId xmlns:p14="http://schemas.microsoft.com/office/powerpoint/2010/main" val="335854288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2116;p23"/>
          <p:cNvSpPr txBox="1"/>
          <p:nvPr/>
        </p:nvSpPr>
        <p:spPr>
          <a:xfrm>
            <a:off x="2971417" y="1194372"/>
            <a:ext cx="5792712" cy="758200"/>
          </a:xfrm>
          <a:prstGeom prst="rect">
            <a:avLst/>
          </a:prstGeom>
          <a:noFill/>
          <a:ln>
            <a:noFill/>
          </a:ln>
        </p:spPr>
        <p:txBody>
          <a:bodyPr spcFirstLastPara="1" wrap="square" lIns="101583" tIns="101583" rIns="101583" bIns="101583" anchor="ctr" anchorCtr="0">
            <a:noAutofit/>
          </a:bodyPr>
          <a:lstStyle/>
          <a:p>
            <a:r>
              <a:rPr lang="hu-HU" sz="2777" dirty="0">
                <a:solidFill>
                  <a:schemeClr val="tx1">
                    <a:lumMod val="75000"/>
                    <a:lumOff val="25000"/>
                  </a:schemeClr>
                </a:solidFill>
                <a:latin typeface="Fira Sans Medium"/>
                <a:ea typeface="Fira Sans Medium"/>
                <a:cs typeface="Fira Sans Medium"/>
                <a:sym typeface="Fira Sans Medium"/>
              </a:rPr>
              <a:t>Útszakasz-mentesítés</a:t>
            </a:r>
          </a:p>
        </p:txBody>
      </p:sp>
      <p:grpSp>
        <p:nvGrpSpPr>
          <p:cNvPr id="42" name="Group 2">
            <a:extLst>
              <a:ext uri="{FF2B5EF4-FFF2-40B4-BE49-F238E27FC236}">
                <a16:creationId xmlns:a16="http://schemas.microsoft.com/office/drawing/2014/main" xmlns="" id="{34811177-DB80-4344-94A8-D1A39966839D}"/>
              </a:ext>
            </a:extLst>
          </p:cNvPr>
          <p:cNvGrpSpPr/>
          <p:nvPr/>
        </p:nvGrpSpPr>
        <p:grpSpPr>
          <a:xfrm>
            <a:off x="3353134" y="2183077"/>
            <a:ext cx="3469007" cy="3430042"/>
            <a:chOff x="2829719" y="1994076"/>
            <a:chExt cx="3701454" cy="3659879"/>
          </a:xfrm>
        </p:grpSpPr>
        <p:sp>
          <p:nvSpPr>
            <p:cNvPr id="43" name="Donut 17">
              <a:extLst>
                <a:ext uri="{FF2B5EF4-FFF2-40B4-BE49-F238E27FC236}">
                  <a16:creationId xmlns:a16="http://schemas.microsoft.com/office/drawing/2014/main" xmlns="" id="{17A101AC-5D1F-4256-981A-835CCD4A46BD}"/>
                </a:ext>
              </a:extLst>
            </p:cNvPr>
            <p:cNvSpPr/>
            <p:nvPr/>
          </p:nvSpPr>
          <p:spPr>
            <a:xfrm>
              <a:off x="3039183" y="2343701"/>
              <a:ext cx="3310254" cy="3310254"/>
            </a:xfrm>
            <a:prstGeom prst="donut">
              <a:avLst>
                <a:gd name="adj" fmla="val 10645"/>
              </a:avLst>
            </a:prstGeom>
            <a:solidFill>
              <a:sysClr val="window" lastClr="FFFFFF">
                <a:lumMod val="85000"/>
              </a:sysClr>
            </a:soli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250" kern="0" dirty="0">
                <a:solidFill>
                  <a:prstClr val="black"/>
                </a:solidFill>
                <a:latin typeface="Calibri" panose="020F0502020204030204"/>
                <a:ea typeface="맑은 고딕" panose="020B0503020000020004" pitchFamily="34" charset="-127"/>
              </a:endParaRPr>
            </a:p>
          </p:txBody>
        </p:sp>
        <p:grpSp>
          <p:nvGrpSpPr>
            <p:cNvPr id="44" name="Group 4">
              <a:extLst>
                <a:ext uri="{FF2B5EF4-FFF2-40B4-BE49-F238E27FC236}">
                  <a16:creationId xmlns:a16="http://schemas.microsoft.com/office/drawing/2014/main" xmlns="" id="{C3F93A0F-AA5B-4E6E-92D6-AD67F9B73C11}"/>
                </a:ext>
              </a:extLst>
            </p:cNvPr>
            <p:cNvGrpSpPr/>
            <p:nvPr/>
          </p:nvGrpSpPr>
          <p:grpSpPr>
            <a:xfrm>
              <a:off x="2829719" y="1994076"/>
              <a:ext cx="3701454" cy="3402026"/>
              <a:chOff x="2829719" y="1899183"/>
              <a:chExt cx="3701454" cy="3402026"/>
            </a:xfrm>
          </p:grpSpPr>
          <p:sp>
            <p:nvSpPr>
              <p:cNvPr id="48" name="Freeform 6">
                <a:extLst>
                  <a:ext uri="{FF2B5EF4-FFF2-40B4-BE49-F238E27FC236}">
                    <a16:creationId xmlns:a16="http://schemas.microsoft.com/office/drawing/2014/main" xmlns="" id="{6CFA3F67-7C9D-4591-A57E-A445995938CC}"/>
                  </a:ext>
                </a:extLst>
              </p:cNvPr>
              <p:cNvSpPr>
                <a:spLocks/>
              </p:cNvSpPr>
              <p:nvPr/>
            </p:nvSpPr>
            <p:spPr bwMode="auto">
              <a:xfrm>
                <a:off x="4696967" y="3728201"/>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FFC000"/>
              </a:solidFill>
              <a:ln>
                <a:noFill/>
              </a:ln>
            </p:spPr>
            <p:txBody>
              <a:bodyPr vert="horz" wrap="square" lIns="76200" tIns="38100" rIns="76200" bIns="38100" numCol="1" anchor="t" anchorCtr="0" compatLnSpc="1">
                <a:prstTxWarp prst="textNoShape">
                  <a:avLst/>
                </a:prstTxWarp>
              </a:bodyPr>
              <a:lstStyle/>
              <a:p>
                <a:pPr defTabSz="761970" eaLnBrk="1" fontAlgn="auto" hangingPunct="1">
                  <a:spcBef>
                    <a:spcPts val="0"/>
                  </a:spcBef>
                  <a:spcAft>
                    <a:spcPts val="0"/>
                  </a:spcAft>
                  <a:defRPr/>
                </a:pPr>
                <a:endParaRPr lang="ko-KR" altLang="en-US" sz="2250" kern="0">
                  <a:solidFill>
                    <a:prstClr val="black"/>
                  </a:solidFill>
                  <a:latin typeface="Calibri" panose="020F0502020204030204"/>
                </a:endParaRPr>
              </a:p>
            </p:txBody>
          </p:sp>
          <p:sp>
            <p:nvSpPr>
              <p:cNvPr id="49" name="Freeform 6">
                <a:extLst>
                  <a:ext uri="{FF2B5EF4-FFF2-40B4-BE49-F238E27FC236}">
                    <a16:creationId xmlns:a16="http://schemas.microsoft.com/office/drawing/2014/main" xmlns="" id="{51BDCFED-EBCD-4F05-92B3-CEF7761D92EF}"/>
                  </a:ext>
                </a:extLst>
              </p:cNvPr>
              <p:cNvSpPr>
                <a:spLocks/>
              </p:cNvSpPr>
              <p:nvPr/>
            </p:nvSpPr>
            <p:spPr bwMode="auto">
              <a:xfrm rot="14400000">
                <a:off x="3858478" y="2029782"/>
                <a:ext cx="1834206"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2F5597"/>
              </a:solidFill>
              <a:ln>
                <a:noFill/>
              </a:ln>
            </p:spPr>
            <p:txBody>
              <a:bodyPr vert="horz" wrap="square" lIns="76200" tIns="38100" rIns="76200" bIns="38100" numCol="1" anchor="t" anchorCtr="0" compatLnSpc="1">
                <a:prstTxWarp prst="textNoShape">
                  <a:avLst/>
                </a:prstTxWarp>
              </a:bodyPr>
              <a:lstStyle/>
              <a:p>
                <a:pPr defTabSz="761970" eaLnBrk="1" fontAlgn="auto" hangingPunct="1">
                  <a:spcBef>
                    <a:spcPts val="0"/>
                  </a:spcBef>
                  <a:spcAft>
                    <a:spcPts val="0"/>
                  </a:spcAft>
                  <a:defRPr/>
                </a:pPr>
                <a:endParaRPr lang="ko-KR" altLang="en-US" sz="2250" kern="0" dirty="0">
                  <a:solidFill>
                    <a:prstClr val="black"/>
                  </a:solidFill>
                  <a:latin typeface="Calibri" panose="020F0502020204030204"/>
                </a:endParaRPr>
              </a:p>
            </p:txBody>
          </p:sp>
          <p:sp>
            <p:nvSpPr>
              <p:cNvPr id="50" name="Freeform 6">
                <a:extLst>
                  <a:ext uri="{FF2B5EF4-FFF2-40B4-BE49-F238E27FC236}">
                    <a16:creationId xmlns:a16="http://schemas.microsoft.com/office/drawing/2014/main" xmlns="" id="{F32DE64C-B3E4-4A66-A0D5-B421AA216ACD}"/>
                  </a:ext>
                </a:extLst>
              </p:cNvPr>
              <p:cNvSpPr>
                <a:spLocks/>
              </p:cNvSpPr>
              <p:nvPr/>
            </p:nvSpPr>
            <p:spPr bwMode="auto">
              <a:xfrm flipH="1">
                <a:off x="2829719" y="3728201"/>
                <a:ext cx="1880593" cy="1573008"/>
              </a:xfrm>
              <a:custGeom>
                <a:avLst/>
                <a:gdLst>
                  <a:gd name="T0" fmla="*/ 970 w 1201"/>
                  <a:gd name="T1" fmla="*/ 196 h 1030"/>
                  <a:gd name="T2" fmla="*/ 619 w 1201"/>
                  <a:gd name="T3" fmla="*/ 122 h 1030"/>
                  <a:gd name="T4" fmla="*/ 619 w 1201"/>
                  <a:gd name="T5" fmla="*/ 121 h 1030"/>
                  <a:gd name="T6" fmla="*/ 610 w 1201"/>
                  <a:gd name="T7" fmla="*/ 124 h 1030"/>
                  <a:gd name="T8" fmla="*/ 536 w 1201"/>
                  <a:gd name="T9" fmla="*/ 150 h 1030"/>
                  <a:gd name="T10" fmla="*/ 455 w 1201"/>
                  <a:gd name="T11" fmla="*/ 173 h 1030"/>
                  <a:gd name="T12" fmla="*/ 237 w 1201"/>
                  <a:gd name="T13" fmla="*/ 80 h 1030"/>
                  <a:gd name="T14" fmla="*/ 173 w 1201"/>
                  <a:gd name="T15" fmla="*/ 0 h 1030"/>
                  <a:gd name="T16" fmla="*/ 130 w 1201"/>
                  <a:gd name="T17" fmla="*/ 78 h 1030"/>
                  <a:gd name="T18" fmla="*/ 42 w 1201"/>
                  <a:gd name="T19" fmla="*/ 239 h 1030"/>
                  <a:gd name="T20" fmla="*/ 0 w 1201"/>
                  <a:gd name="T21" fmla="*/ 318 h 1030"/>
                  <a:gd name="T22" fmla="*/ 99 w 1201"/>
                  <a:gd name="T23" fmla="*/ 335 h 1030"/>
                  <a:gd name="T24" fmla="*/ 267 w 1201"/>
                  <a:gd name="T25" fmla="*/ 494 h 1030"/>
                  <a:gd name="T26" fmla="*/ 291 w 1201"/>
                  <a:gd name="T27" fmla="*/ 624 h 1030"/>
                  <a:gd name="T28" fmla="*/ 458 w 1201"/>
                  <a:gd name="T29" fmla="*/ 889 h 1030"/>
                  <a:gd name="T30" fmla="*/ 1060 w 1201"/>
                  <a:gd name="T31" fmla="*/ 798 h 1030"/>
                  <a:gd name="T32" fmla="*/ 970 w 1201"/>
                  <a:gd name="T33" fmla="*/ 196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01" h="1030">
                    <a:moveTo>
                      <a:pt x="970" y="196"/>
                    </a:moveTo>
                    <a:cubicBezTo>
                      <a:pt x="865" y="119"/>
                      <a:pt x="737" y="96"/>
                      <a:pt x="619" y="122"/>
                    </a:cubicBezTo>
                    <a:cubicBezTo>
                      <a:pt x="619" y="121"/>
                      <a:pt x="619" y="121"/>
                      <a:pt x="619" y="121"/>
                    </a:cubicBezTo>
                    <a:cubicBezTo>
                      <a:pt x="617" y="122"/>
                      <a:pt x="613" y="123"/>
                      <a:pt x="610" y="124"/>
                    </a:cubicBezTo>
                    <a:cubicBezTo>
                      <a:pt x="584" y="131"/>
                      <a:pt x="560" y="139"/>
                      <a:pt x="536" y="150"/>
                    </a:cubicBezTo>
                    <a:cubicBezTo>
                      <a:pt x="509" y="159"/>
                      <a:pt x="480" y="168"/>
                      <a:pt x="455" y="173"/>
                    </a:cubicBezTo>
                    <a:cubicBezTo>
                      <a:pt x="376" y="188"/>
                      <a:pt x="267" y="128"/>
                      <a:pt x="237" y="80"/>
                    </a:cubicBezTo>
                    <a:cubicBezTo>
                      <a:pt x="207" y="31"/>
                      <a:pt x="173" y="0"/>
                      <a:pt x="173" y="0"/>
                    </a:cubicBezTo>
                    <a:cubicBezTo>
                      <a:pt x="130" y="78"/>
                      <a:pt x="130" y="78"/>
                      <a:pt x="130" y="78"/>
                    </a:cubicBezTo>
                    <a:cubicBezTo>
                      <a:pt x="42" y="239"/>
                      <a:pt x="42" y="239"/>
                      <a:pt x="42" y="239"/>
                    </a:cubicBezTo>
                    <a:cubicBezTo>
                      <a:pt x="0" y="318"/>
                      <a:pt x="0" y="318"/>
                      <a:pt x="0" y="318"/>
                    </a:cubicBezTo>
                    <a:cubicBezTo>
                      <a:pt x="0" y="318"/>
                      <a:pt x="42" y="331"/>
                      <a:pt x="99" y="335"/>
                    </a:cubicBezTo>
                    <a:cubicBezTo>
                      <a:pt x="184" y="342"/>
                      <a:pt x="244" y="416"/>
                      <a:pt x="267" y="494"/>
                    </a:cubicBezTo>
                    <a:cubicBezTo>
                      <a:pt x="284" y="553"/>
                      <a:pt x="285" y="598"/>
                      <a:pt x="291" y="624"/>
                    </a:cubicBezTo>
                    <a:cubicBezTo>
                      <a:pt x="311" y="726"/>
                      <a:pt x="367" y="822"/>
                      <a:pt x="458" y="889"/>
                    </a:cubicBezTo>
                    <a:cubicBezTo>
                      <a:pt x="649" y="1030"/>
                      <a:pt x="919" y="990"/>
                      <a:pt x="1060" y="798"/>
                    </a:cubicBezTo>
                    <a:cubicBezTo>
                      <a:pt x="1201" y="607"/>
                      <a:pt x="1161" y="337"/>
                      <a:pt x="970" y="196"/>
                    </a:cubicBezTo>
                    <a:close/>
                  </a:path>
                </a:pathLst>
              </a:custGeom>
              <a:solidFill>
                <a:srgbClr val="ED7D31"/>
              </a:solidFill>
              <a:ln>
                <a:noFill/>
              </a:ln>
            </p:spPr>
            <p:txBody>
              <a:bodyPr vert="horz" wrap="square" lIns="76200" tIns="38100" rIns="76200" bIns="38100" numCol="1" anchor="t" anchorCtr="0" compatLnSpc="1">
                <a:prstTxWarp prst="textNoShape">
                  <a:avLst/>
                </a:prstTxWarp>
              </a:bodyPr>
              <a:lstStyle/>
              <a:p>
                <a:pPr defTabSz="761970" eaLnBrk="1" fontAlgn="auto" hangingPunct="1">
                  <a:spcBef>
                    <a:spcPts val="0"/>
                  </a:spcBef>
                  <a:spcAft>
                    <a:spcPts val="0"/>
                  </a:spcAft>
                  <a:defRPr/>
                </a:pPr>
                <a:endParaRPr lang="ko-KR" altLang="en-US" sz="2250" kern="0">
                  <a:solidFill>
                    <a:prstClr val="black"/>
                  </a:solidFill>
                  <a:latin typeface="Calibri" panose="020F0502020204030204"/>
                </a:endParaRPr>
              </a:p>
            </p:txBody>
          </p:sp>
          <p:sp>
            <p:nvSpPr>
              <p:cNvPr id="51" name="Oval 11">
                <a:extLst>
                  <a:ext uri="{FF2B5EF4-FFF2-40B4-BE49-F238E27FC236}">
                    <a16:creationId xmlns:a16="http://schemas.microsoft.com/office/drawing/2014/main" xmlns="" id="{945D1617-E7F5-469F-BCEA-4777ABA113B5}"/>
                  </a:ext>
                </a:extLst>
              </p:cNvPr>
              <p:cNvSpPr/>
              <p:nvPr/>
            </p:nvSpPr>
            <p:spPr>
              <a:xfrm>
                <a:off x="4169785" y="2093822"/>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333" kern="0" dirty="0">
                  <a:solidFill>
                    <a:prstClr val="black">
                      <a:lumMod val="65000"/>
                      <a:lumOff val="35000"/>
                    </a:prstClr>
                  </a:solidFill>
                  <a:latin typeface="Calibri" panose="020F0502020204030204"/>
                  <a:ea typeface="맑은 고딕" panose="020B0503020000020004" pitchFamily="34" charset="-127"/>
                </a:endParaRPr>
              </a:p>
            </p:txBody>
          </p:sp>
          <p:sp>
            <p:nvSpPr>
              <p:cNvPr id="52" name="Oval 12">
                <a:extLst>
                  <a:ext uri="{FF2B5EF4-FFF2-40B4-BE49-F238E27FC236}">
                    <a16:creationId xmlns:a16="http://schemas.microsoft.com/office/drawing/2014/main" xmlns="" id="{3FDDB830-F8CB-46F0-824B-1487F1F5A2C3}"/>
                  </a:ext>
                </a:extLst>
              </p:cNvPr>
              <p:cNvSpPr/>
              <p:nvPr/>
            </p:nvSpPr>
            <p:spPr>
              <a:xfrm>
                <a:off x="5231789" y="4003773"/>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333" kern="0" dirty="0">
                  <a:solidFill>
                    <a:prstClr val="black">
                      <a:lumMod val="65000"/>
                      <a:lumOff val="35000"/>
                    </a:prstClr>
                  </a:solidFill>
                  <a:latin typeface="Calibri" panose="020F0502020204030204"/>
                  <a:ea typeface="맑은 고딕" panose="020B0503020000020004" pitchFamily="34" charset="-127"/>
                </a:endParaRPr>
              </a:p>
            </p:txBody>
          </p:sp>
          <p:sp>
            <p:nvSpPr>
              <p:cNvPr id="53" name="Oval 13">
                <a:extLst>
                  <a:ext uri="{FF2B5EF4-FFF2-40B4-BE49-F238E27FC236}">
                    <a16:creationId xmlns:a16="http://schemas.microsoft.com/office/drawing/2014/main" xmlns="" id="{02A1BE8C-5882-4095-B7A4-B5CA4175DC63}"/>
                  </a:ext>
                </a:extLst>
              </p:cNvPr>
              <p:cNvSpPr/>
              <p:nvPr/>
            </p:nvSpPr>
            <p:spPr>
              <a:xfrm>
                <a:off x="3030323" y="4013298"/>
                <a:ext cx="1100104" cy="1100104"/>
              </a:xfrm>
              <a:prstGeom prst="ellipse">
                <a:avLst/>
              </a:prstGeom>
              <a:solidFill>
                <a:sysClr val="window" lastClr="FFFFFF"/>
              </a:solidFill>
              <a:ln w="6350" cap="flat" cmpd="sng" algn="ctr">
                <a:solidFill>
                  <a:sysClr val="window" lastClr="FFFFFF"/>
                </a:solid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333" kern="0" dirty="0">
                  <a:solidFill>
                    <a:prstClr val="black">
                      <a:lumMod val="65000"/>
                      <a:lumOff val="35000"/>
                    </a:prstClr>
                  </a:solidFill>
                  <a:latin typeface="Calibri" panose="020F0502020204030204"/>
                  <a:ea typeface="맑은 고딕" panose="020B0503020000020004" pitchFamily="34" charset="-127"/>
                </a:endParaRPr>
              </a:p>
            </p:txBody>
          </p:sp>
          <p:sp>
            <p:nvSpPr>
              <p:cNvPr id="54" name="Oval 14">
                <a:extLst>
                  <a:ext uri="{FF2B5EF4-FFF2-40B4-BE49-F238E27FC236}">
                    <a16:creationId xmlns:a16="http://schemas.microsoft.com/office/drawing/2014/main" xmlns="" id="{4D254FAA-18D2-48D8-8E6A-2F6BC53FC79C}"/>
                  </a:ext>
                </a:extLst>
              </p:cNvPr>
              <p:cNvSpPr/>
              <p:nvPr/>
            </p:nvSpPr>
            <p:spPr>
              <a:xfrm>
                <a:off x="4379537" y="3558158"/>
                <a:ext cx="649663" cy="64966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250" kern="0">
                  <a:solidFill>
                    <a:prstClr val="white"/>
                  </a:solidFill>
                  <a:latin typeface="Calibri" panose="020F0502020204030204"/>
                  <a:ea typeface="맑은 고딕" panose="020B0503020000020004" pitchFamily="34" charset="-127"/>
                </a:endParaRPr>
              </a:p>
            </p:txBody>
          </p:sp>
          <p:sp>
            <p:nvSpPr>
              <p:cNvPr id="55" name="Oval 15">
                <a:extLst>
                  <a:ext uri="{FF2B5EF4-FFF2-40B4-BE49-F238E27FC236}">
                    <a16:creationId xmlns:a16="http://schemas.microsoft.com/office/drawing/2014/main" xmlns="" id="{C311ACA8-C198-4695-81B3-D9556DBAFFCF}"/>
                  </a:ext>
                </a:extLst>
              </p:cNvPr>
              <p:cNvSpPr/>
              <p:nvPr/>
            </p:nvSpPr>
            <p:spPr>
              <a:xfrm>
                <a:off x="4425717" y="3609056"/>
                <a:ext cx="548372" cy="548372"/>
              </a:xfrm>
              <a:prstGeom prst="ellipse">
                <a:avLst/>
              </a:prstGeom>
              <a:gradFill flip="none" rotWithShape="1">
                <a:gsLst>
                  <a:gs pos="0">
                    <a:sysClr val="window" lastClr="FFFFFF">
                      <a:lumMod val="87000"/>
                    </a:sysClr>
                  </a:gs>
                  <a:gs pos="100000">
                    <a:sysClr val="window" lastClr="FFFFFF"/>
                  </a:gs>
                </a:gsLst>
                <a:lin ang="8100000" scaled="1"/>
                <a:tileRect/>
              </a:gradFill>
              <a:ln w="6350" cap="flat" cmpd="sng" algn="ctr">
                <a:solidFill>
                  <a:sysClr val="window" lastClr="FFFFFF"/>
                </a:solidFill>
                <a:prstDash val="solid"/>
                <a:miter lim="800000"/>
              </a:ln>
              <a:effectLst/>
            </p:spPr>
            <p:txBody>
              <a:bodyPr rtlCol="0" anchor="ctr"/>
              <a:lstStyle/>
              <a:p>
                <a:pPr algn="ctr" defTabSz="761970" eaLnBrk="1" fontAlgn="auto" hangingPunct="1">
                  <a:spcBef>
                    <a:spcPts val="0"/>
                  </a:spcBef>
                  <a:spcAft>
                    <a:spcPts val="0"/>
                  </a:spcAft>
                  <a:defRPr/>
                </a:pPr>
                <a:endParaRPr lang="ko-KR" altLang="en-US" sz="2333" kern="0" dirty="0">
                  <a:solidFill>
                    <a:prstClr val="black">
                      <a:lumMod val="65000"/>
                      <a:lumOff val="35000"/>
                    </a:prstClr>
                  </a:solidFill>
                  <a:latin typeface="Calibri" panose="020F0502020204030204"/>
                  <a:ea typeface="맑은 고딕" panose="020B0503020000020004" pitchFamily="34" charset="-127"/>
                </a:endParaRPr>
              </a:p>
            </p:txBody>
          </p:sp>
        </p:grpSp>
        <p:sp>
          <p:nvSpPr>
            <p:cNvPr id="45" name="Arc 5">
              <a:extLst>
                <a:ext uri="{FF2B5EF4-FFF2-40B4-BE49-F238E27FC236}">
                  <a16:creationId xmlns:a16="http://schemas.microsoft.com/office/drawing/2014/main" xmlns="" id="{2FB10BC8-3C67-4F5C-A5CC-D472298BFC09}"/>
                </a:ext>
              </a:extLst>
            </p:cNvPr>
            <p:cNvSpPr/>
            <p:nvPr/>
          </p:nvSpPr>
          <p:spPr>
            <a:xfrm>
              <a:off x="3273733" y="2536329"/>
              <a:ext cx="2901493" cy="2901493"/>
            </a:xfrm>
            <a:prstGeom prst="arc">
              <a:avLst>
                <a:gd name="adj1" fmla="val 18179519"/>
                <a:gd name="adj2" fmla="val 21517766"/>
              </a:avLst>
            </a:prstGeom>
            <a:noFill/>
            <a:ln w="12700" cap="flat" cmpd="sng" algn="ctr">
              <a:solidFill>
                <a:sysClr val="window" lastClr="FFFFFF"/>
              </a:solidFill>
              <a:prstDash val="dash"/>
              <a:miter lim="800000"/>
              <a:headEnd type="triangle"/>
              <a:tailEnd type="none"/>
            </a:ln>
            <a:effectLst/>
          </p:spPr>
          <p:txBody>
            <a:bodyPr rtlCol="0" anchor="ctr"/>
            <a:lstStyle/>
            <a:p>
              <a:pPr algn="ctr" defTabSz="761970" eaLnBrk="1" fontAlgn="auto" hangingPunct="1">
                <a:spcBef>
                  <a:spcPts val="0"/>
                </a:spcBef>
                <a:spcAft>
                  <a:spcPts val="0"/>
                </a:spcAft>
                <a:defRPr/>
              </a:pPr>
              <a:endParaRPr lang="ko-KR" altLang="en-US" sz="2250" kern="0">
                <a:solidFill>
                  <a:prstClr val="black"/>
                </a:solidFill>
                <a:latin typeface="Calibri" panose="020F0502020204030204"/>
                <a:ea typeface="맑은 고딕" panose="020B0503020000020004" pitchFamily="34" charset="-127"/>
              </a:endParaRPr>
            </a:p>
          </p:txBody>
        </p:sp>
        <p:sp>
          <p:nvSpPr>
            <p:cNvPr id="46" name="Arc 6">
              <a:extLst>
                <a:ext uri="{FF2B5EF4-FFF2-40B4-BE49-F238E27FC236}">
                  <a16:creationId xmlns:a16="http://schemas.microsoft.com/office/drawing/2014/main" xmlns="" id="{F22DBB4F-84B2-471E-AE19-A14B95D62AB0}"/>
                </a:ext>
              </a:extLst>
            </p:cNvPr>
            <p:cNvSpPr/>
            <p:nvPr/>
          </p:nvSpPr>
          <p:spPr>
            <a:xfrm rot="14360900">
              <a:off x="3205931" y="2590242"/>
              <a:ext cx="2901493" cy="2901493"/>
            </a:xfrm>
            <a:prstGeom prst="arc">
              <a:avLst>
                <a:gd name="adj1" fmla="val 18179519"/>
                <a:gd name="adj2" fmla="val 21517766"/>
              </a:avLst>
            </a:prstGeom>
            <a:noFill/>
            <a:ln w="12700" cap="flat" cmpd="sng" algn="ctr">
              <a:solidFill>
                <a:sysClr val="window" lastClr="FFFFFF"/>
              </a:solidFill>
              <a:prstDash val="dash"/>
              <a:miter lim="800000"/>
              <a:headEnd type="triangle"/>
              <a:tailEnd type="none"/>
            </a:ln>
            <a:effectLst/>
          </p:spPr>
          <p:txBody>
            <a:bodyPr rtlCol="0" anchor="ctr"/>
            <a:lstStyle/>
            <a:p>
              <a:pPr algn="ctr" defTabSz="761970" eaLnBrk="1" fontAlgn="auto" hangingPunct="1">
                <a:spcBef>
                  <a:spcPts val="0"/>
                </a:spcBef>
                <a:spcAft>
                  <a:spcPts val="0"/>
                </a:spcAft>
                <a:defRPr/>
              </a:pPr>
              <a:endParaRPr lang="ko-KR" altLang="en-US" sz="2250" kern="0">
                <a:solidFill>
                  <a:prstClr val="black"/>
                </a:solidFill>
                <a:latin typeface="Calibri" panose="020F0502020204030204"/>
                <a:ea typeface="맑은 고딕" panose="020B0503020000020004" pitchFamily="34" charset="-127"/>
              </a:endParaRPr>
            </a:p>
          </p:txBody>
        </p:sp>
        <p:sp>
          <p:nvSpPr>
            <p:cNvPr id="47" name="Arc 7">
              <a:extLst>
                <a:ext uri="{FF2B5EF4-FFF2-40B4-BE49-F238E27FC236}">
                  <a16:creationId xmlns:a16="http://schemas.microsoft.com/office/drawing/2014/main" xmlns="" id="{808B645F-34EE-4ED4-A0A4-53E4396D6F6E}"/>
                </a:ext>
              </a:extLst>
            </p:cNvPr>
            <p:cNvSpPr/>
            <p:nvPr/>
          </p:nvSpPr>
          <p:spPr>
            <a:xfrm rot="7097419">
              <a:off x="3263081" y="2590242"/>
              <a:ext cx="2901493" cy="2901493"/>
            </a:xfrm>
            <a:prstGeom prst="arc">
              <a:avLst>
                <a:gd name="adj1" fmla="val 18179519"/>
                <a:gd name="adj2" fmla="val 21517766"/>
              </a:avLst>
            </a:prstGeom>
            <a:noFill/>
            <a:ln w="12700" cap="flat" cmpd="sng" algn="ctr">
              <a:solidFill>
                <a:sysClr val="window" lastClr="FFFFFF"/>
              </a:solidFill>
              <a:prstDash val="dash"/>
              <a:miter lim="800000"/>
              <a:headEnd type="triangle"/>
              <a:tailEnd type="none"/>
            </a:ln>
            <a:effectLst/>
          </p:spPr>
          <p:txBody>
            <a:bodyPr rtlCol="0" anchor="ctr"/>
            <a:lstStyle/>
            <a:p>
              <a:pPr algn="ctr" defTabSz="761970" eaLnBrk="1" fontAlgn="auto" hangingPunct="1">
                <a:spcBef>
                  <a:spcPts val="0"/>
                </a:spcBef>
                <a:spcAft>
                  <a:spcPts val="0"/>
                </a:spcAft>
                <a:defRPr/>
              </a:pPr>
              <a:endParaRPr lang="ko-KR" altLang="en-US" sz="2250" kern="0">
                <a:solidFill>
                  <a:prstClr val="black"/>
                </a:solidFill>
                <a:latin typeface="Calibri" panose="020F0502020204030204"/>
                <a:ea typeface="맑은 고딕" panose="020B0503020000020004" pitchFamily="34" charset="-127"/>
              </a:endParaRPr>
            </a:p>
          </p:txBody>
        </p:sp>
      </p:grpSp>
      <p:sp>
        <p:nvSpPr>
          <p:cNvPr id="60" name="Oval 21">
            <a:extLst>
              <a:ext uri="{FF2B5EF4-FFF2-40B4-BE49-F238E27FC236}">
                <a16:creationId xmlns:a16="http://schemas.microsoft.com/office/drawing/2014/main" xmlns="" id="{39EC2D9A-DCBB-47AC-9CD3-50AD0711B9C1}"/>
              </a:ext>
            </a:extLst>
          </p:cNvPr>
          <p:cNvSpPr>
            <a:spLocks noChangeAspect="1"/>
          </p:cNvSpPr>
          <p:nvPr/>
        </p:nvSpPr>
        <p:spPr>
          <a:xfrm>
            <a:off x="3870456" y="4492187"/>
            <a:ext cx="372388" cy="375498"/>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rgbClr val="ED7D31"/>
          </a:solidFill>
          <a:ln w="12700" cap="flat" cmpd="sng" algn="ctr">
            <a:noFill/>
            <a:prstDash val="solid"/>
            <a:miter lim="800000"/>
          </a:ln>
          <a:effectLst/>
        </p:spPr>
        <p:txBody>
          <a:bodyPr rot="0" spcFirstLastPara="0" vert="horz" wrap="square" lIns="76200" tIns="38100" rIns="76200" bIns="3810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761970" fontAlgn="auto">
              <a:spcBef>
                <a:spcPts val="0"/>
              </a:spcBef>
              <a:spcAft>
                <a:spcPts val="0"/>
              </a:spcAft>
              <a:defRPr/>
            </a:pPr>
            <a:endParaRPr lang="ko-KR" altLang="en-US" sz="1500" dirty="0">
              <a:solidFill>
                <a:prstClr val="white"/>
              </a:solidFill>
              <a:latin typeface="Calibri" panose="020F0502020204030204"/>
              <a:ea typeface="맑은 고딕" panose="020B0503020000020004" pitchFamily="34" charset="-127"/>
            </a:endParaRPr>
          </a:p>
        </p:txBody>
      </p:sp>
      <p:sp>
        <p:nvSpPr>
          <p:cNvPr id="61" name="Rounded Rectangle 25">
            <a:extLst>
              <a:ext uri="{FF2B5EF4-FFF2-40B4-BE49-F238E27FC236}">
                <a16:creationId xmlns:a16="http://schemas.microsoft.com/office/drawing/2014/main" xmlns="" id="{33DB65C0-41C9-4B3B-AF96-FCF0B073BE71}"/>
              </a:ext>
            </a:extLst>
          </p:cNvPr>
          <p:cNvSpPr/>
          <p:nvPr/>
        </p:nvSpPr>
        <p:spPr>
          <a:xfrm>
            <a:off x="4924679" y="2737475"/>
            <a:ext cx="399752" cy="292955"/>
          </a:xfrm>
          <a:custGeom>
            <a:avLst/>
            <a:gdLst/>
            <a:ahLst/>
            <a:cxnLst/>
            <a:rect l="l" t="t" r="r" b="b"/>
            <a:pathLst>
              <a:path w="3248842" h="2380886">
                <a:moveTo>
                  <a:pt x="1194785" y="1472263"/>
                </a:moveTo>
                <a:cubicBezTo>
                  <a:pt x="1150014" y="1472263"/>
                  <a:pt x="1113720" y="1508557"/>
                  <a:pt x="1113720" y="1553328"/>
                </a:cubicBezTo>
                <a:lnTo>
                  <a:pt x="1113720" y="1600880"/>
                </a:lnTo>
                <a:cubicBezTo>
                  <a:pt x="1113720" y="1645651"/>
                  <a:pt x="1150014" y="1681945"/>
                  <a:pt x="1194785" y="1681945"/>
                </a:cubicBezTo>
                <a:lnTo>
                  <a:pt x="2067186" y="1681945"/>
                </a:lnTo>
                <a:cubicBezTo>
                  <a:pt x="2111957" y="1681945"/>
                  <a:pt x="2148251" y="1645651"/>
                  <a:pt x="2148251" y="1600880"/>
                </a:cubicBezTo>
                <a:lnTo>
                  <a:pt x="2148251" y="1553328"/>
                </a:lnTo>
                <a:cubicBezTo>
                  <a:pt x="2148251" y="1508557"/>
                  <a:pt x="2111957" y="1472263"/>
                  <a:pt x="2067186" y="1472263"/>
                </a:cubicBezTo>
                <a:close/>
                <a:moveTo>
                  <a:pt x="2582402" y="986449"/>
                </a:moveTo>
                <a:cubicBezTo>
                  <a:pt x="2477247" y="986449"/>
                  <a:pt x="2392002" y="1071694"/>
                  <a:pt x="2392002" y="1176848"/>
                </a:cubicBezTo>
                <a:cubicBezTo>
                  <a:pt x="2392002" y="1282003"/>
                  <a:pt x="2477247" y="1367248"/>
                  <a:pt x="2582402" y="1367248"/>
                </a:cubicBezTo>
                <a:cubicBezTo>
                  <a:pt x="2687557" y="1367248"/>
                  <a:pt x="2772801" y="1282003"/>
                  <a:pt x="2772801" y="1176848"/>
                </a:cubicBezTo>
                <a:cubicBezTo>
                  <a:pt x="2772801" y="1071694"/>
                  <a:pt x="2687557" y="986449"/>
                  <a:pt x="2582402" y="986449"/>
                </a:cubicBezTo>
                <a:close/>
                <a:moveTo>
                  <a:pt x="679570" y="986449"/>
                </a:moveTo>
                <a:cubicBezTo>
                  <a:pt x="574415" y="986449"/>
                  <a:pt x="489171" y="1071694"/>
                  <a:pt x="489171" y="1176848"/>
                </a:cubicBezTo>
                <a:cubicBezTo>
                  <a:pt x="489171" y="1282003"/>
                  <a:pt x="574415" y="1367248"/>
                  <a:pt x="679570" y="1367248"/>
                </a:cubicBezTo>
                <a:cubicBezTo>
                  <a:pt x="784725" y="1367248"/>
                  <a:pt x="869970" y="1282003"/>
                  <a:pt x="869970" y="1176848"/>
                </a:cubicBezTo>
                <a:cubicBezTo>
                  <a:pt x="869970" y="1071694"/>
                  <a:pt x="784725" y="986449"/>
                  <a:pt x="679570" y="986449"/>
                </a:cubicBezTo>
                <a:close/>
                <a:moveTo>
                  <a:pt x="867954" y="155801"/>
                </a:moveTo>
                <a:lnTo>
                  <a:pt x="726849" y="858549"/>
                </a:lnTo>
                <a:lnTo>
                  <a:pt x="2535122" y="858549"/>
                </a:lnTo>
                <a:lnTo>
                  <a:pt x="2394017" y="155801"/>
                </a:lnTo>
                <a:close/>
                <a:moveTo>
                  <a:pt x="677268" y="0"/>
                </a:moveTo>
                <a:lnTo>
                  <a:pt x="2584703" y="0"/>
                </a:lnTo>
                <a:lnTo>
                  <a:pt x="2736658" y="607820"/>
                </a:lnTo>
                <a:cubicBezTo>
                  <a:pt x="2766265" y="579906"/>
                  <a:pt x="2806392" y="564164"/>
                  <a:pt x="2850195" y="564164"/>
                </a:cubicBezTo>
                <a:lnTo>
                  <a:pt x="3069929" y="564164"/>
                </a:lnTo>
                <a:cubicBezTo>
                  <a:pt x="3168740" y="564164"/>
                  <a:pt x="3248842" y="644266"/>
                  <a:pt x="3248842" y="743077"/>
                </a:cubicBezTo>
                <a:lnTo>
                  <a:pt x="3248842" y="792706"/>
                </a:lnTo>
                <a:cubicBezTo>
                  <a:pt x="3248842" y="891517"/>
                  <a:pt x="3168740" y="971619"/>
                  <a:pt x="3069929" y="971619"/>
                </a:cubicBezTo>
                <a:lnTo>
                  <a:pt x="3054536" y="971619"/>
                </a:lnTo>
                <a:cubicBezTo>
                  <a:pt x="3060628" y="989042"/>
                  <a:pt x="3063411" y="1007758"/>
                  <a:pt x="3063411" y="1027125"/>
                </a:cubicBezTo>
                <a:lnTo>
                  <a:pt x="3063411" y="2015961"/>
                </a:lnTo>
                <a:lnTo>
                  <a:pt x="2889080" y="2015961"/>
                </a:lnTo>
                <a:lnTo>
                  <a:pt x="2889080" y="2260325"/>
                </a:lnTo>
                <a:cubicBezTo>
                  <a:pt x="2889080" y="2326909"/>
                  <a:pt x="2835102" y="2380886"/>
                  <a:pt x="2768518" y="2380886"/>
                </a:cubicBezTo>
                <a:lnTo>
                  <a:pt x="2286284" y="2380886"/>
                </a:lnTo>
                <a:cubicBezTo>
                  <a:pt x="2219700" y="2380886"/>
                  <a:pt x="2165723" y="2326909"/>
                  <a:pt x="2165723" y="2260325"/>
                </a:cubicBezTo>
                <a:lnTo>
                  <a:pt x="2165723" y="2015961"/>
                </a:lnTo>
                <a:lnTo>
                  <a:pt x="1096248" y="2015961"/>
                </a:lnTo>
                <a:lnTo>
                  <a:pt x="1096248" y="2260325"/>
                </a:lnTo>
                <a:cubicBezTo>
                  <a:pt x="1096248" y="2326909"/>
                  <a:pt x="1042270" y="2380886"/>
                  <a:pt x="975686" y="2380886"/>
                </a:cubicBezTo>
                <a:lnTo>
                  <a:pt x="493453" y="2380886"/>
                </a:lnTo>
                <a:cubicBezTo>
                  <a:pt x="426869" y="2380886"/>
                  <a:pt x="372891" y="2326909"/>
                  <a:pt x="372891" y="2260325"/>
                </a:cubicBezTo>
                <a:lnTo>
                  <a:pt x="372891" y="2015961"/>
                </a:lnTo>
                <a:lnTo>
                  <a:pt x="198560" y="2015961"/>
                </a:lnTo>
                <a:lnTo>
                  <a:pt x="198560" y="1027125"/>
                </a:lnTo>
                <a:cubicBezTo>
                  <a:pt x="198560" y="1007758"/>
                  <a:pt x="201343" y="989042"/>
                  <a:pt x="207435" y="971619"/>
                </a:cubicBezTo>
                <a:lnTo>
                  <a:pt x="178913" y="971619"/>
                </a:lnTo>
                <a:cubicBezTo>
                  <a:pt x="80102" y="971619"/>
                  <a:pt x="0" y="891517"/>
                  <a:pt x="0" y="792706"/>
                </a:cubicBezTo>
                <a:lnTo>
                  <a:pt x="0" y="743077"/>
                </a:lnTo>
                <a:cubicBezTo>
                  <a:pt x="0" y="644266"/>
                  <a:pt x="80102" y="564164"/>
                  <a:pt x="178913" y="564164"/>
                </a:cubicBezTo>
                <a:lnTo>
                  <a:pt x="398647" y="564164"/>
                </a:lnTo>
                <a:cubicBezTo>
                  <a:pt x="447310" y="564164"/>
                  <a:pt x="491436" y="583593"/>
                  <a:pt x="523419" y="615395"/>
                </a:cubicBezTo>
                <a:close/>
              </a:path>
            </a:pathLst>
          </a:custGeom>
          <a:solidFill>
            <a:schemeClr val="accent5">
              <a:lumMod val="75000"/>
            </a:schemeClr>
          </a:solidFill>
          <a:ln w="12700" cap="flat" cmpd="sng" algn="ctr">
            <a:noFill/>
            <a:prstDash val="solid"/>
            <a:miter lim="800000"/>
          </a:ln>
          <a:effectLst/>
        </p:spPr>
        <p:txBody>
          <a:bodyPr rot="0" spcFirstLastPara="0" vert="horz" wrap="square" lIns="76200" tIns="38100" rIns="76200" bIns="3810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761970" fontAlgn="auto">
              <a:spcBef>
                <a:spcPts val="0"/>
              </a:spcBef>
              <a:spcAft>
                <a:spcPts val="0"/>
              </a:spcAft>
              <a:defRPr/>
            </a:pPr>
            <a:endParaRPr lang="ko-KR" altLang="en-US" sz="1500" dirty="0">
              <a:solidFill>
                <a:prstClr val="white"/>
              </a:solidFill>
              <a:latin typeface="Calibri" panose="020F0502020204030204"/>
              <a:ea typeface="맑은 고딕" panose="020B0503020000020004" pitchFamily="34" charset="-127"/>
            </a:endParaRPr>
          </a:p>
        </p:txBody>
      </p:sp>
      <p:grpSp>
        <p:nvGrpSpPr>
          <p:cNvPr id="62" name="그룹 6">
            <a:extLst>
              <a:ext uri="{FF2B5EF4-FFF2-40B4-BE49-F238E27FC236}">
                <a16:creationId xmlns:a16="http://schemas.microsoft.com/office/drawing/2014/main" xmlns="" id="{CA8B4A9B-7A59-4A75-B7A5-3A068E650F27}"/>
              </a:ext>
            </a:extLst>
          </p:cNvPr>
          <p:cNvGrpSpPr/>
          <p:nvPr/>
        </p:nvGrpSpPr>
        <p:grpSpPr>
          <a:xfrm>
            <a:off x="6905124" y="3721340"/>
            <a:ext cx="2833218" cy="733405"/>
            <a:chOff x="7637355" y="2159174"/>
            <a:chExt cx="3744000" cy="880085"/>
          </a:xfrm>
        </p:grpSpPr>
        <p:sp>
          <p:nvSpPr>
            <p:cNvPr id="63" name="TextBox 24">
              <a:extLst>
                <a:ext uri="{FF2B5EF4-FFF2-40B4-BE49-F238E27FC236}">
                  <a16:creationId xmlns:a16="http://schemas.microsoft.com/office/drawing/2014/main" xmlns="" id="{DB91767F-183E-42EC-981F-D786131DD9B2}"/>
                </a:ext>
              </a:extLst>
            </p:cNvPr>
            <p:cNvSpPr txBox="1"/>
            <p:nvPr/>
          </p:nvSpPr>
          <p:spPr>
            <a:xfrm>
              <a:off x="7658850" y="2436172"/>
              <a:ext cx="3701011" cy="603087"/>
            </a:xfrm>
            <a:prstGeom prst="rect">
              <a:avLst/>
            </a:prstGeom>
            <a:noFill/>
          </p:spPr>
          <p:txBody>
            <a:bodyPr wrap="square" rtlCol="0">
              <a:spAutoFit/>
            </a:bodyPr>
            <a:lstStyle/>
            <a:p>
              <a:pPr algn="r" defTabSz="761970" eaLnBrk="1" fontAlgn="auto" hangingPunct="1">
                <a:spcBef>
                  <a:spcPts val="0"/>
                </a:spcBef>
                <a:spcAft>
                  <a:spcPts val="0"/>
                </a:spcAft>
                <a:defRPr/>
              </a:pPr>
              <a:r>
                <a:rPr lang="hu-HU" altLang="ko-KR" sz="1333" kern="0" dirty="0">
                  <a:solidFill>
                    <a:prstClr val="black">
                      <a:lumMod val="75000"/>
                      <a:lumOff val="25000"/>
                    </a:prstClr>
                  </a:solidFill>
                  <a:latin typeface="Calibri" panose="020F0502020204030204"/>
                </a:rPr>
                <a:t>Az engedély 1 év helyett visszavonásig lesz érvényes.</a:t>
              </a:r>
              <a:endParaRPr lang="ko-KR" altLang="en-US" sz="1333" kern="0" dirty="0">
                <a:solidFill>
                  <a:prstClr val="black">
                    <a:lumMod val="75000"/>
                    <a:lumOff val="25000"/>
                  </a:prstClr>
                </a:solidFill>
                <a:latin typeface="Calibri" panose="020F0502020204030204"/>
              </a:endParaRPr>
            </a:p>
          </p:txBody>
        </p:sp>
        <p:sp>
          <p:nvSpPr>
            <p:cNvPr id="64" name="TextBox 25">
              <a:extLst>
                <a:ext uri="{FF2B5EF4-FFF2-40B4-BE49-F238E27FC236}">
                  <a16:creationId xmlns:a16="http://schemas.microsoft.com/office/drawing/2014/main" xmlns="" id="{0DAD0DA0-65D8-4200-BD03-9C0F86B7651A}"/>
                </a:ext>
              </a:extLst>
            </p:cNvPr>
            <p:cNvSpPr txBox="1"/>
            <p:nvPr/>
          </p:nvSpPr>
          <p:spPr>
            <a:xfrm>
              <a:off x="7653347" y="2159174"/>
              <a:ext cx="3712015" cy="356944"/>
            </a:xfrm>
            <a:prstGeom prst="rect">
              <a:avLst/>
            </a:prstGeom>
            <a:noFill/>
          </p:spPr>
          <p:txBody>
            <a:bodyPr wrap="square" rtlCol="0">
              <a:spAutoFit/>
            </a:bodyPr>
            <a:lstStyle/>
            <a:p>
              <a:pPr algn="r" defTabSz="761970" eaLnBrk="1" fontAlgn="auto" hangingPunct="1">
                <a:spcBef>
                  <a:spcPts val="0"/>
                </a:spcBef>
                <a:spcAft>
                  <a:spcPts val="0"/>
                </a:spcAft>
                <a:defRPr/>
              </a:pPr>
              <a:r>
                <a:rPr lang="hu-HU" altLang="ko-KR" sz="1333" b="1" kern="0" dirty="0">
                  <a:solidFill>
                    <a:srgbClr val="FFC000"/>
                  </a:solidFill>
                  <a:latin typeface="Calibri" panose="020F0502020204030204"/>
                </a:rPr>
                <a:t>Érvényességi ideje</a:t>
              </a:r>
              <a:endParaRPr lang="ko-KR" altLang="en-US" sz="1333" b="1" kern="0" dirty="0">
                <a:solidFill>
                  <a:srgbClr val="FFC000"/>
                </a:solidFill>
                <a:latin typeface="Calibri" panose="020F0502020204030204"/>
              </a:endParaRPr>
            </a:p>
          </p:txBody>
        </p:sp>
        <p:cxnSp>
          <p:nvCxnSpPr>
            <p:cNvPr id="65" name="Straight Connector 26">
              <a:extLst>
                <a:ext uri="{FF2B5EF4-FFF2-40B4-BE49-F238E27FC236}">
                  <a16:creationId xmlns:a16="http://schemas.microsoft.com/office/drawing/2014/main" xmlns="" id="{744C54CC-CBFC-482A-9BA7-77A22719AA4D}"/>
                </a:ext>
              </a:extLst>
            </p:cNvPr>
            <p:cNvCxnSpPr/>
            <p:nvPr/>
          </p:nvCxnSpPr>
          <p:spPr>
            <a:xfrm>
              <a:off x="7637355" y="2436172"/>
              <a:ext cx="3744000" cy="0"/>
            </a:xfrm>
            <a:prstGeom prst="line">
              <a:avLst/>
            </a:prstGeom>
            <a:noFill/>
            <a:ln w="6350" cap="flat" cmpd="sng" algn="ctr">
              <a:solidFill>
                <a:srgbClr val="FFC000"/>
              </a:solidFill>
              <a:prstDash val="solid"/>
              <a:miter lim="800000"/>
              <a:headEnd type="oval"/>
              <a:tailEnd type="none"/>
            </a:ln>
            <a:effectLst/>
          </p:spPr>
        </p:cxnSp>
      </p:grpSp>
      <p:grpSp>
        <p:nvGrpSpPr>
          <p:cNvPr id="66" name="그룹 7">
            <a:extLst>
              <a:ext uri="{FF2B5EF4-FFF2-40B4-BE49-F238E27FC236}">
                <a16:creationId xmlns:a16="http://schemas.microsoft.com/office/drawing/2014/main" xmlns="" id="{3FEECF8B-C94A-4409-A964-C899698A0D95}"/>
              </a:ext>
            </a:extLst>
          </p:cNvPr>
          <p:cNvGrpSpPr/>
          <p:nvPr/>
        </p:nvGrpSpPr>
        <p:grpSpPr>
          <a:xfrm>
            <a:off x="588037" y="5255903"/>
            <a:ext cx="2833218" cy="938526"/>
            <a:chOff x="890962" y="2144778"/>
            <a:chExt cx="3744000" cy="1126230"/>
          </a:xfrm>
        </p:grpSpPr>
        <p:sp>
          <p:nvSpPr>
            <p:cNvPr id="67" name="TextBox 28">
              <a:extLst>
                <a:ext uri="{FF2B5EF4-FFF2-40B4-BE49-F238E27FC236}">
                  <a16:creationId xmlns:a16="http://schemas.microsoft.com/office/drawing/2014/main" xmlns="" id="{053C2B99-CDBD-4807-AAE6-1C7E0F270436}"/>
                </a:ext>
              </a:extLst>
            </p:cNvPr>
            <p:cNvSpPr txBox="1"/>
            <p:nvPr/>
          </p:nvSpPr>
          <p:spPr>
            <a:xfrm>
              <a:off x="912456" y="2421776"/>
              <a:ext cx="3701011" cy="849232"/>
            </a:xfrm>
            <a:prstGeom prst="rect">
              <a:avLst/>
            </a:prstGeom>
            <a:noFill/>
          </p:spPr>
          <p:txBody>
            <a:bodyPr wrap="square" rtlCol="0">
              <a:spAutoFit/>
            </a:bodyPr>
            <a:lstStyle/>
            <a:p>
              <a:pPr defTabSz="761970" eaLnBrk="1" fontAlgn="auto" hangingPunct="1">
                <a:spcBef>
                  <a:spcPts val="0"/>
                </a:spcBef>
                <a:spcAft>
                  <a:spcPts val="0"/>
                </a:spcAft>
                <a:defRPr/>
              </a:pPr>
              <a:r>
                <a:rPr lang="hu-HU" altLang="ko-KR" sz="1333" kern="0" dirty="0">
                  <a:solidFill>
                    <a:prstClr val="black">
                      <a:lumMod val="75000"/>
                      <a:lumOff val="25000"/>
                    </a:prstClr>
                  </a:solidFill>
                  <a:latin typeface="Calibri" panose="020F0502020204030204"/>
                </a:rPr>
                <a:t>Nem kell új kérelmet benyújtani, 2021. január 1. után is érvényesek lesznek.</a:t>
              </a:r>
              <a:endParaRPr lang="ko-KR" altLang="en-US" sz="1333" kern="0" dirty="0">
                <a:solidFill>
                  <a:prstClr val="black">
                    <a:lumMod val="75000"/>
                    <a:lumOff val="25000"/>
                  </a:prstClr>
                </a:solidFill>
                <a:latin typeface="Calibri" panose="020F0502020204030204"/>
              </a:endParaRPr>
            </a:p>
          </p:txBody>
        </p:sp>
        <p:sp>
          <p:nvSpPr>
            <p:cNvPr id="68" name="TextBox 29">
              <a:extLst>
                <a:ext uri="{FF2B5EF4-FFF2-40B4-BE49-F238E27FC236}">
                  <a16:creationId xmlns:a16="http://schemas.microsoft.com/office/drawing/2014/main" xmlns="" id="{A9D87ECD-70AC-4992-A018-B6B84E36D405}"/>
                </a:ext>
              </a:extLst>
            </p:cNvPr>
            <p:cNvSpPr txBox="1"/>
            <p:nvPr/>
          </p:nvSpPr>
          <p:spPr>
            <a:xfrm>
              <a:off x="906954" y="2144778"/>
              <a:ext cx="3712017" cy="356944"/>
            </a:xfrm>
            <a:prstGeom prst="rect">
              <a:avLst/>
            </a:prstGeom>
            <a:noFill/>
          </p:spPr>
          <p:txBody>
            <a:bodyPr wrap="square" rtlCol="0">
              <a:spAutoFit/>
            </a:bodyPr>
            <a:lstStyle/>
            <a:p>
              <a:pPr defTabSz="761970" eaLnBrk="1" fontAlgn="auto" hangingPunct="1">
                <a:spcBef>
                  <a:spcPts val="0"/>
                </a:spcBef>
                <a:spcAft>
                  <a:spcPts val="0"/>
                </a:spcAft>
                <a:defRPr/>
              </a:pPr>
              <a:r>
                <a:rPr lang="hu-HU" altLang="ko-KR" sz="1333" b="1" kern="0" dirty="0">
                  <a:solidFill>
                    <a:srgbClr val="5B9BD5"/>
                  </a:solidFill>
                  <a:latin typeface="Calibri" panose="020F0502020204030204"/>
                </a:rPr>
                <a:t>Már meglévő engedélyek</a:t>
              </a:r>
              <a:endParaRPr lang="ko-KR" altLang="en-US" sz="1333" b="1" kern="0" dirty="0">
                <a:solidFill>
                  <a:srgbClr val="5B9BD5"/>
                </a:solidFill>
                <a:latin typeface="Calibri" panose="020F0502020204030204"/>
              </a:endParaRPr>
            </a:p>
          </p:txBody>
        </p:sp>
        <p:cxnSp>
          <p:nvCxnSpPr>
            <p:cNvPr id="69" name="Straight Connector 30">
              <a:extLst>
                <a:ext uri="{FF2B5EF4-FFF2-40B4-BE49-F238E27FC236}">
                  <a16:creationId xmlns:a16="http://schemas.microsoft.com/office/drawing/2014/main" xmlns="" id="{F39EB35C-8C0B-42AF-A1A6-C09B07C82A81}"/>
                </a:ext>
              </a:extLst>
            </p:cNvPr>
            <p:cNvCxnSpPr/>
            <p:nvPr/>
          </p:nvCxnSpPr>
          <p:spPr>
            <a:xfrm>
              <a:off x="890962" y="2421776"/>
              <a:ext cx="3744000" cy="0"/>
            </a:xfrm>
            <a:prstGeom prst="line">
              <a:avLst/>
            </a:prstGeom>
            <a:noFill/>
            <a:ln w="6350" cap="flat" cmpd="sng" algn="ctr">
              <a:solidFill>
                <a:srgbClr val="5B9BD5"/>
              </a:solidFill>
              <a:prstDash val="solid"/>
              <a:miter lim="800000"/>
              <a:headEnd type="none"/>
              <a:tailEnd type="oval"/>
            </a:ln>
            <a:effectLst/>
          </p:spPr>
        </p:cxnSp>
      </p:grpSp>
      <p:grpSp>
        <p:nvGrpSpPr>
          <p:cNvPr id="70" name="그룹 3">
            <a:extLst>
              <a:ext uri="{FF2B5EF4-FFF2-40B4-BE49-F238E27FC236}">
                <a16:creationId xmlns:a16="http://schemas.microsoft.com/office/drawing/2014/main" xmlns="" id="{6EED8D94-0D6F-4194-96DE-B6037EF08534}"/>
              </a:ext>
            </a:extLst>
          </p:cNvPr>
          <p:cNvGrpSpPr/>
          <p:nvPr/>
        </p:nvGrpSpPr>
        <p:grpSpPr>
          <a:xfrm>
            <a:off x="995846" y="2275811"/>
            <a:ext cx="2833218" cy="938526"/>
            <a:chOff x="4636424" y="5144267"/>
            <a:chExt cx="2918420" cy="1126230"/>
          </a:xfrm>
        </p:grpSpPr>
        <p:sp>
          <p:nvSpPr>
            <p:cNvPr id="71" name="TextBox 32">
              <a:extLst>
                <a:ext uri="{FF2B5EF4-FFF2-40B4-BE49-F238E27FC236}">
                  <a16:creationId xmlns:a16="http://schemas.microsoft.com/office/drawing/2014/main" xmlns="" id="{E4B03B0F-99D3-4DB4-AD12-9DB3BC138303}"/>
                </a:ext>
              </a:extLst>
            </p:cNvPr>
            <p:cNvSpPr txBox="1"/>
            <p:nvPr/>
          </p:nvSpPr>
          <p:spPr>
            <a:xfrm>
              <a:off x="4646212" y="5421265"/>
              <a:ext cx="2899577" cy="849232"/>
            </a:xfrm>
            <a:prstGeom prst="rect">
              <a:avLst/>
            </a:prstGeom>
            <a:noFill/>
          </p:spPr>
          <p:txBody>
            <a:bodyPr wrap="square" rtlCol="0">
              <a:spAutoFit/>
            </a:bodyPr>
            <a:lstStyle/>
            <a:p>
              <a:pPr algn="ctr" defTabSz="761970" eaLnBrk="1" fontAlgn="auto" hangingPunct="1">
                <a:spcBef>
                  <a:spcPts val="0"/>
                </a:spcBef>
                <a:spcAft>
                  <a:spcPts val="0"/>
                </a:spcAft>
                <a:defRPr/>
              </a:pPr>
              <a:r>
                <a:rPr lang="hu-HU" altLang="ko-KR" sz="1333" kern="0" dirty="0">
                  <a:solidFill>
                    <a:prstClr val="black">
                      <a:lumMod val="75000"/>
                      <a:lumOff val="25000"/>
                    </a:prstClr>
                  </a:solidFill>
                  <a:latin typeface="Calibri" panose="020F0502020204030204"/>
                </a:rPr>
                <a:t>Jelenlegi belföld-belföld reláció helyett valamennyi forgalmi irányra kérhető lesz.</a:t>
              </a:r>
              <a:endParaRPr lang="ko-KR" altLang="en-US" sz="1333" kern="0" dirty="0">
                <a:solidFill>
                  <a:prstClr val="black">
                    <a:lumMod val="75000"/>
                    <a:lumOff val="25000"/>
                  </a:prstClr>
                </a:solidFill>
                <a:latin typeface="Calibri" panose="020F0502020204030204"/>
              </a:endParaRPr>
            </a:p>
          </p:txBody>
        </p:sp>
        <p:sp>
          <p:nvSpPr>
            <p:cNvPr id="72" name="TextBox 33">
              <a:extLst>
                <a:ext uri="{FF2B5EF4-FFF2-40B4-BE49-F238E27FC236}">
                  <a16:creationId xmlns:a16="http://schemas.microsoft.com/office/drawing/2014/main" xmlns="" id="{76C55629-C2F6-45B8-AE31-2E0DFEC88600}"/>
                </a:ext>
              </a:extLst>
            </p:cNvPr>
            <p:cNvSpPr txBox="1"/>
            <p:nvPr/>
          </p:nvSpPr>
          <p:spPr>
            <a:xfrm>
              <a:off x="4636424" y="5144267"/>
              <a:ext cx="2908198" cy="356944"/>
            </a:xfrm>
            <a:prstGeom prst="rect">
              <a:avLst/>
            </a:prstGeom>
            <a:noFill/>
          </p:spPr>
          <p:txBody>
            <a:bodyPr wrap="square" rtlCol="0">
              <a:spAutoFit/>
            </a:bodyPr>
            <a:lstStyle/>
            <a:p>
              <a:pPr algn="ctr" defTabSz="761970" eaLnBrk="1" fontAlgn="auto" hangingPunct="1">
                <a:spcBef>
                  <a:spcPts val="0"/>
                </a:spcBef>
                <a:spcAft>
                  <a:spcPts val="0"/>
                </a:spcAft>
                <a:defRPr/>
              </a:pPr>
              <a:r>
                <a:rPr lang="en-US" altLang="ko-KR" sz="1333" b="1" kern="0" dirty="0">
                  <a:solidFill>
                    <a:srgbClr val="A5A5A5"/>
                  </a:solidFill>
                  <a:latin typeface="Calibri" panose="020F0502020204030204"/>
                </a:rPr>
                <a:t> </a:t>
              </a:r>
              <a:r>
                <a:rPr lang="hu-HU" altLang="ko-KR" sz="1333" b="1" kern="0" dirty="0">
                  <a:solidFill>
                    <a:srgbClr val="A5A5A5"/>
                  </a:solidFill>
                  <a:latin typeface="Calibri" panose="020F0502020204030204"/>
                </a:rPr>
                <a:t>Területi hatálya</a:t>
              </a:r>
              <a:endParaRPr lang="ko-KR" altLang="en-US" sz="1333" b="1" kern="0" dirty="0">
                <a:solidFill>
                  <a:srgbClr val="A5A5A5"/>
                </a:solidFill>
                <a:latin typeface="Calibri" panose="020F0502020204030204"/>
              </a:endParaRPr>
            </a:p>
          </p:txBody>
        </p:sp>
        <p:cxnSp>
          <p:nvCxnSpPr>
            <p:cNvPr id="73" name="Straight Connector 34">
              <a:extLst>
                <a:ext uri="{FF2B5EF4-FFF2-40B4-BE49-F238E27FC236}">
                  <a16:creationId xmlns:a16="http://schemas.microsoft.com/office/drawing/2014/main" xmlns="" id="{8ABE571B-339A-44EB-8AA5-3B111379D8B3}"/>
                </a:ext>
              </a:extLst>
            </p:cNvPr>
            <p:cNvCxnSpPr/>
            <p:nvPr/>
          </p:nvCxnSpPr>
          <p:spPr>
            <a:xfrm>
              <a:off x="4636424" y="5421265"/>
              <a:ext cx="2918420" cy="0"/>
            </a:xfrm>
            <a:prstGeom prst="line">
              <a:avLst/>
            </a:prstGeom>
            <a:noFill/>
            <a:ln w="6350" cap="flat" cmpd="sng" algn="ctr">
              <a:solidFill>
                <a:srgbClr val="A5A5A5"/>
              </a:solidFill>
              <a:prstDash val="solid"/>
              <a:miter lim="800000"/>
              <a:headEnd type="oval"/>
              <a:tailEnd type="oval"/>
            </a:ln>
            <a:effectLst/>
          </p:spPr>
        </p:cxnSp>
      </p:grpSp>
      <p:sp>
        <p:nvSpPr>
          <p:cNvPr id="75" name="Teardrop 1">
            <a:extLst>
              <a:ext uri="{FF2B5EF4-FFF2-40B4-BE49-F238E27FC236}">
                <a16:creationId xmlns:a16="http://schemas.microsoft.com/office/drawing/2014/main" xmlns="" id="{72C56574-BC7D-4016-8317-A561E1E04A5E}"/>
              </a:ext>
            </a:extLst>
          </p:cNvPr>
          <p:cNvSpPr/>
          <p:nvPr/>
        </p:nvSpPr>
        <p:spPr>
          <a:xfrm rot="18805991">
            <a:off x="5948361" y="4470166"/>
            <a:ext cx="396877" cy="392735"/>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FFC000"/>
          </a:solidFill>
          <a:ln w="12700" cap="flat" cmpd="sng" algn="ctr">
            <a:noFill/>
            <a:prstDash val="solid"/>
            <a:miter lim="800000"/>
          </a:ln>
          <a:effectLst/>
        </p:spPr>
        <p:txBody>
          <a:bodyPr rot="0" spcFirstLastPara="0" vert="horz" wrap="square" lIns="76200" tIns="38100" rIns="76200" bIns="3810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761970" fontAlgn="auto">
              <a:spcBef>
                <a:spcPts val="0"/>
              </a:spcBef>
              <a:spcAft>
                <a:spcPts val="0"/>
              </a:spcAft>
              <a:defRPr/>
            </a:pPr>
            <a:endParaRPr lang="ko-KR" altLang="en-US" sz="1500" dirty="0">
              <a:solidFill>
                <a:prstClr val="black"/>
              </a:solidFill>
              <a:latin typeface="Arial"/>
            </a:endParaRPr>
          </a:p>
        </p:txBody>
      </p:sp>
      <p:sp>
        <p:nvSpPr>
          <p:cNvPr id="37" name="Chevron 22">
            <a:extLst>
              <a:ext uri="{FF2B5EF4-FFF2-40B4-BE49-F238E27FC236}">
                <a16:creationId xmlns:a16="http://schemas.microsoft.com/office/drawing/2014/main" xmlns="" id="{EFF10A88-ECFB-4CDD-9873-64325D9248BB}"/>
              </a:ext>
            </a:extLst>
          </p:cNvPr>
          <p:cNvSpPr/>
          <p:nvPr/>
        </p:nvSpPr>
        <p:spPr>
          <a:xfrm rot="10800000">
            <a:off x="6789420" y="1120138"/>
            <a:ext cx="3217755" cy="931028"/>
          </a:xfrm>
          <a:prstGeom prst="chevron">
            <a:avLst/>
          </a:prstGeom>
          <a:solidFill>
            <a:srgbClr val="8E1F0B"/>
          </a:solidFill>
          <a:ln w="12700" cap="flat" cmpd="sng" algn="ctr">
            <a:noFill/>
            <a:prstDash val="solid"/>
            <a:miter lim="800000"/>
          </a:ln>
          <a:effectLst>
            <a:innerShdw blurRad="63500" dist="50800" dir="2700000">
              <a:prstClr val="black">
                <a:alpha val="50000"/>
              </a:prstClr>
            </a:innerShdw>
          </a:effectLst>
        </p:spPr>
        <p:txBody>
          <a:bodyPr rtlCol="0" anchor="ctr"/>
          <a:lstStyle/>
          <a:p>
            <a:pPr algn="ctr" defTabSz="761970" eaLnBrk="1" fontAlgn="auto" hangingPunct="1">
              <a:spcBef>
                <a:spcPts val="0"/>
              </a:spcBef>
              <a:spcAft>
                <a:spcPts val="0"/>
              </a:spcAft>
              <a:defRPr/>
            </a:pPr>
            <a:endParaRPr lang="ko-KR" altLang="en-US" sz="1667" kern="0">
              <a:solidFill>
                <a:prstClr val="black"/>
              </a:solidFill>
              <a:latin typeface="Arial"/>
              <a:ea typeface="맑은 고딕" panose="020B0503020000020004" pitchFamily="34" charset="-127"/>
            </a:endParaRPr>
          </a:p>
        </p:txBody>
      </p:sp>
      <p:sp>
        <p:nvSpPr>
          <p:cNvPr id="38" name="Chevron 23">
            <a:extLst>
              <a:ext uri="{FF2B5EF4-FFF2-40B4-BE49-F238E27FC236}">
                <a16:creationId xmlns:a16="http://schemas.microsoft.com/office/drawing/2014/main" xmlns="" id="{0376B251-C537-485C-B12F-E647213F792F}"/>
              </a:ext>
            </a:extLst>
          </p:cNvPr>
          <p:cNvSpPr/>
          <p:nvPr/>
        </p:nvSpPr>
        <p:spPr>
          <a:xfrm rot="10800000">
            <a:off x="6964692" y="1185589"/>
            <a:ext cx="2722405" cy="787703"/>
          </a:xfrm>
          <a:prstGeom prst="chevron">
            <a:avLst/>
          </a:prstGeom>
          <a:solidFill>
            <a:sysClr val="window" lastClr="FFFFFF"/>
          </a:solidFill>
          <a:ln w="12700" cap="flat" cmpd="sng" algn="ctr">
            <a:noFill/>
            <a:prstDash val="solid"/>
            <a:miter lim="800000"/>
          </a:ln>
          <a:effectLst>
            <a:outerShdw blurRad="63500" sx="102000" sy="102000" algn="ctr" rotWithShape="0">
              <a:prstClr val="black">
                <a:alpha val="22000"/>
              </a:prstClr>
            </a:out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ea typeface="맑은 고딕" panose="020B0503020000020004" pitchFamily="34" charset="-127"/>
            </a:endParaRPr>
          </a:p>
        </p:txBody>
      </p:sp>
      <p:sp>
        <p:nvSpPr>
          <p:cNvPr id="39" name="Hexagon 29">
            <a:extLst>
              <a:ext uri="{FF2B5EF4-FFF2-40B4-BE49-F238E27FC236}">
                <a16:creationId xmlns:a16="http://schemas.microsoft.com/office/drawing/2014/main" xmlns="" id="{B104C12E-0727-4727-A822-47805D458724}"/>
              </a:ext>
            </a:extLst>
          </p:cNvPr>
          <p:cNvSpPr/>
          <p:nvPr/>
        </p:nvSpPr>
        <p:spPr>
          <a:xfrm rot="10800000">
            <a:off x="7159766" y="1248493"/>
            <a:ext cx="2527331" cy="649959"/>
          </a:xfrm>
          <a:prstGeom prst="hexagon">
            <a:avLst>
              <a:gd name="adj" fmla="val 51788"/>
              <a:gd name="vf" fmla="val 115470"/>
            </a:avLst>
          </a:prstGeom>
          <a:solidFill>
            <a:srgbClr val="8E1F0B"/>
          </a:solidFill>
          <a:ln w="12700" cap="flat" cmpd="sng" algn="ctr">
            <a:noFill/>
            <a:prstDash val="solid"/>
            <a:miter lim="800000"/>
          </a:ln>
          <a:effectLst>
            <a:outerShdw blurRad="50800" dist="50800" dir="5400000" algn="ctr" rotWithShape="0">
              <a:srgbClr val="000000">
                <a:alpha val="22000"/>
              </a:srgbClr>
            </a:outerShdw>
          </a:effectLst>
        </p:spPr>
        <p:txBody>
          <a:bodyPr rtlCol="0" anchor="ctr"/>
          <a:lstStyle/>
          <a:p>
            <a:pPr algn="ctr" defTabSz="761970" eaLnBrk="1" fontAlgn="auto" hangingPunct="1">
              <a:spcBef>
                <a:spcPts val="0"/>
              </a:spcBef>
              <a:spcAft>
                <a:spcPts val="0"/>
              </a:spcAft>
              <a:defRPr/>
            </a:pPr>
            <a:endParaRPr lang="ko-KR" altLang="en-US" sz="1667" kern="0">
              <a:solidFill>
                <a:prstClr val="white"/>
              </a:solidFill>
              <a:latin typeface="Arial"/>
              <a:ea typeface="맑은 고딕" panose="020B0503020000020004" pitchFamily="34" charset="-127"/>
            </a:endParaRPr>
          </a:p>
        </p:txBody>
      </p:sp>
      <p:sp>
        <p:nvSpPr>
          <p:cNvPr id="40" name="TextBox 30">
            <a:extLst>
              <a:ext uri="{FF2B5EF4-FFF2-40B4-BE49-F238E27FC236}">
                <a16:creationId xmlns:a16="http://schemas.microsoft.com/office/drawing/2014/main" xmlns="" id="{CA9324B7-A912-49A6-B0D8-FC2EFEDDABEE}"/>
              </a:ext>
            </a:extLst>
          </p:cNvPr>
          <p:cNvSpPr txBox="1"/>
          <p:nvPr/>
        </p:nvSpPr>
        <p:spPr>
          <a:xfrm>
            <a:off x="7332107" y="1427791"/>
            <a:ext cx="419038" cy="323165"/>
          </a:xfrm>
          <a:prstGeom prst="rect">
            <a:avLst/>
          </a:prstGeom>
          <a:noFill/>
        </p:spPr>
        <p:txBody>
          <a:bodyPr wrap="square" lIns="90000" rIns="90000" rtlCol="0">
            <a:spAutoFit/>
          </a:bodyPr>
          <a:lstStyle/>
          <a:p>
            <a:pPr algn="ctr" defTabSz="761970" eaLnBrk="1" fontAlgn="auto" hangingPunct="1">
              <a:spcBef>
                <a:spcPts val="0"/>
              </a:spcBef>
              <a:spcAft>
                <a:spcPts val="0"/>
              </a:spcAft>
              <a:defRPr/>
            </a:pPr>
            <a:r>
              <a:rPr lang="en-US" altLang="ko-KR" sz="1500" b="1" dirty="0">
                <a:solidFill>
                  <a:prstClr val="white"/>
                </a:solidFill>
                <a:latin typeface="Arial"/>
                <a:ea typeface="맑은 고딕" panose="020B0503020000020004" pitchFamily="34" charset="-127"/>
                <a:cs typeface="Arial" pitchFamily="34" charset="0"/>
              </a:rPr>
              <a:t>0</a:t>
            </a:r>
            <a:r>
              <a:rPr lang="hu-HU" altLang="ko-KR" sz="1500" b="1" dirty="0">
                <a:solidFill>
                  <a:prstClr val="white"/>
                </a:solidFill>
                <a:latin typeface="Arial"/>
                <a:ea typeface="맑은 고딕" panose="020B0503020000020004" pitchFamily="34" charset="-127"/>
                <a:cs typeface="Arial" pitchFamily="34" charset="0"/>
              </a:rPr>
              <a:t>4</a:t>
            </a:r>
            <a:endParaRPr lang="ko-KR" altLang="en-US" sz="1500" b="1" dirty="0">
              <a:solidFill>
                <a:prstClr val="white"/>
              </a:solidFill>
              <a:latin typeface="Arial"/>
              <a:ea typeface="맑은 고딕" panose="020B0503020000020004" pitchFamily="34" charset="-127"/>
              <a:cs typeface="Arial" pitchFamily="34" charset="0"/>
            </a:endParaRPr>
          </a:p>
        </p:txBody>
      </p:sp>
      <p:sp>
        <p:nvSpPr>
          <p:cNvPr id="41" name="TextBox 32">
            <a:extLst>
              <a:ext uri="{FF2B5EF4-FFF2-40B4-BE49-F238E27FC236}">
                <a16:creationId xmlns:a16="http://schemas.microsoft.com/office/drawing/2014/main" xmlns="" id="{60D693D9-96DC-4B2B-BD55-80C95CAC0B1E}"/>
              </a:ext>
            </a:extLst>
          </p:cNvPr>
          <p:cNvSpPr txBox="1"/>
          <p:nvPr/>
        </p:nvSpPr>
        <p:spPr>
          <a:xfrm>
            <a:off x="7751145" y="1265699"/>
            <a:ext cx="1484296" cy="577081"/>
          </a:xfrm>
          <a:prstGeom prst="rect">
            <a:avLst/>
          </a:prstGeom>
          <a:noFill/>
        </p:spPr>
        <p:txBody>
          <a:bodyPr wrap="square" rtlCol="0">
            <a:spAutoFit/>
          </a:bodyPr>
          <a:lstStyle/>
          <a:p>
            <a:pPr lvl="0">
              <a:defRPr/>
            </a:pPr>
            <a:r>
              <a:rPr lang="hu-HU" altLang="ko-KR" sz="1050" dirty="0">
                <a:solidFill>
                  <a:prstClr val="white"/>
                </a:solidFill>
                <a:cs typeface="Arial" pitchFamily="34" charset="0"/>
              </a:rPr>
              <a:t>Az egyedi mentesítés lehetőségének kiterjesztése</a:t>
            </a:r>
            <a:endParaRPr lang="en-US" altLang="ko-KR" sz="1050" dirty="0">
              <a:solidFill>
                <a:prstClr val="white"/>
              </a:solidFill>
              <a:ea typeface="맑은 고딕" panose="020B0503020000020004" pitchFamily="34" charset="-127"/>
              <a:cs typeface="Arial" pitchFamily="34" charset="0"/>
            </a:endParaRPr>
          </a:p>
        </p:txBody>
      </p:sp>
      <p:pic>
        <p:nvPicPr>
          <p:cNvPr id="5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Tree>
    <p:extLst>
      <p:ext uri="{BB962C8B-B14F-4D97-AF65-F5344CB8AC3E}">
        <p14:creationId xmlns:p14="http://schemas.microsoft.com/office/powerpoint/2010/main" val="6497617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523840" y="454025"/>
            <a:ext cx="5111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smtClean="0">
                <a:solidFill>
                  <a:srgbClr val="FF0000"/>
                </a:solidFill>
                <a:latin typeface="Georgia" panose="02040502050405020303" pitchFamily="18" charset="0"/>
              </a:rPr>
              <a:t>EKAER elektronikus felülete</a:t>
            </a:r>
            <a:endParaRPr lang="hu-HU" altLang="hu-HU" sz="28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597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endParaRPr lang="hu-HU" altLang="hu-HU" sz="2400" b="1" dirty="0" smtClean="0">
              <a:latin typeface="Georgia" panose="02040502050405020303" pitchFamily="18" charset="0"/>
              <a:hlinkClick r:id="rId4"/>
            </a:endParaRPr>
          </a:p>
          <a:p>
            <a:pPr algn="just" eaLnBrk="1" hangingPunct="1">
              <a:defRPr/>
            </a:pPr>
            <a:r>
              <a:rPr lang="hu-HU" altLang="hu-HU" sz="2400" b="1" dirty="0" err="1" smtClean="0">
                <a:latin typeface="Georgia" panose="02040502050405020303" pitchFamily="18" charset="0"/>
                <a:hlinkClick r:id="rId4"/>
              </a:rPr>
              <a:t>www.ekaer.nav.gov.hu</a:t>
            </a:r>
            <a:r>
              <a:rPr lang="hu-HU" altLang="hu-HU" sz="2400" b="1" dirty="0" smtClean="0">
                <a:latin typeface="Georgia" panose="02040502050405020303" pitchFamily="18" charset="0"/>
              </a:rPr>
              <a:t> </a:t>
            </a:r>
          </a:p>
          <a:p>
            <a:pPr algn="just" eaLnBrk="1" hangingPunct="1">
              <a:defRPr/>
            </a:pPr>
            <a:endParaRPr lang="hu-HU" altLang="hu-HU" sz="2400" b="1" dirty="0" smtClean="0">
              <a:latin typeface="Georgia" panose="02040502050405020303" pitchFamily="18" charset="0"/>
            </a:endParaRPr>
          </a:p>
          <a:p>
            <a:pPr algn="just" eaLnBrk="1" hangingPunct="1">
              <a:defRPr/>
            </a:pPr>
            <a:r>
              <a:rPr lang="hu-HU" altLang="hu-HU" sz="2400" b="1" dirty="0" smtClean="0">
                <a:latin typeface="Georgia" panose="02040502050405020303" pitchFamily="18" charset="0"/>
              </a:rPr>
              <a:t>A regisztrációs és a belépési felületen, továbbá az EKÁER szám érvényességi lekérdezőjén kívül </a:t>
            </a:r>
          </a:p>
          <a:p>
            <a:pPr algn="just" eaLnBrk="1" hangingPunct="1">
              <a:defRPr/>
            </a:pPr>
            <a:endParaRPr lang="hu-HU" altLang="hu-HU" sz="2400" b="1" dirty="0">
              <a:latin typeface="Georgia" panose="02040502050405020303" pitchFamily="18" charset="0"/>
            </a:endParaRPr>
          </a:p>
          <a:p>
            <a:pPr algn="just" eaLnBrk="1" hangingPunct="1">
              <a:defRPr/>
            </a:pPr>
            <a:r>
              <a:rPr lang="hu-HU" altLang="hu-HU" sz="2000" b="1" dirty="0" smtClean="0">
                <a:latin typeface="Georgia" panose="02040502050405020303" pitchFamily="18" charset="0"/>
              </a:rPr>
              <a:t>Megtalálható itt:</a:t>
            </a:r>
          </a:p>
          <a:p>
            <a:pPr algn="just" eaLnBrk="1" hangingPunct="1">
              <a:defRPr/>
            </a:pPr>
            <a:endParaRPr lang="hu-HU" altLang="hu-HU" sz="1800" dirty="0" smtClean="0">
              <a:latin typeface="Georgia" panose="02040502050405020303" pitchFamily="18" charset="0"/>
            </a:endParaRP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Jogszabályok, </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Rendszer bemutatása, használati kézikönyv</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Kérdések – válaszok</a:t>
            </a:r>
          </a:p>
          <a:p>
            <a:pPr marL="342900" indent="-342900" algn="just" eaLnBrk="1" hangingPunct="1">
              <a:buFont typeface="Arial" panose="020B0604020202020204" pitchFamily="34" charset="0"/>
              <a:buChar char="•"/>
              <a:defRPr/>
            </a:pPr>
            <a:r>
              <a:rPr lang="hu-HU" altLang="hu-HU" sz="2000" u="sng" dirty="0" smtClean="0">
                <a:latin typeface="Georgia" panose="02040502050405020303" pitchFamily="18" charset="0"/>
              </a:rPr>
              <a:t>Hírek (informatikai kérdések, szállítmányozói regisztráció, stb.)</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Fejlesztések </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Nyomtatványok</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Kockázati biztosítékkal útmutatások</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Üzemszünetek </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Hasznos linkek</a:t>
            </a:r>
          </a:p>
          <a:p>
            <a:pPr marL="342900" indent="-342900" algn="just" eaLnBrk="1" hangingPunct="1">
              <a:buFont typeface="Arial" panose="020B0604020202020204" pitchFamily="34" charset="0"/>
              <a:buChar char="•"/>
              <a:defRPr/>
            </a:pPr>
            <a:r>
              <a:rPr lang="hu-HU" altLang="hu-HU" sz="2000" dirty="0" smtClean="0">
                <a:latin typeface="Georgia" panose="02040502050405020303" pitchFamily="18" charset="0"/>
              </a:rPr>
              <a:t>FELIR rendszerre mutatás </a:t>
            </a:r>
            <a:endParaRPr lang="hu-HU" altLang="hu-HU" sz="20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25</a:t>
            </a:fld>
            <a:endParaRPr lang="hu-HU" altLang="hu-HU"/>
          </a:p>
        </p:txBody>
      </p:sp>
    </p:spTree>
    <p:extLst>
      <p:ext uri="{BB962C8B-B14F-4D97-AF65-F5344CB8AC3E}">
        <p14:creationId xmlns:p14="http://schemas.microsoft.com/office/powerpoint/2010/main" val="279202227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3"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pic>
        <p:nvPicPr>
          <p:cNvPr id="3" name="Kép 2"/>
          <p:cNvPicPr>
            <a:picLocks noChangeAspect="1"/>
          </p:cNvPicPr>
          <p:nvPr/>
        </p:nvPicPr>
        <p:blipFill>
          <a:blip r:embed="rId3"/>
          <a:stretch>
            <a:fillRect/>
          </a:stretch>
        </p:blipFill>
        <p:spPr>
          <a:xfrm>
            <a:off x="85009" y="0"/>
            <a:ext cx="10074991" cy="7338392"/>
          </a:xfrm>
          <a:prstGeom prst="rect">
            <a:avLst/>
          </a:prstGeom>
        </p:spPr>
      </p:pic>
    </p:spTree>
    <p:extLst>
      <p:ext uri="{BB962C8B-B14F-4D97-AF65-F5344CB8AC3E}">
        <p14:creationId xmlns:p14="http://schemas.microsoft.com/office/powerpoint/2010/main" val="413171258"/>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523840" y="454025"/>
            <a:ext cx="5111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smtClean="0">
                <a:solidFill>
                  <a:srgbClr val="FF0000"/>
                </a:solidFill>
                <a:latin typeface="Georgia" panose="02040502050405020303" pitchFamily="18" charset="0"/>
              </a:rPr>
              <a:t>Üzemszünet</a:t>
            </a:r>
            <a:endParaRPr lang="hu-HU" altLang="hu-HU" sz="2800" dirty="0">
              <a:solidFill>
                <a:srgbClr val="FF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27472" y="1289720"/>
            <a:ext cx="936047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hu-HU" sz="2400" dirty="0" smtClean="0">
                <a:latin typeface="Georgia" panose="02040502050405020303" pitchFamily="18" charset="0"/>
              </a:rPr>
              <a:t>Az adó- és vámhatóság </a:t>
            </a:r>
            <a:r>
              <a:rPr lang="hu-HU" sz="2400" dirty="0">
                <a:latin typeface="Georgia" panose="02040502050405020303" pitchFamily="18" charset="0"/>
              </a:rPr>
              <a:t>üzemzavar és karbantartási célú üzemszünet </a:t>
            </a:r>
            <a:r>
              <a:rPr lang="hu-HU" sz="2400" dirty="0" smtClean="0">
                <a:latin typeface="Georgia" panose="02040502050405020303" pitchFamily="18" charset="0"/>
              </a:rPr>
              <a:t>esetén annak </a:t>
            </a:r>
            <a:r>
              <a:rPr lang="hu-HU" sz="2400" dirty="0">
                <a:latin typeface="Georgia" panose="02040502050405020303" pitchFamily="18" charset="0"/>
              </a:rPr>
              <a:t>kezdetére, jellegére, helyére és végére vonatkozóan haladéktalanul tájékoztatást tesz közzé </a:t>
            </a:r>
            <a:r>
              <a:rPr lang="hu-HU" sz="2400" dirty="0" smtClean="0">
                <a:latin typeface="Georgia" panose="02040502050405020303" pitchFamily="18" charset="0"/>
              </a:rPr>
              <a:t>a </a:t>
            </a:r>
            <a:r>
              <a:rPr lang="hu-HU" sz="2400" dirty="0" err="1" smtClean="0">
                <a:latin typeface="Georgia" panose="02040502050405020303" pitchFamily="18" charset="0"/>
                <a:hlinkClick r:id="rId4"/>
              </a:rPr>
              <a:t>www.ekaer.nav.gov.hu</a:t>
            </a:r>
            <a:r>
              <a:rPr lang="hu-HU" sz="2400" dirty="0" smtClean="0">
                <a:latin typeface="Georgia" panose="02040502050405020303" pitchFamily="18" charset="0"/>
              </a:rPr>
              <a:t>,  </a:t>
            </a:r>
            <a:r>
              <a:rPr lang="hu-HU" sz="2400" dirty="0">
                <a:latin typeface="Georgia" panose="02040502050405020303" pitchFamily="18" charset="0"/>
              </a:rPr>
              <a:t>valamint a </a:t>
            </a:r>
            <a:r>
              <a:rPr lang="hu-HU" sz="2400" dirty="0" err="1" smtClean="0">
                <a:latin typeface="Georgia" panose="02040502050405020303" pitchFamily="18" charset="0"/>
                <a:hlinkClick r:id="rId5"/>
              </a:rPr>
              <a:t>www.nav.gov.hu</a:t>
            </a:r>
            <a:r>
              <a:rPr lang="hu-HU" sz="2400" dirty="0">
                <a:latin typeface="Georgia" panose="02040502050405020303" pitchFamily="18" charset="0"/>
              </a:rPr>
              <a:t> </a:t>
            </a:r>
            <a:r>
              <a:rPr lang="hu-HU" sz="2400" dirty="0" smtClean="0">
                <a:latin typeface="Georgia" panose="02040502050405020303" pitchFamily="18" charset="0"/>
              </a:rPr>
              <a:t>oldalakon Itt a </a:t>
            </a:r>
            <a:r>
              <a:rPr lang="hu-HU" sz="2400" dirty="0">
                <a:latin typeface="Georgia" panose="02040502050405020303" pitchFamily="18" charset="0"/>
              </a:rPr>
              <a:t>korábbi üzemszünetek </a:t>
            </a:r>
            <a:r>
              <a:rPr lang="hu-HU" sz="2400" dirty="0" smtClean="0">
                <a:latin typeface="Georgia" panose="02040502050405020303" pitchFamily="18" charset="0"/>
              </a:rPr>
              <a:t>is lekérdezhetők a </a:t>
            </a:r>
            <a:r>
              <a:rPr lang="hu-HU" sz="2400" dirty="0">
                <a:latin typeface="Georgia" panose="02040502050405020303" pitchFamily="18" charset="0"/>
              </a:rPr>
              <a:t>Tájékoztatások az üzemszünetekről menüpont alól.</a:t>
            </a:r>
          </a:p>
          <a:p>
            <a:pPr algn="just"/>
            <a:endParaRPr lang="hu-HU" sz="2400" dirty="0" smtClean="0">
              <a:latin typeface="Georgia" panose="02040502050405020303" pitchFamily="18" charset="0"/>
            </a:endParaRPr>
          </a:p>
          <a:p>
            <a:pPr algn="just"/>
            <a:r>
              <a:rPr lang="hu-HU" sz="2400" dirty="0" smtClean="0">
                <a:latin typeface="Georgia" panose="02040502050405020303" pitchFamily="18" charset="0"/>
              </a:rPr>
              <a:t>A </a:t>
            </a:r>
            <a:r>
              <a:rPr lang="hu-HU" sz="2400" dirty="0">
                <a:latin typeface="Georgia" panose="02040502050405020303" pitchFamily="18" charset="0"/>
              </a:rPr>
              <a:t>fent jelzett rendszerek ismételt rendelkezésre állásakor az adózónak valamennyi korábban nem rögzített bejelentését legkésőbb az </a:t>
            </a:r>
            <a:r>
              <a:rPr lang="hu-HU" sz="2400" b="1" dirty="0">
                <a:latin typeface="Georgia" panose="02040502050405020303" pitchFamily="18" charset="0"/>
              </a:rPr>
              <a:t>akadály megszűnését követő munkanapon </a:t>
            </a:r>
            <a:r>
              <a:rPr lang="hu-HU" sz="2400" dirty="0">
                <a:latin typeface="Georgia" panose="02040502050405020303" pitchFamily="18" charset="0"/>
              </a:rPr>
              <a:t>rögzítenie kell az EKAER elektronikus felületén</a:t>
            </a:r>
            <a:r>
              <a:rPr lang="hu-HU" sz="2400" dirty="0" smtClean="0">
                <a:latin typeface="Georgia" panose="02040502050405020303" pitchFamily="18" charset="0"/>
              </a:rPr>
              <a:t>.</a:t>
            </a:r>
          </a:p>
          <a:p>
            <a:pPr algn="just"/>
            <a:endParaRPr lang="hu-HU" sz="2400" dirty="0">
              <a:latin typeface="Georgia" panose="02040502050405020303" pitchFamily="18" charset="0"/>
            </a:endParaRPr>
          </a:p>
          <a:p>
            <a:pPr algn="just"/>
            <a:r>
              <a:rPr lang="hu-HU" sz="2400" b="1" i="1" u="sng" dirty="0" smtClean="0">
                <a:latin typeface="Georgia" panose="02040502050405020303" pitchFamily="18" charset="0"/>
              </a:rPr>
              <a:t>Mi nem üzemszünet:</a:t>
            </a:r>
          </a:p>
          <a:p>
            <a:pPr marL="342900" indent="-342900" algn="just">
              <a:buFont typeface="Arial" panose="020B0604020202020204" pitchFamily="34" charset="0"/>
              <a:buChar char="•"/>
            </a:pPr>
            <a:r>
              <a:rPr lang="hu-HU" sz="2400" dirty="0" smtClean="0">
                <a:latin typeface="Georgia" panose="02040502050405020303" pitchFamily="18" charset="0"/>
              </a:rPr>
              <a:t>Térerő hiánya</a:t>
            </a:r>
          </a:p>
          <a:p>
            <a:pPr marL="342900" indent="-342900" algn="just">
              <a:buFont typeface="Arial" panose="020B0604020202020204" pitchFamily="34" charset="0"/>
              <a:buChar char="•"/>
            </a:pPr>
            <a:r>
              <a:rPr lang="hu-HU" sz="2400" dirty="0" smtClean="0">
                <a:latin typeface="Georgia" panose="02040502050405020303" pitchFamily="18" charset="0"/>
              </a:rPr>
              <a:t>Elromlott eszköz</a:t>
            </a:r>
          </a:p>
          <a:p>
            <a:pPr marL="342900" indent="-342900" algn="just">
              <a:buFont typeface="Arial" panose="020B0604020202020204" pitchFamily="34" charset="0"/>
              <a:buChar char="•"/>
            </a:pPr>
            <a:r>
              <a:rPr lang="hu-HU" sz="2400" dirty="0" smtClean="0">
                <a:latin typeface="Georgia" panose="02040502050405020303" pitchFamily="18" charset="0"/>
              </a:rPr>
              <a:t>Lejárt jelszó vagy azonosító, stb.</a:t>
            </a:r>
            <a:endParaRPr lang="hu-HU" sz="24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27</a:t>
            </a:fld>
            <a:endParaRPr lang="hu-HU" altLang="hu-HU"/>
          </a:p>
        </p:txBody>
      </p:sp>
    </p:spTree>
    <p:extLst>
      <p:ext uri="{BB962C8B-B14F-4D97-AF65-F5344CB8AC3E}">
        <p14:creationId xmlns:p14="http://schemas.microsoft.com/office/powerpoint/2010/main" val="25419937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20"/>
        <p:cNvGrpSpPr/>
        <p:nvPr/>
      </p:nvGrpSpPr>
      <p:grpSpPr>
        <a:xfrm>
          <a:off x="0" y="0"/>
          <a:ext cx="0" cy="0"/>
          <a:chOff x="0" y="0"/>
          <a:chExt cx="0" cy="0"/>
        </a:xfrm>
      </p:grpSpPr>
      <p:sp>
        <p:nvSpPr>
          <p:cNvPr id="1321" name="Google Shape;1321;p43"/>
          <p:cNvSpPr txBox="1">
            <a:spLocks noGrp="1"/>
          </p:cNvSpPr>
          <p:nvPr>
            <p:ph type="title"/>
          </p:nvPr>
        </p:nvSpPr>
        <p:spPr>
          <a:xfrm>
            <a:off x="776137" y="1406289"/>
            <a:ext cx="1744735" cy="1209506"/>
          </a:xfrm>
          <a:prstGeom prst="rect">
            <a:avLst/>
          </a:prstGeom>
        </p:spPr>
        <p:txBody>
          <a:bodyPr spcFirstLastPara="1" vert="horz" wrap="square" lIns="101583" tIns="101583" rIns="101583" bIns="101583" rtlCol="0" anchor="ctr" anchorCtr="0">
            <a:noAutofit/>
          </a:bodyPr>
          <a:lstStyle/>
          <a:p>
            <a:pPr algn="ctr">
              <a:spcBef>
                <a:spcPts val="0"/>
              </a:spcBef>
            </a:pPr>
            <a:r>
              <a:rPr lang="hu-HU" sz="1667" b="1" dirty="0">
                <a:solidFill>
                  <a:schemeClr val="accent2">
                    <a:lumMod val="50000"/>
                  </a:schemeClr>
                </a:solidFill>
              </a:rPr>
              <a:t>2020. december 31-ig</a:t>
            </a:r>
            <a:endParaRPr sz="1667" b="1" dirty="0">
              <a:solidFill>
                <a:schemeClr val="accent2">
                  <a:lumMod val="50000"/>
                </a:schemeClr>
              </a:solidFill>
            </a:endParaRPr>
          </a:p>
        </p:txBody>
      </p:sp>
      <p:grpSp>
        <p:nvGrpSpPr>
          <p:cNvPr id="1338" name="Google Shape;1338;p43"/>
          <p:cNvGrpSpPr/>
          <p:nvPr/>
        </p:nvGrpSpPr>
        <p:grpSpPr>
          <a:xfrm>
            <a:off x="4326188" y="2043696"/>
            <a:ext cx="4585146" cy="825328"/>
            <a:chOff x="3235063" y="2760688"/>
            <a:chExt cx="4412141" cy="794187"/>
          </a:xfrm>
        </p:grpSpPr>
        <p:sp>
          <p:nvSpPr>
            <p:cNvPr id="1339" name="Google Shape;1339;p43"/>
            <p:cNvSpPr/>
            <p:nvPr/>
          </p:nvSpPr>
          <p:spPr>
            <a:xfrm>
              <a:off x="3497888" y="3099113"/>
              <a:ext cx="531050" cy="97675"/>
            </a:xfrm>
            <a:custGeom>
              <a:avLst/>
              <a:gdLst/>
              <a:ahLst/>
              <a:cxnLst/>
              <a:rect l="l" t="t" r="r" b="b"/>
              <a:pathLst>
                <a:path w="21242" h="3907" extrusionOk="0">
                  <a:moveTo>
                    <a:pt x="239" y="1"/>
                  </a:moveTo>
                  <a:lnTo>
                    <a:pt x="1" y="703"/>
                  </a:lnTo>
                  <a:lnTo>
                    <a:pt x="9061" y="3906"/>
                  </a:lnTo>
                  <a:lnTo>
                    <a:pt x="21242" y="3906"/>
                  </a:lnTo>
                  <a:lnTo>
                    <a:pt x="21242" y="3168"/>
                  </a:lnTo>
                  <a:lnTo>
                    <a:pt x="9192" y="3168"/>
                  </a:lnTo>
                  <a:lnTo>
                    <a:pt x="239" y="1"/>
                  </a:lnTo>
                  <a:close/>
                </a:path>
              </a:pathLst>
            </a:custGeom>
            <a:solidFill>
              <a:srgbClr val="443F3F"/>
            </a:solidFill>
            <a:ln>
              <a:noFill/>
            </a:ln>
          </p:spPr>
          <p:txBody>
            <a:bodyPr spcFirstLastPara="1" wrap="square" lIns="101583" tIns="101583" rIns="101583" bIns="101583" anchor="ctr" anchorCtr="0">
              <a:noAutofit/>
            </a:bodyPr>
            <a:lstStyle/>
            <a:p>
              <a:endParaRPr sz="1667"/>
            </a:p>
          </p:txBody>
        </p:sp>
        <p:sp>
          <p:nvSpPr>
            <p:cNvPr id="1340" name="Google Shape;1340;p43"/>
            <p:cNvSpPr/>
            <p:nvPr/>
          </p:nvSpPr>
          <p:spPr>
            <a:xfrm>
              <a:off x="3235063" y="2760688"/>
              <a:ext cx="370000" cy="713200"/>
            </a:xfrm>
            <a:custGeom>
              <a:avLst/>
              <a:gdLst/>
              <a:ahLst/>
              <a:cxnLst/>
              <a:rect l="l" t="t" r="r" b="b"/>
              <a:pathLst>
                <a:path w="14800" h="28528" extrusionOk="0">
                  <a:moveTo>
                    <a:pt x="10573" y="0"/>
                  </a:moveTo>
                  <a:cubicBezTo>
                    <a:pt x="10573" y="3227"/>
                    <a:pt x="10157" y="6370"/>
                    <a:pt x="9359" y="9347"/>
                  </a:cubicBezTo>
                  <a:cubicBezTo>
                    <a:pt x="8525" y="12431"/>
                    <a:pt x="7311" y="15360"/>
                    <a:pt x="5739" y="18062"/>
                  </a:cubicBezTo>
                  <a:cubicBezTo>
                    <a:pt x="4156" y="20801"/>
                    <a:pt x="2227" y="23313"/>
                    <a:pt x="1" y="25539"/>
                  </a:cubicBezTo>
                  <a:lnTo>
                    <a:pt x="2977" y="28528"/>
                  </a:lnTo>
                  <a:cubicBezTo>
                    <a:pt x="5466" y="26039"/>
                    <a:pt x="7621" y="23230"/>
                    <a:pt x="9395" y="20170"/>
                  </a:cubicBezTo>
                  <a:cubicBezTo>
                    <a:pt x="11145" y="17157"/>
                    <a:pt x="12514" y="13883"/>
                    <a:pt x="13431" y="10442"/>
                  </a:cubicBezTo>
                  <a:cubicBezTo>
                    <a:pt x="14324" y="7109"/>
                    <a:pt x="14800" y="3608"/>
                    <a:pt x="14800" y="0"/>
                  </a:cubicBezTo>
                  <a:lnTo>
                    <a:pt x="10573" y="0"/>
                  </a:lnTo>
                  <a:close/>
                </a:path>
              </a:pathLst>
            </a:custGeom>
            <a:solidFill>
              <a:schemeClr val="accent2">
                <a:alpha val="73000"/>
              </a:schemeClr>
            </a:solidFill>
            <a:ln>
              <a:noFill/>
            </a:ln>
          </p:spPr>
          <p:txBody>
            <a:bodyPr spcFirstLastPara="1" wrap="square" lIns="101583" tIns="101583" rIns="101583" bIns="101583" anchor="ctr" anchorCtr="0">
              <a:noAutofit/>
            </a:bodyPr>
            <a:lstStyle/>
            <a:p>
              <a:endParaRPr sz="1667"/>
            </a:p>
          </p:txBody>
        </p:sp>
        <p:sp>
          <p:nvSpPr>
            <p:cNvPr id="1341" name="Google Shape;1341;p43"/>
            <p:cNvSpPr/>
            <p:nvPr/>
          </p:nvSpPr>
          <p:spPr>
            <a:xfrm>
              <a:off x="3383588" y="3007438"/>
              <a:ext cx="214050" cy="214050"/>
            </a:xfrm>
            <a:custGeom>
              <a:avLst/>
              <a:gdLst/>
              <a:ahLst/>
              <a:cxnLst/>
              <a:rect l="l" t="t" r="r" b="b"/>
              <a:pathLst>
                <a:path w="8562" h="8562" extrusionOk="0">
                  <a:moveTo>
                    <a:pt x="4287" y="1"/>
                  </a:moveTo>
                  <a:cubicBezTo>
                    <a:pt x="1918" y="1"/>
                    <a:pt x="1" y="1918"/>
                    <a:pt x="1" y="4275"/>
                  </a:cubicBezTo>
                  <a:cubicBezTo>
                    <a:pt x="1" y="6644"/>
                    <a:pt x="1918" y="8561"/>
                    <a:pt x="4287" y="8561"/>
                  </a:cubicBezTo>
                  <a:cubicBezTo>
                    <a:pt x="6644" y="8561"/>
                    <a:pt x="8561" y="6644"/>
                    <a:pt x="8561" y="4275"/>
                  </a:cubicBezTo>
                  <a:cubicBezTo>
                    <a:pt x="8561" y="1918"/>
                    <a:pt x="6644" y="1"/>
                    <a:pt x="4287" y="1"/>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1342" name="Google Shape;1342;p43"/>
            <p:cNvSpPr/>
            <p:nvPr/>
          </p:nvSpPr>
          <p:spPr>
            <a:xfrm>
              <a:off x="3433888" y="3057738"/>
              <a:ext cx="113450" cy="113450"/>
            </a:xfrm>
            <a:custGeom>
              <a:avLst/>
              <a:gdLst/>
              <a:ahLst/>
              <a:cxnLst/>
              <a:rect l="l" t="t" r="r" b="b"/>
              <a:pathLst>
                <a:path w="4538" h="4538" extrusionOk="0">
                  <a:moveTo>
                    <a:pt x="4537" y="2263"/>
                  </a:moveTo>
                  <a:cubicBezTo>
                    <a:pt x="4537" y="3525"/>
                    <a:pt x="3525" y="4537"/>
                    <a:pt x="2275" y="4537"/>
                  </a:cubicBezTo>
                  <a:cubicBezTo>
                    <a:pt x="1013" y="4537"/>
                    <a:pt x="1" y="3525"/>
                    <a:pt x="1" y="2263"/>
                  </a:cubicBezTo>
                  <a:cubicBezTo>
                    <a:pt x="1" y="1013"/>
                    <a:pt x="1013" y="1"/>
                    <a:pt x="2275" y="1"/>
                  </a:cubicBezTo>
                  <a:cubicBezTo>
                    <a:pt x="3525" y="1"/>
                    <a:pt x="4537" y="1013"/>
                    <a:pt x="4537" y="2263"/>
                  </a:cubicBezTo>
                  <a:close/>
                </a:path>
              </a:pathLst>
            </a:custGeom>
            <a:solidFill>
              <a:schemeClr val="accent2">
                <a:alpha val="73000"/>
              </a:schemeClr>
            </a:solidFill>
            <a:ln>
              <a:noFill/>
            </a:ln>
          </p:spPr>
          <p:txBody>
            <a:bodyPr spcFirstLastPara="1" wrap="square" lIns="101583" tIns="101583" rIns="101583" bIns="101583" anchor="ctr" anchorCtr="0">
              <a:noAutofit/>
            </a:bodyPr>
            <a:lstStyle/>
            <a:p>
              <a:endParaRPr sz="1667"/>
            </a:p>
          </p:txBody>
        </p:sp>
        <p:grpSp>
          <p:nvGrpSpPr>
            <p:cNvPr id="1343" name="Google Shape;1343;p43"/>
            <p:cNvGrpSpPr/>
            <p:nvPr/>
          </p:nvGrpSpPr>
          <p:grpSpPr>
            <a:xfrm>
              <a:off x="4159888" y="2819625"/>
              <a:ext cx="3487316" cy="735250"/>
              <a:chOff x="4159888" y="2810988"/>
              <a:chExt cx="3487316" cy="735250"/>
            </a:xfrm>
          </p:grpSpPr>
          <p:sp>
            <p:nvSpPr>
              <p:cNvPr id="1344" name="Google Shape;1344;p43"/>
              <p:cNvSpPr/>
              <p:nvPr/>
            </p:nvSpPr>
            <p:spPr>
              <a:xfrm>
                <a:off x="4417938" y="2810988"/>
                <a:ext cx="735250" cy="735250"/>
              </a:xfrm>
              <a:custGeom>
                <a:avLst/>
                <a:gdLst/>
                <a:ahLst/>
                <a:cxnLst/>
                <a:rect l="l" t="t" r="r" b="b"/>
                <a:pathLst>
                  <a:path w="29410" h="29410" extrusionOk="0">
                    <a:moveTo>
                      <a:pt x="14705" y="1"/>
                    </a:moveTo>
                    <a:cubicBezTo>
                      <a:pt x="6585" y="1"/>
                      <a:pt x="1" y="6585"/>
                      <a:pt x="1" y="14705"/>
                    </a:cubicBezTo>
                    <a:cubicBezTo>
                      <a:pt x="1" y="22825"/>
                      <a:pt x="6585" y="29409"/>
                      <a:pt x="14705" y="29409"/>
                    </a:cubicBezTo>
                    <a:cubicBezTo>
                      <a:pt x="22825" y="29409"/>
                      <a:pt x="29409" y="22825"/>
                      <a:pt x="29409" y="14705"/>
                    </a:cubicBezTo>
                    <a:cubicBezTo>
                      <a:pt x="29409" y="6585"/>
                      <a:pt x="22825" y="1"/>
                      <a:pt x="14705" y="1"/>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1345" name="Google Shape;1345;p43"/>
              <p:cNvSpPr/>
              <p:nvPr/>
            </p:nvSpPr>
            <p:spPr>
              <a:xfrm>
                <a:off x="4453063" y="2845963"/>
                <a:ext cx="665000" cy="665300"/>
              </a:xfrm>
              <a:custGeom>
                <a:avLst/>
                <a:gdLst/>
                <a:ahLst/>
                <a:cxnLst/>
                <a:rect l="l" t="t" r="r" b="b"/>
                <a:pathLst>
                  <a:path w="26600" h="26612" extrusionOk="0">
                    <a:moveTo>
                      <a:pt x="13300" y="26611"/>
                    </a:moveTo>
                    <a:cubicBezTo>
                      <a:pt x="5966" y="26611"/>
                      <a:pt x="1" y="20646"/>
                      <a:pt x="1" y="13312"/>
                    </a:cubicBezTo>
                    <a:cubicBezTo>
                      <a:pt x="1" y="5978"/>
                      <a:pt x="5966" y="1"/>
                      <a:pt x="13300" y="1"/>
                    </a:cubicBezTo>
                    <a:cubicBezTo>
                      <a:pt x="20634" y="1"/>
                      <a:pt x="26599" y="5978"/>
                      <a:pt x="26599" y="13312"/>
                    </a:cubicBezTo>
                    <a:cubicBezTo>
                      <a:pt x="26599" y="20646"/>
                      <a:pt x="20634" y="26611"/>
                      <a:pt x="13300" y="26611"/>
                    </a:cubicBezTo>
                    <a:close/>
                    <a:moveTo>
                      <a:pt x="13300" y="465"/>
                    </a:moveTo>
                    <a:cubicBezTo>
                      <a:pt x="6216" y="465"/>
                      <a:pt x="453" y="6228"/>
                      <a:pt x="453" y="13312"/>
                    </a:cubicBezTo>
                    <a:cubicBezTo>
                      <a:pt x="453" y="20396"/>
                      <a:pt x="6216" y="26159"/>
                      <a:pt x="13300" y="26159"/>
                    </a:cubicBezTo>
                    <a:cubicBezTo>
                      <a:pt x="20384" y="26159"/>
                      <a:pt x="26147" y="20396"/>
                      <a:pt x="26147" y="13312"/>
                    </a:cubicBezTo>
                    <a:cubicBezTo>
                      <a:pt x="26147" y="6228"/>
                      <a:pt x="20384" y="465"/>
                      <a:pt x="13300" y="465"/>
                    </a:cubicBezTo>
                    <a:close/>
                  </a:path>
                </a:pathLst>
              </a:custGeom>
              <a:solidFill>
                <a:schemeClr val="accent2">
                  <a:alpha val="73000"/>
                </a:schemeClr>
              </a:solidFill>
              <a:ln>
                <a:noFill/>
              </a:ln>
            </p:spPr>
            <p:txBody>
              <a:bodyPr spcFirstLastPara="1" wrap="square" lIns="101583" tIns="101583" rIns="101583" bIns="101583" anchor="ctr" anchorCtr="0">
                <a:noAutofit/>
              </a:bodyPr>
              <a:lstStyle/>
              <a:p>
                <a:endParaRPr sz="1667"/>
              </a:p>
            </p:txBody>
          </p:sp>
          <p:sp>
            <p:nvSpPr>
              <p:cNvPr id="1346" name="Google Shape;1346;p43"/>
              <p:cNvSpPr/>
              <p:nvPr/>
            </p:nvSpPr>
            <p:spPr>
              <a:xfrm>
                <a:off x="4159888" y="2885713"/>
                <a:ext cx="927525" cy="585800"/>
              </a:xfrm>
              <a:custGeom>
                <a:avLst/>
                <a:gdLst/>
                <a:ahLst/>
                <a:cxnLst/>
                <a:rect l="l" t="t" r="r" b="b"/>
                <a:pathLst>
                  <a:path w="37101" h="23432" extrusionOk="0">
                    <a:moveTo>
                      <a:pt x="25539" y="250"/>
                    </a:moveTo>
                    <a:cubicBezTo>
                      <a:pt x="19872" y="0"/>
                      <a:pt x="15050" y="3834"/>
                      <a:pt x="13764" y="9061"/>
                    </a:cubicBezTo>
                    <a:cubicBezTo>
                      <a:pt x="13597" y="9739"/>
                      <a:pt x="12978" y="10204"/>
                      <a:pt x="12288" y="10204"/>
                    </a:cubicBezTo>
                    <a:lnTo>
                      <a:pt x="6263" y="10204"/>
                    </a:lnTo>
                    <a:cubicBezTo>
                      <a:pt x="5811" y="10204"/>
                      <a:pt x="5453" y="9846"/>
                      <a:pt x="5453" y="9406"/>
                    </a:cubicBezTo>
                    <a:lnTo>
                      <a:pt x="5453" y="6870"/>
                    </a:lnTo>
                    <a:cubicBezTo>
                      <a:pt x="5453" y="6560"/>
                      <a:pt x="5084" y="6406"/>
                      <a:pt x="4858" y="6620"/>
                    </a:cubicBezTo>
                    <a:lnTo>
                      <a:pt x="441" y="11049"/>
                    </a:lnTo>
                    <a:cubicBezTo>
                      <a:pt x="0" y="11478"/>
                      <a:pt x="0" y="12180"/>
                      <a:pt x="441" y="12621"/>
                    </a:cubicBezTo>
                    <a:lnTo>
                      <a:pt x="4858" y="17050"/>
                    </a:lnTo>
                    <a:cubicBezTo>
                      <a:pt x="5084" y="17264"/>
                      <a:pt x="5453" y="17109"/>
                      <a:pt x="5453" y="16800"/>
                    </a:cubicBezTo>
                    <a:lnTo>
                      <a:pt x="5453" y="14264"/>
                    </a:lnTo>
                    <a:cubicBezTo>
                      <a:pt x="5453" y="13823"/>
                      <a:pt x="5811" y="13466"/>
                      <a:pt x="6263" y="13466"/>
                    </a:cubicBezTo>
                    <a:lnTo>
                      <a:pt x="12288" y="13466"/>
                    </a:lnTo>
                    <a:cubicBezTo>
                      <a:pt x="13002" y="13466"/>
                      <a:pt x="13609" y="13954"/>
                      <a:pt x="13776" y="14633"/>
                    </a:cubicBezTo>
                    <a:cubicBezTo>
                      <a:pt x="15026" y="19693"/>
                      <a:pt x="19586" y="23431"/>
                      <a:pt x="25027" y="23431"/>
                    </a:cubicBezTo>
                    <a:cubicBezTo>
                      <a:pt x="31730" y="23431"/>
                      <a:pt x="37100" y="17752"/>
                      <a:pt x="36588" y="10942"/>
                    </a:cubicBezTo>
                    <a:cubicBezTo>
                      <a:pt x="36160" y="5132"/>
                      <a:pt x="31373" y="500"/>
                      <a:pt x="25539" y="250"/>
                    </a:cubicBezTo>
                    <a:close/>
                  </a:path>
                </a:pathLst>
              </a:custGeom>
              <a:solidFill>
                <a:schemeClr val="accent2">
                  <a:alpha val="73000"/>
                </a:schemeClr>
              </a:solidFill>
              <a:ln>
                <a:noFill/>
              </a:ln>
            </p:spPr>
            <p:txBody>
              <a:bodyPr spcFirstLastPara="1" wrap="square" lIns="101583" tIns="101583" rIns="101583" bIns="101583" anchor="ctr" anchorCtr="0">
                <a:noAutofit/>
              </a:bodyPr>
              <a:lstStyle/>
              <a:p>
                <a:endParaRPr sz="1667"/>
              </a:p>
            </p:txBody>
          </p:sp>
          <p:sp>
            <p:nvSpPr>
              <p:cNvPr id="1347" name="Google Shape;1347;p43"/>
              <p:cNvSpPr/>
              <p:nvPr/>
            </p:nvSpPr>
            <p:spPr>
              <a:xfrm>
                <a:off x="5000163" y="2904013"/>
                <a:ext cx="2647041" cy="549200"/>
              </a:xfrm>
              <a:custGeom>
                <a:avLst/>
                <a:gdLst/>
                <a:ahLst/>
                <a:cxnLst/>
                <a:rect l="l" t="t" r="r" b="b"/>
                <a:pathLst>
                  <a:path w="67176" h="21968" extrusionOk="0">
                    <a:moveTo>
                      <a:pt x="8799" y="0"/>
                    </a:moveTo>
                    <a:cubicBezTo>
                      <a:pt x="7942" y="0"/>
                      <a:pt x="7144" y="417"/>
                      <a:pt x="6644" y="1108"/>
                    </a:cubicBezTo>
                    <a:lnTo>
                      <a:pt x="608" y="9549"/>
                    </a:lnTo>
                    <a:cubicBezTo>
                      <a:pt x="1" y="10406"/>
                      <a:pt x="1" y="11561"/>
                      <a:pt x="608" y="12419"/>
                    </a:cubicBezTo>
                    <a:lnTo>
                      <a:pt x="6644" y="20860"/>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rgbClr val="E6E6E6"/>
              </a:solidFill>
              <a:ln>
                <a:noFill/>
              </a:ln>
            </p:spPr>
            <p:txBody>
              <a:bodyPr spcFirstLastPara="1" wrap="square" lIns="203194" tIns="101583" rIns="203194" bIns="101583" anchor="ctr" anchorCtr="0">
                <a:noAutofit/>
              </a:bodyPr>
              <a:lstStyle/>
              <a:p>
                <a:pPr algn="ctr">
                  <a:buClr>
                    <a:schemeClr val="dk1"/>
                  </a:buClr>
                  <a:buSzPts val="1100"/>
                </a:pPr>
                <a:r>
                  <a:rPr lang="hu-HU" sz="1167" dirty="0">
                    <a:solidFill>
                      <a:srgbClr val="434343"/>
                    </a:solidFill>
                    <a:latin typeface="Roboto"/>
                    <a:ea typeface="Roboto"/>
                    <a:cs typeface="Roboto"/>
                    <a:sym typeface="Roboto"/>
                  </a:rPr>
                  <a:t>Hibás, valótlan, hiányos bejelentés</a:t>
                </a:r>
              </a:p>
            </p:txBody>
          </p:sp>
          <p:sp>
            <p:nvSpPr>
              <p:cNvPr id="1348" name="Google Shape;1348;p43"/>
              <p:cNvSpPr txBox="1"/>
              <p:nvPr/>
            </p:nvSpPr>
            <p:spPr>
              <a:xfrm>
                <a:off x="4526363" y="2993663"/>
                <a:ext cx="518400" cy="369900"/>
              </a:xfrm>
              <a:prstGeom prst="rect">
                <a:avLst/>
              </a:prstGeom>
              <a:noFill/>
              <a:ln>
                <a:noFill/>
              </a:ln>
            </p:spPr>
            <p:txBody>
              <a:bodyPr spcFirstLastPara="1" wrap="square" lIns="101583" tIns="101583" rIns="101583" bIns="101583" anchor="ctr" anchorCtr="0">
                <a:noAutofit/>
              </a:bodyPr>
              <a:lstStyle/>
              <a:p>
                <a:pPr algn="ctr"/>
                <a:r>
                  <a:rPr lang="hu-HU" sz="2333" dirty="0">
                    <a:solidFill>
                      <a:srgbClr val="FFFFFF"/>
                    </a:solidFill>
                    <a:latin typeface="Fira Sans Extra Condensed Medium"/>
                    <a:ea typeface="Fira Sans Extra Condensed Medium"/>
                    <a:cs typeface="Fira Sans Extra Condensed Medium"/>
                    <a:sym typeface="Fira Sans Extra Condensed Medium"/>
                  </a:rPr>
                  <a:t>2</a:t>
                </a:r>
                <a:endParaRPr sz="1667" dirty="0"/>
              </a:p>
            </p:txBody>
          </p:sp>
        </p:grpSp>
      </p:grpSp>
      <p:grpSp>
        <p:nvGrpSpPr>
          <p:cNvPr id="1368" name="Google Shape;1368;p43"/>
          <p:cNvGrpSpPr/>
          <p:nvPr/>
        </p:nvGrpSpPr>
        <p:grpSpPr>
          <a:xfrm>
            <a:off x="4326187" y="1190085"/>
            <a:ext cx="4585147" cy="798398"/>
            <a:chOff x="3235063" y="1992439"/>
            <a:chExt cx="4412140" cy="768274"/>
          </a:xfrm>
        </p:grpSpPr>
        <p:sp>
          <p:nvSpPr>
            <p:cNvPr id="1369" name="Google Shape;1369;p43"/>
            <p:cNvSpPr/>
            <p:nvPr/>
          </p:nvSpPr>
          <p:spPr>
            <a:xfrm>
              <a:off x="3497888" y="2349913"/>
              <a:ext cx="531050" cy="97975"/>
            </a:xfrm>
            <a:custGeom>
              <a:avLst/>
              <a:gdLst/>
              <a:ahLst/>
              <a:cxnLst/>
              <a:rect l="l" t="t" r="r" b="b"/>
              <a:pathLst>
                <a:path w="21242" h="3919" extrusionOk="0">
                  <a:moveTo>
                    <a:pt x="9061" y="1"/>
                  </a:moveTo>
                  <a:lnTo>
                    <a:pt x="1" y="3216"/>
                  </a:lnTo>
                  <a:lnTo>
                    <a:pt x="239" y="3918"/>
                  </a:lnTo>
                  <a:lnTo>
                    <a:pt x="9192" y="751"/>
                  </a:lnTo>
                  <a:lnTo>
                    <a:pt x="21242" y="751"/>
                  </a:lnTo>
                  <a:lnTo>
                    <a:pt x="21242" y="1"/>
                  </a:lnTo>
                  <a:close/>
                </a:path>
              </a:pathLst>
            </a:custGeom>
            <a:solidFill>
              <a:srgbClr val="443F3F"/>
            </a:solidFill>
            <a:ln>
              <a:noFill/>
            </a:ln>
          </p:spPr>
          <p:txBody>
            <a:bodyPr spcFirstLastPara="1" wrap="square" lIns="101583" tIns="101583" rIns="101583" bIns="101583" anchor="ctr" anchorCtr="0">
              <a:noAutofit/>
            </a:bodyPr>
            <a:lstStyle/>
            <a:p>
              <a:endParaRPr sz="1667"/>
            </a:p>
          </p:txBody>
        </p:sp>
        <p:sp>
          <p:nvSpPr>
            <p:cNvPr id="1370" name="Google Shape;1370;p43"/>
            <p:cNvSpPr/>
            <p:nvPr/>
          </p:nvSpPr>
          <p:spPr>
            <a:xfrm>
              <a:off x="3235063" y="2047513"/>
              <a:ext cx="370000" cy="713200"/>
            </a:xfrm>
            <a:custGeom>
              <a:avLst/>
              <a:gdLst/>
              <a:ahLst/>
              <a:cxnLst/>
              <a:rect l="l" t="t" r="r" b="b"/>
              <a:pathLst>
                <a:path w="14800" h="28528" extrusionOk="0">
                  <a:moveTo>
                    <a:pt x="13431" y="18086"/>
                  </a:moveTo>
                  <a:cubicBezTo>
                    <a:pt x="12514" y="14633"/>
                    <a:pt x="11145" y="11371"/>
                    <a:pt x="9395" y="8346"/>
                  </a:cubicBezTo>
                  <a:cubicBezTo>
                    <a:pt x="7621" y="5287"/>
                    <a:pt x="5466" y="2489"/>
                    <a:pt x="2977" y="0"/>
                  </a:cubicBezTo>
                  <a:lnTo>
                    <a:pt x="1" y="2977"/>
                  </a:lnTo>
                  <a:cubicBezTo>
                    <a:pt x="2227" y="5203"/>
                    <a:pt x="4156" y="7715"/>
                    <a:pt x="5739" y="10466"/>
                  </a:cubicBezTo>
                  <a:cubicBezTo>
                    <a:pt x="7311" y="13168"/>
                    <a:pt x="8525" y="16085"/>
                    <a:pt x="9359" y="19169"/>
                  </a:cubicBezTo>
                  <a:cubicBezTo>
                    <a:pt x="10157" y="22158"/>
                    <a:pt x="10573" y="25289"/>
                    <a:pt x="10573" y="28527"/>
                  </a:cubicBezTo>
                  <a:lnTo>
                    <a:pt x="14800" y="28527"/>
                  </a:lnTo>
                  <a:cubicBezTo>
                    <a:pt x="14800" y="24908"/>
                    <a:pt x="14324" y="21408"/>
                    <a:pt x="13431" y="18086"/>
                  </a:cubicBezTo>
                  <a:close/>
                </a:path>
              </a:pathLst>
            </a:custGeom>
            <a:solidFill>
              <a:schemeClr val="accent2"/>
            </a:solidFill>
            <a:ln>
              <a:noFill/>
            </a:ln>
          </p:spPr>
          <p:txBody>
            <a:bodyPr spcFirstLastPara="1" wrap="square" lIns="101583" tIns="101583" rIns="101583" bIns="101583" anchor="ctr" anchorCtr="0">
              <a:noAutofit/>
            </a:bodyPr>
            <a:lstStyle/>
            <a:p>
              <a:endParaRPr sz="1667"/>
            </a:p>
          </p:txBody>
        </p:sp>
        <p:sp>
          <p:nvSpPr>
            <p:cNvPr id="1371" name="Google Shape;1371;p43"/>
            <p:cNvSpPr/>
            <p:nvPr/>
          </p:nvSpPr>
          <p:spPr>
            <a:xfrm>
              <a:off x="3392813" y="2318063"/>
              <a:ext cx="213750" cy="213750"/>
            </a:xfrm>
            <a:custGeom>
              <a:avLst/>
              <a:gdLst/>
              <a:ahLst/>
              <a:cxnLst/>
              <a:rect l="l" t="t" r="r" b="b"/>
              <a:pathLst>
                <a:path w="8550" h="8550" extrusionOk="0">
                  <a:moveTo>
                    <a:pt x="4275" y="1"/>
                  </a:moveTo>
                  <a:cubicBezTo>
                    <a:pt x="1918" y="1"/>
                    <a:pt x="1" y="1918"/>
                    <a:pt x="1" y="4275"/>
                  </a:cubicBezTo>
                  <a:cubicBezTo>
                    <a:pt x="1" y="6633"/>
                    <a:pt x="1918" y="8550"/>
                    <a:pt x="4275" y="8550"/>
                  </a:cubicBezTo>
                  <a:cubicBezTo>
                    <a:pt x="6645" y="8550"/>
                    <a:pt x="8550" y="6633"/>
                    <a:pt x="8550" y="4275"/>
                  </a:cubicBezTo>
                  <a:cubicBezTo>
                    <a:pt x="8550" y="1918"/>
                    <a:pt x="6645" y="1"/>
                    <a:pt x="4275" y="1"/>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1372" name="Google Shape;1372;p43"/>
            <p:cNvSpPr/>
            <p:nvPr/>
          </p:nvSpPr>
          <p:spPr>
            <a:xfrm>
              <a:off x="3442838" y="2368088"/>
              <a:ext cx="113725" cy="113725"/>
            </a:xfrm>
            <a:custGeom>
              <a:avLst/>
              <a:gdLst/>
              <a:ahLst/>
              <a:cxnLst/>
              <a:rect l="l" t="t" r="r" b="b"/>
              <a:pathLst>
                <a:path w="4549" h="4549" extrusionOk="0">
                  <a:moveTo>
                    <a:pt x="4548" y="2274"/>
                  </a:moveTo>
                  <a:cubicBezTo>
                    <a:pt x="4548" y="3524"/>
                    <a:pt x="3524" y="4548"/>
                    <a:pt x="2274" y="4548"/>
                  </a:cubicBezTo>
                  <a:cubicBezTo>
                    <a:pt x="1024" y="4548"/>
                    <a:pt x="0" y="3524"/>
                    <a:pt x="0" y="2274"/>
                  </a:cubicBezTo>
                  <a:cubicBezTo>
                    <a:pt x="0" y="1024"/>
                    <a:pt x="1024" y="0"/>
                    <a:pt x="2274" y="0"/>
                  </a:cubicBezTo>
                  <a:cubicBezTo>
                    <a:pt x="3524" y="0"/>
                    <a:pt x="4548" y="1024"/>
                    <a:pt x="4548" y="2274"/>
                  </a:cubicBezTo>
                  <a:close/>
                </a:path>
              </a:pathLst>
            </a:custGeom>
            <a:solidFill>
              <a:schemeClr val="accent2"/>
            </a:solidFill>
            <a:ln>
              <a:noFill/>
            </a:ln>
          </p:spPr>
          <p:txBody>
            <a:bodyPr spcFirstLastPara="1" wrap="square" lIns="101583" tIns="101583" rIns="101583" bIns="101583" anchor="ctr" anchorCtr="0">
              <a:noAutofit/>
            </a:bodyPr>
            <a:lstStyle/>
            <a:p>
              <a:endParaRPr sz="1667"/>
            </a:p>
          </p:txBody>
        </p:sp>
        <p:grpSp>
          <p:nvGrpSpPr>
            <p:cNvPr id="1373" name="Google Shape;1373;p43"/>
            <p:cNvGrpSpPr/>
            <p:nvPr/>
          </p:nvGrpSpPr>
          <p:grpSpPr>
            <a:xfrm>
              <a:off x="4159888" y="1992439"/>
              <a:ext cx="3487315" cy="735225"/>
              <a:chOff x="4159888" y="2005239"/>
              <a:chExt cx="3487315" cy="735225"/>
            </a:xfrm>
          </p:grpSpPr>
          <p:sp>
            <p:nvSpPr>
              <p:cNvPr id="1374" name="Google Shape;1374;p43"/>
              <p:cNvSpPr/>
              <p:nvPr/>
            </p:nvSpPr>
            <p:spPr>
              <a:xfrm>
                <a:off x="4417938" y="2005239"/>
                <a:ext cx="735250" cy="735225"/>
              </a:xfrm>
              <a:custGeom>
                <a:avLst/>
                <a:gdLst/>
                <a:ahLst/>
                <a:cxnLst/>
                <a:rect l="l" t="t" r="r" b="b"/>
                <a:pathLst>
                  <a:path w="29410" h="29409" extrusionOk="0">
                    <a:moveTo>
                      <a:pt x="14705" y="0"/>
                    </a:moveTo>
                    <a:cubicBezTo>
                      <a:pt x="6585" y="0"/>
                      <a:pt x="1" y="6585"/>
                      <a:pt x="1" y="14705"/>
                    </a:cubicBezTo>
                    <a:cubicBezTo>
                      <a:pt x="1" y="22825"/>
                      <a:pt x="6585" y="29409"/>
                      <a:pt x="14705" y="29409"/>
                    </a:cubicBezTo>
                    <a:cubicBezTo>
                      <a:pt x="22825" y="29409"/>
                      <a:pt x="29409" y="22825"/>
                      <a:pt x="29409" y="14705"/>
                    </a:cubicBezTo>
                    <a:cubicBezTo>
                      <a:pt x="29409" y="6585"/>
                      <a:pt x="22825" y="0"/>
                      <a:pt x="14705" y="0"/>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1375" name="Google Shape;1375;p43"/>
              <p:cNvSpPr/>
              <p:nvPr/>
            </p:nvSpPr>
            <p:spPr>
              <a:xfrm>
                <a:off x="4453063" y="2040213"/>
                <a:ext cx="665000" cy="665275"/>
              </a:xfrm>
              <a:custGeom>
                <a:avLst/>
                <a:gdLst/>
                <a:ahLst/>
                <a:cxnLst/>
                <a:rect l="l" t="t" r="r" b="b"/>
                <a:pathLst>
                  <a:path w="26600" h="26611" extrusionOk="0">
                    <a:moveTo>
                      <a:pt x="13300" y="26611"/>
                    </a:moveTo>
                    <a:cubicBezTo>
                      <a:pt x="5966" y="26611"/>
                      <a:pt x="1" y="20646"/>
                      <a:pt x="1" y="13312"/>
                    </a:cubicBezTo>
                    <a:cubicBezTo>
                      <a:pt x="1" y="5966"/>
                      <a:pt x="5966" y="1"/>
                      <a:pt x="13300" y="1"/>
                    </a:cubicBezTo>
                    <a:cubicBezTo>
                      <a:pt x="20634" y="1"/>
                      <a:pt x="26599" y="5966"/>
                      <a:pt x="26599" y="13312"/>
                    </a:cubicBezTo>
                    <a:cubicBezTo>
                      <a:pt x="26599" y="20646"/>
                      <a:pt x="20634" y="26611"/>
                      <a:pt x="13300" y="26611"/>
                    </a:cubicBezTo>
                    <a:close/>
                    <a:moveTo>
                      <a:pt x="13300" y="453"/>
                    </a:moveTo>
                    <a:cubicBezTo>
                      <a:pt x="6216" y="453"/>
                      <a:pt x="453" y="6227"/>
                      <a:pt x="453" y="13312"/>
                    </a:cubicBezTo>
                    <a:cubicBezTo>
                      <a:pt x="453" y="20396"/>
                      <a:pt x="6216" y="26159"/>
                      <a:pt x="13300" y="26159"/>
                    </a:cubicBezTo>
                    <a:cubicBezTo>
                      <a:pt x="20384" y="26159"/>
                      <a:pt x="26147" y="20396"/>
                      <a:pt x="26147" y="13312"/>
                    </a:cubicBezTo>
                    <a:cubicBezTo>
                      <a:pt x="26147" y="6227"/>
                      <a:pt x="20384" y="453"/>
                      <a:pt x="13300" y="453"/>
                    </a:cubicBezTo>
                    <a:close/>
                  </a:path>
                </a:pathLst>
              </a:custGeom>
              <a:solidFill>
                <a:schemeClr val="accent2"/>
              </a:solidFill>
              <a:ln>
                <a:noFill/>
              </a:ln>
            </p:spPr>
            <p:txBody>
              <a:bodyPr spcFirstLastPara="1" wrap="square" lIns="101583" tIns="101583" rIns="101583" bIns="101583" anchor="ctr" anchorCtr="0">
                <a:noAutofit/>
              </a:bodyPr>
              <a:lstStyle/>
              <a:p>
                <a:endParaRPr sz="1667"/>
              </a:p>
            </p:txBody>
          </p:sp>
          <p:sp>
            <p:nvSpPr>
              <p:cNvPr id="1376" name="Google Shape;1376;p43"/>
              <p:cNvSpPr/>
              <p:nvPr/>
            </p:nvSpPr>
            <p:spPr>
              <a:xfrm>
                <a:off x="4159888" y="2079938"/>
                <a:ext cx="927525" cy="585825"/>
              </a:xfrm>
              <a:custGeom>
                <a:avLst/>
                <a:gdLst/>
                <a:ahLst/>
                <a:cxnLst/>
                <a:rect l="l" t="t" r="r" b="b"/>
                <a:pathLst>
                  <a:path w="37101" h="23433" extrusionOk="0">
                    <a:moveTo>
                      <a:pt x="25539" y="251"/>
                    </a:moveTo>
                    <a:cubicBezTo>
                      <a:pt x="19872" y="1"/>
                      <a:pt x="15050" y="3835"/>
                      <a:pt x="13764" y="9062"/>
                    </a:cubicBezTo>
                    <a:cubicBezTo>
                      <a:pt x="13597" y="9740"/>
                      <a:pt x="12978" y="10205"/>
                      <a:pt x="12288" y="10205"/>
                    </a:cubicBezTo>
                    <a:lnTo>
                      <a:pt x="6263" y="10205"/>
                    </a:lnTo>
                    <a:cubicBezTo>
                      <a:pt x="5811" y="10205"/>
                      <a:pt x="5453" y="9847"/>
                      <a:pt x="5453" y="9395"/>
                    </a:cubicBezTo>
                    <a:lnTo>
                      <a:pt x="5453" y="6871"/>
                    </a:lnTo>
                    <a:cubicBezTo>
                      <a:pt x="5453" y="6561"/>
                      <a:pt x="5084" y="6395"/>
                      <a:pt x="4858" y="6621"/>
                    </a:cubicBezTo>
                    <a:lnTo>
                      <a:pt x="441" y="11038"/>
                    </a:lnTo>
                    <a:cubicBezTo>
                      <a:pt x="0" y="11478"/>
                      <a:pt x="0" y="12181"/>
                      <a:pt x="441" y="12621"/>
                    </a:cubicBezTo>
                    <a:lnTo>
                      <a:pt x="4858" y="17039"/>
                    </a:lnTo>
                    <a:cubicBezTo>
                      <a:pt x="5084" y="17265"/>
                      <a:pt x="5453" y="17110"/>
                      <a:pt x="5453" y="16801"/>
                    </a:cubicBezTo>
                    <a:lnTo>
                      <a:pt x="5453" y="14265"/>
                    </a:lnTo>
                    <a:cubicBezTo>
                      <a:pt x="5453" y="13824"/>
                      <a:pt x="5811" y="13455"/>
                      <a:pt x="6263" y="13455"/>
                    </a:cubicBezTo>
                    <a:lnTo>
                      <a:pt x="12288" y="13455"/>
                    </a:lnTo>
                    <a:cubicBezTo>
                      <a:pt x="13002" y="13455"/>
                      <a:pt x="13609" y="13943"/>
                      <a:pt x="13776" y="14634"/>
                    </a:cubicBezTo>
                    <a:cubicBezTo>
                      <a:pt x="15026" y="19682"/>
                      <a:pt x="19586" y="23432"/>
                      <a:pt x="25027" y="23432"/>
                    </a:cubicBezTo>
                    <a:cubicBezTo>
                      <a:pt x="31730" y="23432"/>
                      <a:pt x="37100" y="17753"/>
                      <a:pt x="36588" y="10943"/>
                    </a:cubicBezTo>
                    <a:cubicBezTo>
                      <a:pt x="36160" y="5132"/>
                      <a:pt x="31373" y="501"/>
                      <a:pt x="25539" y="251"/>
                    </a:cubicBezTo>
                    <a:close/>
                  </a:path>
                </a:pathLst>
              </a:custGeom>
              <a:solidFill>
                <a:schemeClr val="accent2"/>
              </a:solidFill>
              <a:ln>
                <a:noFill/>
              </a:ln>
            </p:spPr>
            <p:txBody>
              <a:bodyPr spcFirstLastPara="1" wrap="square" lIns="101583" tIns="101583" rIns="101583" bIns="101583" anchor="ctr" anchorCtr="0">
                <a:noAutofit/>
              </a:bodyPr>
              <a:lstStyle/>
              <a:p>
                <a:endParaRPr sz="1667"/>
              </a:p>
            </p:txBody>
          </p:sp>
          <p:sp>
            <p:nvSpPr>
              <p:cNvPr id="1377" name="Google Shape;1377;p43"/>
              <p:cNvSpPr/>
              <p:nvPr/>
            </p:nvSpPr>
            <p:spPr>
              <a:xfrm>
                <a:off x="5000163" y="2098250"/>
                <a:ext cx="2647040" cy="549200"/>
              </a:xfrm>
              <a:custGeom>
                <a:avLst/>
                <a:gdLst/>
                <a:ahLst/>
                <a:cxnLst/>
                <a:rect l="l" t="t" r="r" b="b"/>
                <a:pathLst>
                  <a:path w="67176" h="21968" extrusionOk="0">
                    <a:moveTo>
                      <a:pt x="8799" y="0"/>
                    </a:moveTo>
                    <a:cubicBezTo>
                      <a:pt x="7942" y="0"/>
                      <a:pt x="7144" y="405"/>
                      <a:pt x="6644" y="1108"/>
                    </a:cubicBezTo>
                    <a:lnTo>
                      <a:pt x="608" y="9549"/>
                    </a:lnTo>
                    <a:cubicBezTo>
                      <a:pt x="1" y="10406"/>
                      <a:pt x="1" y="11549"/>
                      <a:pt x="608" y="12407"/>
                    </a:cubicBezTo>
                    <a:lnTo>
                      <a:pt x="6644" y="20848"/>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rgbClr val="E6E6E6"/>
              </a:solidFill>
              <a:ln>
                <a:noFill/>
              </a:ln>
            </p:spPr>
            <p:txBody>
              <a:bodyPr spcFirstLastPara="1" wrap="square" lIns="203194" tIns="101583" rIns="203194" bIns="101583" anchor="ctr" anchorCtr="0">
                <a:noAutofit/>
              </a:bodyPr>
              <a:lstStyle/>
              <a:p>
                <a:pPr algn="ctr">
                  <a:buClr>
                    <a:schemeClr val="dk1"/>
                  </a:buClr>
                  <a:buSzPts val="1100"/>
                </a:pPr>
                <a:r>
                  <a:rPr lang="hu-HU" sz="1167" dirty="0">
                    <a:solidFill>
                      <a:srgbClr val="434343"/>
                    </a:solidFill>
                    <a:latin typeface="Roboto"/>
                    <a:ea typeface="Roboto"/>
                    <a:cs typeface="Roboto"/>
                    <a:sym typeface="Roboto"/>
                  </a:rPr>
                  <a:t>Bejelentés elmulasztása</a:t>
                </a:r>
              </a:p>
            </p:txBody>
          </p:sp>
          <p:sp>
            <p:nvSpPr>
              <p:cNvPr id="1378" name="Google Shape;1378;p43"/>
              <p:cNvSpPr txBox="1"/>
              <p:nvPr/>
            </p:nvSpPr>
            <p:spPr>
              <a:xfrm>
                <a:off x="4526363" y="2187900"/>
                <a:ext cx="518400" cy="369900"/>
              </a:xfrm>
              <a:prstGeom prst="rect">
                <a:avLst/>
              </a:prstGeom>
              <a:noFill/>
              <a:ln>
                <a:noFill/>
              </a:ln>
            </p:spPr>
            <p:txBody>
              <a:bodyPr spcFirstLastPara="1" wrap="square" lIns="101583" tIns="101583" rIns="101583" bIns="101583" anchor="ctr" anchorCtr="0">
                <a:noAutofit/>
              </a:bodyPr>
              <a:lstStyle/>
              <a:p>
                <a:pPr algn="ctr"/>
                <a:r>
                  <a:rPr lang="hu-HU" sz="2333" dirty="0">
                    <a:solidFill>
                      <a:srgbClr val="FFFFFF"/>
                    </a:solidFill>
                    <a:latin typeface="Fira Sans Extra Condensed Medium"/>
                    <a:ea typeface="Fira Sans Extra Condensed Medium"/>
                    <a:cs typeface="Fira Sans Extra Condensed Medium"/>
                    <a:sym typeface="Fira Sans Extra Condensed Medium"/>
                  </a:rPr>
                  <a:t>1</a:t>
                </a:r>
                <a:endParaRPr sz="1667" dirty="0"/>
              </a:p>
            </p:txBody>
          </p:sp>
        </p:grpSp>
      </p:grpSp>
      <p:sp>
        <p:nvSpPr>
          <p:cNvPr id="1383" name="Google Shape;1383;p43"/>
          <p:cNvSpPr/>
          <p:nvPr/>
        </p:nvSpPr>
        <p:spPr>
          <a:xfrm>
            <a:off x="2862436" y="1298678"/>
            <a:ext cx="1491604" cy="1491922"/>
          </a:xfrm>
          <a:custGeom>
            <a:avLst/>
            <a:gdLst/>
            <a:ahLst/>
            <a:cxnLst/>
            <a:rect l="l" t="t" r="r" b="b"/>
            <a:pathLst>
              <a:path w="56425" h="56437" extrusionOk="0">
                <a:moveTo>
                  <a:pt x="28219" y="1"/>
                </a:moveTo>
                <a:cubicBezTo>
                  <a:pt x="12633" y="1"/>
                  <a:pt x="1" y="12633"/>
                  <a:pt x="1" y="28218"/>
                </a:cubicBezTo>
                <a:cubicBezTo>
                  <a:pt x="1" y="43804"/>
                  <a:pt x="12633" y="56436"/>
                  <a:pt x="28219" y="56436"/>
                </a:cubicBezTo>
                <a:cubicBezTo>
                  <a:pt x="43792" y="56436"/>
                  <a:pt x="56425" y="43804"/>
                  <a:pt x="56425" y="28218"/>
                </a:cubicBezTo>
                <a:cubicBezTo>
                  <a:pt x="56425" y="12633"/>
                  <a:pt x="43792" y="1"/>
                  <a:pt x="28219" y="1"/>
                </a:cubicBezTo>
                <a:close/>
              </a:path>
            </a:pathLst>
          </a:custGeom>
          <a:solidFill>
            <a:srgbClr val="FFFFFF"/>
          </a:solidFill>
          <a:ln w="28575" cap="flat" cmpd="sng">
            <a:solidFill>
              <a:schemeClr val="accent3"/>
            </a:solidFill>
            <a:prstDash val="solid"/>
            <a:round/>
            <a:headEnd type="none" w="sm" len="sm"/>
            <a:tailEnd type="none" w="sm" len="sm"/>
          </a:ln>
        </p:spPr>
        <p:txBody>
          <a:bodyPr spcFirstLastPara="1" wrap="square" lIns="101583" tIns="0" rIns="101583" bIns="0" anchor="ctr" anchorCtr="0">
            <a:noAutofit/>
          </a:bodyPr>
          <a:lstStyle/>
          <a:p>
            <a:pPr algn="ctr">
              <a:buClr>
                <a:schemeClr val="dk1"/>
              </a:buClr>
              <a:buSzPts val="1100"/>
            </a:pPr>
            <a:r>
              <a:rPr lang="hu-HU" sz="2000" dirty="0">
                <a:solidFill>
                  <a:srgbClr val="434343"/>
                </a:solidFill>
                <a:latin typeface="Fira Sans Extra Condensed Medium"/>
                <a:ea typeface="Fira Sans Extra Condensed Medium"/>
                <a:cs typeface="Fira Sans Extra Condensed Medium"/>
                <a:sym typeface="Fira Sans Extra Condensed Medium"/>
              </a:rPr>
              <a:t>Áru értékének</a:t>
            </a:r>
          </a:p>
          <a:p>
            <a:pPr algn="ctr">
              <a:buClr>
                <a:schemeClr val="dk1"/>
              </a:buClr>
              <a:buSzPts val="1100"/>
            </a:pPr>
            <a:r>
              <a:rPr lang="hu-HU" sz="2000" dirty="0">
                <a:solidFill>
                  <a:srgbClr val="434343"/>
                </a:solidFill>
                <a:latin typeface="Fira Sans Extra Condensed Medium"/>
                <a:ea typeface="Fira Sans Extra Condensed Medium"/>
                <a:cs typeface="Fira Sans Extra Condensed Medium"/>
                <a:sym typeface="Fira Sans Extra Condensed Medium"/>
              </a:rPr>
              <a:t>40 %-</a:t>
            </a:r>
            <a:r>
              <a:rPr lang="hu-HU" sz="2000" dirty="0" err="1">
                <a:solidFill>
                  <a:srgbClr val="434343"/>
                </a:solidFill>
                <a:latin typeface="Fira Sans Extra Condensed Medium"/>
                <a:ea typeface="Fira Sans Extra Condensed Medium"/>
                <a:cs typeface="Fira Sans Extra Condensed Medium"/>
                <a:sym typeface="Fira Sans Extra Condensed Medium"/>
              </a:rPr>
              <a:t>ig</a:t>
            </a:r>
            <a:endParaRPr sz="2000" dirty="0">
              <a:solidFill>
                <a:srgbClr val="434343"/>
              </a:solidFill>
              <a:latin typeface="Fira Sans Extra Condensed Medium"/>
              <a:ea typeface="Fira Sans Extra Condensed Medium"/>
              <a:cs typeface="Fira Sans Extra Condensed Medium"/>
              <a:sym typeface="Fira Sans Extra Condensed Medium"/>
            </a:endParaRPr>
          </a:p>
        </p:txBody>
      </p:sp>
      <p:grpSp>
        <p:nvGrpSpPr>
          <p:cNvPr id="68" name="Google Shape;1322;p43"/>
          <p:cNvGrpSpPr/>
          <p:nvPr/>
        </p:nvGrpSpPr>
        <p:grpSpPr>
          <a:xfrm flipH="1">
            <a:off x="272324" y="3856714"/>
            <a:ext cx="4875570" cy="986486"/>
            <a:chOff x="2596588" y="1192431"/>
            <a:chExt cx="4593962" cy="929507"/>
          </a:xfrm>
        </p:grpSpPr>
        <p:sp>
          <p:nvSpPr>
            <p:cNvPr id="69" name="Google Shape;1323;p43"/>
            <p:cNvSpPr/>
            <p:nvPr/>
          </p:nvSpPr>
          <p:spPr>
            <a:xfrm>
              <a:off x="2966288" y="1522438"/>
              <a:ext cx="1041225" cy="364350"/>
            </a:xfrm>
            <a:custGeom>
              <a:avLst/>
              <a:gdLst/>
              <a:ahLst/>
              <a:cxnLst/>
              <a:rect l="l" t="t" r="r" b="b"/>
              <a:pathLst>
                <a:path w="41649" h="14574" extrusionOk="0">
                  <a:moveTo>
                    <a:pt x="14014" y="1"/>
                  </a:moveTo>
                  <a:lnTo>
                    <a:pt x="0" y="14050"/>
                  </a:lnTo>
                  <a:lnTo>
                    <a:pt x="536" y="14574"/>
                  </a:lnTo>
                  <a:lnTo>
                    <a:pt x="14323" y="739"/>
                  </a:lnTo>
                  <a:lnTo>
                    <a:pt x="41648" y="739"/>
                  </a:lnTo>
                  <a:lnTo>
                    <a:pt x="41648" y="1"/>
                  </a:lnTo>
                  <a:close/>
                </a:path>
              </a:pathLst>
            </a:custGeom>
            <a:solidFill>
              <a:srgbClr val="443F3F"/>
            </a:solidFill>
            <a:ln>
              <a:noFill/>
            </a:ln>
          </p:spPr>
          <p:txBody>
            <a:bodyPr spcFirstLastPara="1" wrap="square" lIns="101583" tIns="101583" rIns="101583" bIns="101583" anchor="ctr" anchorCtr="0">
              <a:noAutofit/>
            </a:bodyPr>
            <a:lstStyle/>
            <a:p>
              <a:endParaRPr sz="1667"/>
            </a:p>
          </p:txBody>
        </p:sp>
        <p:sp>
          <p:nvSpPr>
            <p:cNvPr id="70" name="Google Shape;1324;p43"/>
            <p:cNvSpPr/>
            <p:nvPr/>
          </p:nvSpPr>
          <p:spPr>
            <a:xfrm>
              <a:off x="2596588" y="1752238"/>
              <a:ext cx="712925" cy="369700"/>
            </a:xfrm>
            <a:custGeom>
              <a:avLst/>
              <a:gdLst/>
              <a:ahLst/>
              <a:cxnLst/>
              <a:rect l="l" t="t" r="r" b="b"/>
              <a:pathLst>
                <a:path w="28517" h="14788" extrusionOk="0">
                  <a:moveTo>
                    <a:pt x="20170" y="5394"/>
                  </a:moveTo>
                  <a:cubicBezTo>
                    <a:pt x="17146" y="3644"/>
                    <a:pt x="13883" y="2286"/>
                    <a:pt x="10442" y="1358"/>
                  </a:cubicBezTo>
                  <a:cubicBezTo>
                    <a:pt x="7109" y="476"/>
                    <a:pt x="3608" y="0"/>
                    <a:pt x="1" y="0"/>
                  </a:cubicBezTo>
                  <a:lnTo>
                    <a:pt x="1" y="4215"/>
                  </a:lnTo>
                  <a:cubicBezTo>
                    <a:pt x="3227" y="4215"/>
                    <a:pt x="6359" y="4644"/>
                    <a:pt x="9347" y="5441"/>
                  </a:cubicBezTo>
                  <a:cubicBezTo>
                    <a:pt x="12431" y="6263"/>
                    <a:pt x="15360" y="7489"/>
                    <a:pt x="18062" y="9049"/>
                  </a:cubicBezTo>
                  <a:cubicBezTo>
                    <a:pt x="20801" y="10632"/>
                    <a:pt x="23313" y="12573"/>
                    <a:pt x="25540" y="14788"/>
                  </a:cubicBezTo>
                  <a:lnTo>
                    <a:pt x="28516" y="11811"/>
                  </a:lnTo>
                  <a:cubicBezTo>
                    <a:pt x="26040" y="9323"/>
                    <a:pt x="23230" y="7168"/>
                    <a:pt x="20170" y="5394"/>
                  </a:cubicBezTo>
                  <a:close/>
                </a:path>
              </a:pathLst>
            </a:custGeom>
            <a:solidFill>
              <a:schemeClr val="accent5"/>
            </a:solidFill>
            <a:ln>
              <a:noFill/>
            </a:ln>
          </p:spPr>
          <p:txBody>
            <a:bodyPr spcFirstLastPara="1" wrap="square" lIns="101583" tIns="101583" rIns="101583" bIns="101583" anchor="ctr" anchorCtr="0">
              <a:noAutofit/>
            </a:bodyPr>
            <a:lstStyle/>
            <a:p>
              <a:endParaRPr sz="1667"/>
            </a:p>
          </p:txBody>
        </p:sp>
        <p:sp>
          <p:nvSpPr>
            <p:cNvPr id="71" name="Google Shape;1325;p43"/>
            <p:cNvSpPr/>
            <p:nvPr/>
          </p:nvSpPr>
          <p:spPr>
            <a:xfrm>
              <a:off x="2869538" y="1771888"/>
              <a:ext cx="213750" cy="214025"/>
            </a:xfrm>
            <a:custGeom>
              <a:avLst/>
              <a:gdLst/>
              <a:ahLst/>
              <a:cxnLst/>
              <a:rect l="l" t="t" r="r" b="b"/>
              <a:pathLst>
                <a:path w="8550" h="8561" extrusionOk="0">
                  <a:moveTo>
                    <a:pt x="4275" y="0"/>
                  </a:moveTo>
                  <a:cubicBezTo>
                    <a:pt x="1906" y="0"/>
                    <a:pt x="1" y="1917"/>
                    <a:pt x="1" y="4274"/>
                  </a:cubicBezTo>
                  <a:cubicBezTo>
                    <a:pt x="1" y="6644"/>
                    <a:pt x="1906" y="8561"/>
                    <a:pt x="4275" y="8561"/>
                  </a:cubicBezTo>
                  <a:cubicBezTo>
                    <a:pt x="6632" y="8561"/>
                    <a:pt x="8549" y="6644"/>
                    <a:pt x="8549" y="4274"/>
                  </a:cubicBezTo>
                  <a:cubicBezTo>
                    <a:pt x="8549" y="1917"/>
                    <a:pt x="6632" y="0"/>
                    <a:pt x="4275" y="0"/>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grpSp>
          <p:nvGrpSpPr>
            <p:cNvPr id="72" name="Google Shape;1326;p43"/>
            <p:cNvGrpSpPr/>
            <p:nvPr/>
          </p:nvGrpSpPr>
          <p:grpSpPr>
            <a:xfrm>
              <a:off x="4173814" y="1192431"/>
              <a:ext cx="3016736" cy="676273"/>
              <a:chOff x="4173814" y="1192419"/>
              <a:chExt cx="3016736" cy="676273"/>
            </a:xfrm>
          </p:grpSpPr>
          <p:sp>
            <p:nvSpPr>
              <p:cNvPr id="74" name="Google Shape;1327;p43"/>
              <p:cNvSpPr/>
              <p:nvPr/>
            </p:nvSpPr>
            <p:spPr>
              <a:xfrm>
                <a:off x="4416445" y="1192419"/>
                <a:ext cx="676297" cy="676273"/>
              </a:xfrm>
              <a:custGeom>
                <a:avLst/>
                <a:gdLst/>
                <a:ahLst/>
                <a:cxnLst/>
                <a:rect l="l" t="t" r="r" b="b"/>
                <a:pathLst>
                  <a:path w="29410" h="29409" extrusionOk="0">
                    <a:moveTo>
                      <a:pt x="14705" y="0"/>
                    </a:moveTo>
                    <a:cubicBezTo>
                      <a:pt x="6585" y="0"/>
                      <a:pt x="1" y="6584"/>
                      <a:pt x="1" y="14704"/>
                    </a:cubicBezTo>
                    <a:cubicBezTo>
                      <a:pt x="1" y="22824"/>
                      <a:pt x="6585" y="29409"/>
                      <a:pt x="14705" y="29409"/>
                    </a:cubicBezTo>
                    <a:cubicBezTo>
                      <a:pt x="22825" y="29409"/>
                      <a:pt x="29409" y="22824"/>
                      <a:pt x="29409" y="14704"/>
                    </a:cubicBezTo>
                    <a:cubicBezTo>
                      <a:pt x="29409" y="6584"/>
                      <a:pt x="22825" y="0"/>
                      <a:pt x="14705" y="0"/>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75" name="Google Shape;1328;p43"/>
              <p:cNvSpPr/>
              <p:nvPr/>
            </p:nvSpPr>
            <p:spPr>
              <a:xfrm>
                <a:off x="4445940" y="1227395"/>
                <a:ext cx="611679" cy="611933"/>
              </a:xfrm>
              <a:custGeom>
                <a:avLst/>
                <a:gdLst/>
                <a:ahLst/>
                <a:cxnLst/>
                <a:rect l="l" t="t" r="r" b="b"/>
                <a:pathLst>
                  <a:path w="26600" h="26611" extrusionOk="0">
                    <a:moveTo>
                      <a:pt x="13300" y="26610"/>
                    </a:moveTo>
                    <a:cubicBezTo>
                      <a:pt x="5966" y="26610"/>
                      <a:pt x="1" y="20634"/>
                      <a:pt x="1" y="13299"/>
                    </a:cubicBezTo>
                    <a:cubicBezTo>
                      <a:pt x="1" y="5965"/>
                      <a:pt x="5966" y="0"/>
                      <a:pt x="13300" y="0"/>
                    </a:cubicBezTo>
                    <a:cubicBezTo>
                      <a:pt x="20634" y="0"/>
                      <a:pt x="26599" y="5965"/>
                      <a:pt x="26599" y="13299"/>
                    </a:cubicBezTo>
                    <a:cubicBezTo>
                      <a:pt x="26599" y="20634"/>
                      <a:pt x="20634" y="26610"/>
                      <a:pt x="13300" y="26610"/>
                    </a:cubicBezTo>
                    <a:close/>
                    <a:moveTo>
                      <a:pt x="13300" y="453"/>
                    </a:moveTo>
                    <a:cubicBezTo>
                      <a:pt x="6216" y="453"/>
                      <a:pt x="453" y="6215"/>
                      <a:pt x="453" y="13299"/>
                    </a:cubicBezTo>
                    <a:cubicBezTo>
                      <a:pt x="453" y="20384"/>
                      <a:pt x="6216" y="26146"/>
                      <a:pt x="13300" y="26146"/>
                    </a:cubicBezTo>
                    <a:cubicBezTo>
                      <a:pt x="20384" y="26146"/>
                      <a:pt x="26147" y="20384"/>
                      <a:pt x="26147" y="13299"/>
                    </a:cubicBezTo>
                    <a:cubicBezTo>
                      <a:pt x="26147" y="6215"/>
                      <a:pt x="20384" y="453"/>
                      <a:pt x="13300" y="453"/>
                    </a:cubicBezTo>
                    <a:close/>
                  </a:path>
                </a:pathLst>
              </a:custGeom>
              <a:solidFill>
                <a:schemeClr val="accent5"/>
              </a:solidFill>
              <a:ln>
                <a:noFill/>
              </a:ln>
            </p:spPr>
            <p:txBody>
              <a:bodyPr spcFirstLastPara="1" wrap="square" lIns="101583" tIns="101583" rIns="101583" bIns="101583" anchor="ctr" anchorCtr="0">
                <a:noAutofit/>
              </a:bodyPr>
              <a:lstStyle/>
              <a:p>
                <a:endParaRPr sz="1667"/>
              </a:p>
            </p:txBody>
          </p:sp>
          <p:sp>
            <p:nvSpPr>
              <p:cNvPr id="76" name="Google Shape;1329;p43"/>
              <p:cNvSpPr/>
              <p:nvPr/>
            </p:nvSpPr>
            <p:spPr>
              <a:xfrm>
                <a:off x="4173814" y="1267132"/>
                <a:ext cx="853155" cy="538829"/>
              </a:xfrm>
              <a:custGeom>
                <a:avLst/>
                <a:gdLst/>
                <a:ahLst/>
                <a:cxnLst/>
                <a:rect l="l" t="t" r="r" b="b"/>
                <a:pathLst>
                  <a:path w="37101" h="23432" extrusionOk="0">
                    <a:moveTo>
                      <a:pt x="25539" y="251"/>
                    </a:moveTo>
                    <a:cubicBezTo>
                      <a:pt x="19872" y="1"/>
                      <a:pt x="15050" y="3846"/>
                      <a:pt x="13764" y="9073"/>
                    </a:cubicBezTo>
                    <a:cubicBezTo>
                      <a:pt x="13597" y="9740"/>
                      <a:pt x="12978" y="10216"/>
                      <a:pt x="12288" y="10216"/>
                    </a:cubicBezTo>
                    <a:lnTo>
                      <a:pt x="6263" y="10216"/>
                    </a:lnTo>
                    <a:cubicBezTo>
                      <a:pt x="5811" y="10216"/>
                      <a:pt x="5453" y="9847"/>
                      <a:pt x="5453" y="9406"/>
                    </a:cubicBezTo>
                    <a:lnTo>
                      <a:pt x="5453" y="6870"/>
                    </a:lnTo>
                    <a:cubicBezTo>
                      <a:pt x="5453" y="6561"/>
                      <a:pt x="5084" y="6406"/>
                      <a:pt x="4858" y="6620"/>
                    </a:cubicBezTo>
                    <a:lnTo>
                      <a:pt x="441" y="11050"/>
                    </a:lnTo>
                    <a:cubicBezTo>
                      <a:pt x="0" y="11490"/>
                      <a:pt x="0" y="12193"/>
                      <a:pt x="441" y="12621"/>
                    </a:cubicBezTo>
                    <a:lnTo>
                      <a:pt x="4858" y="17050"/>
                    </a:lnTo>
                    <a:cubicBezTo>
                      <a:pt x="5084" y="17265"/>
                      <a:pt x="5453" y="17110"/>
                      <a:pt x="5453" y="16800"/>
                    </a:cubicBezTo>
                    <a:lnTo>
                      <a:pt x="5453" y="14276"/>
                    </a:lnTo>
                    <a:cubicBezTo>
                      <a:pt x="5453" y="13824"/>
                      <a:pt x="5811" y="13466"/>
                      <a:pt x="6263" y="13466"/>
                    </a:cubicBezTo>
                    <a:lnTo>
                      <a:pt x="12288" y="13466"/>
                    </a:lnTo>
                    <a:cubicBezTo>
                      <a:pt x="13002" y="13466"/>
                      <a:pt x="13609" y="13955"/>
                      <a:pt x="13776" y="14645"/>
                    </a:cubicBezTo>
                    <a:cubicBezTo>
                      <a:pt x="15026" y="19693"/>
                      <a:pt x="19586" y="23432"/>
                      <a:pt x="25027" y="23432"/>
                    </a:cubicBezTo>
                    <a:cubicBezTo>
                      <a:pt x="31730" y="23432"/>
                      <a:pt x="37100" y="17753"/>
                      <a:pt x="36588" y="10954"/>
                    </a:cubicBezTo>
                    <a:cubicBezTo>
                      <a:pt x="36160" y="5144"/>
                      <a:pt x="31373" y="501"/>
                      <a:pt x="25539" y="251"/>
                    </a:cubicBezTo>
                    <a:close/>
                  </a:path>
                </a:pathLst>
              </a:custGeom>
              <a:solidFill>
                <a:schemeClr val="accent5"/>
              </a:solidFill>
              <a:ln>
                <a:noFill/>
              </a:ln>
            </p:spPr>
            <p:txBody>
              <a:bodyPr spcFirstLastPara="1" wrap="square" lIns="101583" tIns="101583" rIns="101583" bIns="101583" anchor="ctr" anchorCtr="0">
                <a:noAutofit/>
              </a:bodyPr>
              <a:lstStyle/>
              <a:p>
                <a:endParaRPr sz="1667" dirty="0"/>
              </a:p>
            </p:txBody>
          </p:sp>
          <p:sp>
            <p:nvSpPr>
              <p:cNvPr id="77" name="Google Shape;1330;p43"/>
              <p:cNvSpPr/>
              <p:nvPr/>
            </p:nvSpPr>
            <p:spPr>
              <a:xfrm>
                <a:off x="4946203" y="1258472"/>
                <a:ext cx="2244347" cy="549500"/>
              </a:xfrm>
              <a:custGeom>
                <a:avLst/>
                <a:gdLst/>
                <a:ahLst/>
                <a:cxnLst/>
                <a:rect l="l" t="t" r="r" b="b"/>
                <a:pathLst>
                  <a:path w="67176" h="21980" extrusionOk="0">
                    <a:moveTo>
                      <a:pt x="8799" y="1"/>
                    </a:moveTo>
                    <a:cubicBezTo>
                      <a:pt x="7942" y="1"/>
                      <a:pt x="7144" y="418"/>
                      <a:pt x="6644" y="1120"/>
                    </a:cubicBezTo>
                    <a:lnTo>
                      <a:pt x="608" y="9562"/>
                    </a:lnTo>
                    <a:cubicBezTo>
                      <a:pt x="1" y="10419"/>
                      <a:pt x="1" y="11562"/>
                      <a:pt x="608" y="12419"/>
                    </a:cubicBezTo>
                    <a:lnTo>
                      <a:pt x="6644" y="20861"/>
                    </a:lnTo>
                    <a:cubicBezTo>
                      <a:pt x="7144" y="21563"/>
                      <a:pt x="7942" y="21980"/>
                      <a:pt x="8799" y="21980"/>
                    </a:cubicBezTo>
                    <a:lnTo>
                      <a:pt x="56198" y="21980"/>
                    </a:lnTo>
                    <a:cubicBezTo>
                      <a:pt x="62258" y="21980"/>
                      <a:pt x="67176" y="17051"/>
                      <a:pt x="67176" y="10990"/>
                    </a:cubicBezTo>
                    <a:cubicBezTo>
                      <a:pt x="67176" y="4918"/>
                      <a:pt x="62258" y="1"/>
                      <a:pt x="56198" y="1"/>
                    </a:cubicBezTo>
                    <a:close/>
                  </a:path>
                </a:pathLst>
              </a:custGeom>
              <a:solidFill>
                <a:srgbClr val="E6E6E6"/>
              </a:solidFill>
              <a:ln>
                <a:noFill/>
              </a:ln>
            </p:spPr>
            <p:txBody>
              <a:bodyPr spcFirstLastPara="1" wrap="square" lIns="203194" tIns="101583" rIns="203194" bIns="101583" anchor="ctr" anchorCtr="0">
                <a:noAutofit/>
              </a:bodyPr>
              <a:lstStyle/>
              <a:p>
                <a:pPr algn="ctr">
                  <a:buClr>
                    <a:schemeClr val="dk1"/>
                  </a:buClr>
                  <a:buSzPts val="1100"/>
                </a:pPr>
                <a:r>
                  <a:rPr lang="hu-HU" sz="1167" dirty="0">
                    <a:solidFill>
                      <a:srgbClr val="434343"/>
                    </a:solidFill>
                    <a:latin typeface="Roboto"/>
                    <a:ea typeface="Roboto"/>
                    <a:cs typeface="Roboto"/>
                    <a:sym typeface="Roboto"/>
                  </a:rPr>
                  <a:t>Bejelentés elmulasztása</a:t>
                </a:r>
                <a:endParaRPr sz="1167" dirty="0">
                  <a:solidFill>
                    <a:srgbClr val="434343"/>
                  </a:solidFill>
                  <a:latin typeface="Roboto"/>
                  <a:ea typeface="Roboto"/>
                  <a:cs typeface="Roboto"/>
                  <a:sym typeface="Roboto"/>
                </a:endParaRPr>
              </a:p>
            </p:txBody>
          </p:sp>
          <p:sp>
            <p:nvSpPr>
              <p:cNvPr id="78" name="Google Shape;1331;p43"/>
              <p:cNvSpPr txBox="1"/>
              <p:nvPr/>
            </p:nvSpPr>
            <p:spPr>
              <a:xfrm>
                <a:off x="4482106" y="1375081"/>
                <a:ext cx="502212" cy="358349"/>
              </a:xfrm>
              <a:prstGeom prst="rect">
                <a:avLst/>
              </a:prstGeom>
              <a:noFill/>
              <a:ln>
                <a:noFill/>
              </a:ln>
            </p:spPr>
            <p:txBody>
              <a:bodyPr spcFirstLastPara="1" wrap="square" lIns="101583" tIns="101583" rIns="101583" bIns="101583" anchor="ctr" anchorCtr="0">
                <a:noAutofit/>
              </a:bodyPr>
              <a:lstStyle/>
              <a:p>
                <a:pPr algn="ctr"/>
                <a:r>
                  <a:rPr lang="en" sz="2333" dirty="0">
                    <a:solidFill>
                      <a:srgbClr val="FFFFFF"/>
                    </a:solidFill>
                    <a:latin typeface="Fira Sans Extra Condensed Medium"/>
                    <a:ea typeface="Fira Sans Extra Condensed Medium"/>
                    <a:cs typeface="Fira Sans Extra Condensed Medium"/>
                    <a:sym typeface="Fira Sans Extra Condensed Medium"/>
                  </a:rPr>
                  <a:t>1</a:t>
                </a:r>
                <a:endParaRPr sz="1667" dirty="0"/>
              </a:p>
            </p:txBody>
          </p:sp>
        </p:grpSp>
        <p:sp>
          <p:nvSpPr>
            <p:cNvPr id="73" name="Google Shape;1337;p43"/>
            <p:cNvSpPr/>
            <p:nvPr/>
          </p:nvSpPr>
          <p:spPr>
            <a:xfrm>
              <a:off x="2919538" y="1822188"/>
              <a:ext cx="113750" cy="113425"/>
            </a:xfrm>
            <a:custGeom>
              <a:avLst/>
              <a:gdLst/>
              <a:ahLst/>
              <a:cxnLst/>
              <a:rect l="l" t="t" r="r" b="b"/>
              <a:pathLst>
                <a:path w="4550" h="4537" extrusionOk="0">
                  <a:moveTo>
                    <a:pt x="4549" y="2262"/>
                  </a:moveTo>
                  <a:cubicBezTo>
                    <a:pt x="4549" y="3524"/>
                    <a:pt x="3525" y="4536"/>
                    <a:pt x="2275" y="4536"/>
                  </a:cubicBezTo>
                  <a:cubicBezTo>
                    <a:pt x="1025" y="4536"/>
                    <a:pt x="1" y="3524"/>
                    <a:pt x="1" y="2262"/>
                  </a:cubicBezTo>
                  <a:cubicBezTo>
                    <a:pt x="1" y="1012"/>
                    <a:pt x="1025" y="0"/>
                    <a:pt x="2275" y="0"/>
                  </a:cubicBezTo>
                  <a:cubicBezTo>
                    <a:pt x="3525" y="0"/>
                    <a:pt x="4549" y="1012"/>
                    <a:pt x="4549" y="2262"/>
                  </a:cubicBezTo>
                  <a:close/>
                </a:path>
              </a:pathLst>
            </a:custGeom>
            <a:solidFill>
              <a:schemeClr val="accent5"/>
            </a:solidFill>
            <a:ln>
              <a:noFill/>
            </a:ln>
          </p:spPr>
          <p:txBody>
            <a:bodyPr spcFirstLastPara="1" wrap="square" lIns="101583" tIns="101583" rIns="101583" bIns="101583" anchor="ctr" anchorCtr="0">
              <a:noAutofit/>
            </a:bodyPr>
            <a:lstStyle/>
            <a:p>
              <a:endParaRPr sz="1667"/>
            </a:p>
          </p:txBody>
        </p:sp>
      </p:grpSp>
      <p:grpSp>
        <p:nvGrpSpPr>
          <p:cNvPr id="79" name="Google Shape;1338;p43"/>
          <p:cNvGrpSpPr/>
          <p:nvPr/>
        </p:nvGrpSpPr>
        <p:grpSpPr>
          <a:xfrm flipH="1">
            <a:off x="215055" y="5596734"/>
            <a:ext cx="4224403" cy="842871"/>
            <a:chOff x="3235063" y="2760688"/>
            <a:chExt cx="3980403" cy="794187"/>
          </a:xfrm>
        </p:grpSpPr>
        <p:sp>
          <p:nvSpPr>
            <p:cNvPr id="80" name="Google Shape;1339;p43"/>
            <p:cNvSpPr/>
            <p:nvPr/>
          </p:nvSpPr>
          <p:spPr>
            <a:xfrm>
              <a:off x="3497888" y="3099113"/>
              <a:ext cx="531050" cy="97675"/>
            </a:xfrm>
            <a:custGeom>
              <a:avLst/>
              <a:gdLst/>
              <a:ahLst/>
              <a:cxnLst/>
              <a:rect l="l" t="t" r="r" b="b"/>
              <a:pathLst>
                <a:path w="21242" h="3907" extrusionOk="0">
                  <a:moveTo>
                    <a:pt x="239" y="1"/>
                  </a:moveTo>
                  <a:lnTo>
                    <a:pt x="1" y="703"/>
                  </a:lnTo>
                  <a:lnTo>
                    <a:pt x="9061" y="3906"/>
                  </a:lnTo>
                  <a:lnTo>
                    <a:pt x="21242" y="3906"/>
                  </a:lnTo>
                  <a:lnTo>
                    <a:pt x="21242" y="3168"/>
                  </a:lnTo>
                  <a:lnTo>
                    <a:pt x="9192" y="3168"/>
                  </a:lnTo>
                  <a:lnTo>
                    <a:pt x="239" y="1"/>
                  </a:lnTo>
                  <a:close/>
                </a:path>
              </a:pathLst>
            </a:custGeom>
            <a:solidFill>
              <a:srgbClr val="443F3F"/>
            </a:solidFill>
            <a:ln>
              <a:noFill/>
            </a:ln>
          </p:spPr>
          <p:txBody>
            <a:bodyPr spcFirstLastPara="1" wrap="square" lIns="101583" tIns="101583" rIns="101583" bIns="101583" anchor="ctr" anchorCtr="0">
              <a:noAutofit/>
            </a:bodyPr>
            <a:lstStyle/>
            <a:p>
              <a:endParaRPr sz="1667"/>
            </a:p>
          </p:txBody>
        </p:sp>
        <p:sp>
          <p:nvSpPr>
            <p:cNvPr id="81" name="Google Shape;1340;p43"/>
            <p:cNvSpPr/>
            <p:nvPr/>
          </p:nvSpPr>
          <p:spPr>
            <a:xfrm>
              <a:off x="3235063" y="2760688"/>
              <a:ext cx="370000" cy="713200"/>
            </a:xfrm>
            <a:custGeom>
              <a:avLst/>
              <a:gdLst/>
              <a:ahLst/>
              <a:cxnLst/>
              <a:rect l="l" t="t" r="r" b="b"/>
              <a:pathLst>
                <a:path w="14800" h="28528" extrusionOk="0">
                  <a:moveTo>
                    <a:pt x="10573" y="0"/>
                  </a:moveTo>
                  <a:cubicBezTo>
                    <a:pt x="10573" y="3227"/>
                    <a:pt x="10157" y="6370"/>
                    <a:pt x="9359" y="9347"/>
                  </a:cubicBezTo>
                  <a:cubicBezTo>
                    <a:pt x="8525" y="12431"/>
                    <a:pt x="7311" y="15360"/>
                    <a:pt x="5739" y="18062"/>
                  </a:cubicBezTo>
                  <a:cubicBezTo>
                    <a:pt x="4156" y="20801"/>
                    <a:pt x="2227" y="23313"/>
                    <a:pt x="1" y="25539"/>
                  </a:cubicBezTo>
                  <a:lnTo>
                    <a:pt x="2977" y="28528"/>
                  </a:lnTo>
                  <a:cubicBezTo>
                    <a:pt x="5466" y="26039"/>
                    <a:pt x="7621" y="23230"/>
                    <a:pt x="9395" y="20170"/>
                  </a:cubicBezTo>
                  <a:cubicBezTo>
                    <a:pt x="11145" y="17157"/>
                    <a:pt x="12514" y="13883"/>
                    <a:pt x="13431" y="10442"/>
                  </a:cubicBezTo>
                  <a:cubicBezTo>
                    <a:pt x="14324" y="7109"/>
                    <a:pt x="14800" y="3608"/>
                    <a:pt x="14800" y="0"/>
                  </a:cubicBezTo>
                  <a:lnTo>
                    <a:pt x="10573" y="0"/>
                  </a:lnTo>
                  <a:close/>
                </a:path>
              </a:pathLst>
            </a:custGeom>
            <a:solidFill>
              <a:srgbClr val="30475E"/>
            </a:solidFill>
            <a:ln>
              <a:noFill/>
            </a:ln>
          </p:spPr>
          <p:txBody>
            <a:bodyPr spcFirstLastPara="1" wrap="square" lIns="101583" tIns="101583" rIns="101583" bIns="101583" anchor="ctr" anchorCtr="0">
              <a:noAutofit/>
            </a:bodyPr>
            <a:lstStyle/>
            <a:p>
              <a:endParaRPr sz="1667"/>
            </a:p>
          </p:txBody>
        </p:sp>
        <p:sp>
          <p:nvSpPr>
            <p:cNvPr id="82" name="Google Shape;1341;p43"/>
            <p:cNvSpPr/>
            <p:nvPr/>
          </p:nvSpPr>
          <p:spPr>
            <a:xfrm>
              <a:off x="3383588" y="3007438"/>
              <a:ext cx="214050" cy="214050"/>
            </a:xfrm>
            <a:custGeom>
              <a:avLst/>
              <a:gdLst/>
              <a:ahLst/>
              <a:cxnLst/>
              <a:rect l="l" t="t" r="r" b="b"/>
              <a:pathLst>
                <a:path w="8562" h="8562" extrusionOk="0">
                  <a:moveTo>
                    <a:pt x="4287" y="1"/>
                  </a:moveTo>
                  <a:cubicBezTo>
                    <a:pt x="1918" y="1"/>
                    <a:pt x="1" y="1918"/>
                    <a:pt x="1" y="4275"/>
                  </a:cubicBezTo>
                  <a:cubicBezTo>
                    <a:pt x="1" y="6644"/>
                    <a:pt x="1918" y="8561"/>
                    <a:pt x="4287" y="8561"/>
                  </a:cubicBezTo>
                  <a:cubicBezTo>
                    <a:pt x="6644" y="8561"/>
                    <a:pt x="8561" y="6644"/>
                    <a:pt x="8561" y="4275"/>
                  </a:cubicBezTo>
                  <a:cubicBezTo>
                    <a:pt x="8561" y="1918"/>
                    <a:pt x="6644" y="1"/>
                    <a:pt x="4287" y="1"/>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83" name="Google Shape;1342;p43"/>
            <p:cNvSpPr/>
            <p:nvPr/>
          </p:nvSpPr>
          <p:spPr>
            <a:xfrm>
              <a:off x="3433888" y="3057738"/>
              <a:ext cx="113450" cy="113450"/>
            </a:xfrm>
            <a:custGeom>
              <a:avLst/>
              <a:gdLst/>
              <a:ahLst/>
              <a:cxnLst/>
              <a:rect l="l" t="t" r="r" b="b"/>
              <a:pathLst>
                <a:path w="4538" h="4538" extrusionOk="0">
                  <a:moveTo>
                    <a:pt x="4537" y="2263"/>
                  </a:moveTo>
                  <a:cubicBezTo>
                    <a:pt x="4537" y="3525"/>
                    <a:pt x="3525" y="4537"/>
                    <a:pt x="2275" y="4537"/>
                  </a:cubicBezTo>
                  <a:cubicBezTo>
                    <a:pt x="1013" y="4537"/>
                    <a:pt x="1" y="3525"/>
                    <a:pt x="1" y="2263"/>
                  </a:cubicBezTo>
                  <a:cubicBezTo>
                    <a:pt x="1" y="1013"/>
                    <a:pt x="1013" y="1"/>
                    <a:pt x="2275" y="1"/>
                  </a:cubicBezTo>
                  <a:cubicBezTo>
                    <a:pt x="3525" y="1"/>
                    <a:pt x="4537" y="1013"/>
                    <a:pt x="4537" y="2263"/>
                  </a:cubicBezTo>
                  <a:close/>
                </a:path>
              </a:pathLst>
            </a:custGeom>
            <a:solidFill>
              <a:srgbClr val="30475E"/>
            </a:solidFill>
            <a:ln>
              <a:noFill/>
            </a:ln>
          </p:spPr>
          <p:txBody>
            <a:bodyPr spcFirstLastPara="1" wrap="square" lIns="101583" tIns="101583" rIns="101583" bIns="101583" anchor="ctr" anchorCtr="0">
              <a:noAutofit/>
            </a:bodyPr>
            <a:lstStyle/>
            <a:p>
              <a:endParaRPr sz="1667"/>
            </a:p>
          </p:txBody>
        </p:sp>
        <p:grpSp>
          <p:nvGrpSpPr>
            <p:cNvPr id="84" name="Google Shape;1343;p43"/>
            <p:cNvGrpSpPr/>
            <p:nvPr/>
          </p:nvGrpSpPr>
          <p:grpSpPr>
            <a:xfrm>
              <a:off x="4159888" y="2819625"/>
              <a:ext cx="3055578" cy="735250"/>
              <a:chOff x="4159888" y="2810988"/>
              <a:chExt cx="3055578" cy="735250"/>
            </a:xfrm>
          </p:grpSpPr>
          <p:sp>
            <p:nvSpPr>
              <p:cNvPr id="85" name="Google Shape;1344;p43"/>
              <p:cNvSpPr/>
              <p:nvPr/>
            </p:nvSpPr>
            <p:spPr>
              <a:xfrm>
                <a:off x="4417938" y="2810988"/>
                <a:ext cx="735250" cy="735250"/>
              </a:xfrm>
              <a:custGeom>
                <a:avLst/>
                <a:gdLst/>
                <a:ahLst/>
                <a:cxnLst/>
                <a:rect l="l" t="t" r="r" b="b"/>
                <a:pathLst>
                  <a:path w="29410" h="29410" extrusionOk="0">
                    <a:moveTo>
                      <a:pt x="14705" y="1"/>
                    </a:moveTo>
                    <a:cubicBezTo>
                      <a:pt x="6585" y="1"/>
                      <a:pt x="1" y="6585"/>
                      <a:pt x="1" y="14705"/>
                    </a:cubicBezTo>
                    <a:cubicBezTo>
                      <a:pt x="1" y="22825"/>
                      <a:pt x="6585" y="29409"/>
                      <a:pt x="14705" y="29409"/>
                    </a:cubicBezTo>
                    <a:cubicBezTo>
                      <a:pt x="22825" y="29409"/>
                      <a:pt x="29409" y="22825"/>
                      <a:pt x="29409" y="14705"/>
                    </a:cubicBezTo>
                    <a:cubicBezTo>
                      <a:pt x="29409" y="6585"/>
                      <a:pt x="22825" y="1"/>
                      <a:pt x="14705" y="1"/>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86" name="Google Shape;1345;p43"/>
              <p:cNvSpPr/>
              <p:nvPr/>
            </p:nvSpPr>
            <p:spPr>
              <a:xfrm>
                <a:off x="4453063" y="2845963"/>
                <a:ext cx="665000" cy="665300"/>
              </a:xfrm>
              <a:custGeom>
                <a:avLst/>
                <a:gdLst/>
                <a:ahLst/>
                <a:cxnLst/>
                <a:rect l="l" t="t" r="r" b="b"/>
                <a:pathLst>
                  <a:path w="26600" h="26612" extrusionOk="0">
                    <a:moveTo>
                      <a:pt x="13300" y="26611"/>
                    </a:moveTo>
                    <a:cubicBezTo>
                      <a:pt x="5966" y="26611"/>
                      <a:pt x="1" y="20646"/>
                      <a:pt x="1" y="13312"/>
                    </a:cubicBezTo>
                    <a:cubicBezTo>
                      <a:pt x="1" y="5978"/>
                      <a:pt x="5966" y="1"/>
                      <a:pt x="13300" y="1"/>
                    </a:cubicBezTo>
                    <a:cubicBezTo>
                      <a:pt x="20634" y="1"/>
                      <a:pt x="26599" y="5978"/>
                      <a:pt x="26599" y="13312"/>
                    </a:cubicBezTo>
                    <a:cubicBezTo>
                      <a:pt x="26599" y="20646"/>
                      <a:pt x="20634" y="26611"/>
                      <a:pt x="13300" y="26611"/>
                    </a:cubicBezTo>
                    <a:close/>
                    <a:moveTo>
                      <a:pt x="13300" y="465"/>
                    </a:moveTo>
                    <a:cubicBezTo>
                      <a:pt x="6216" y="465"/>
                      <a:pt x="453" y="6228"/>
                      <a:pt x="453" y="13312"/>
                    </a:cubicBezTo>
                    <a:cubicBezTo>
                      <a:pt x="453" y="20396"/>
                      <a:pt x="6216" y="26159"/>
                      <a:pt x="13300" y="26159"/>
                    </a:cubicBezTo>
                    <a:cubicBezTo>
                      <a:pt x="20384" y="26159"/>
                      <a:pt x="26147" y="20396"/>
                      <a:pt x="26147" y="13312"/>
                    </a:cubicBezTo>
                    <a:cubicBezTo>
                      <a:pt x="26147" y="6228"/>
                      <a:pt x="20384" y="465"/>
                      <a:pt x="13300" y="465"/>
                    </a:cubicBezTo>
                    <a:close/>
                  </a:path>
                </a:pathLst>
              </a:custGeom>
              <a:solidFill>
                <a:srgbClr val="30475E"/>
              </a:solidFill>
              <a:ln>
                <a:noFill/>
              </a:ln>
            </p:spPr>
            <p:txBody>
              <a:bodyPr spcFirstLastPara="1" wrap="square" lIns="101583" tIns="101583" rIns="101583" bIns="101583" anchor="ctr" anchorCtr="0">
                <a:noAutofit/>
              </a:bodyPr>
              <a:lstStyle/>
              <a:p>
                <a:endParaRPr sz="1667"/>
              </a:p>
            </p:txBody>
          </p:sp>
          <p:sp>
            <p:nvSpPr>
              <p:cNvPr id="87" name="Google Shape;1346;p43"/>
              <p:cNvSpPr/>
              <p:nvPr/>
            </p:nvSpPr>
            <p:spPr>
              <a:xfrm>
                <a:off x="4159888" y="2885713"/>
                <a:ext cx="927525" cy="585800"/>
              </a:xfrm>
              <a:custGeom>
                <a:avLst/>
                <a:gdLst/>
                <a:ahLst/>
                <a:cxnLst/>
                <a:rect l="l" t="t" r="r" b="b"/>
                <a:pathLst>
                  <a:path w="37101" h="23432" extrusionOk="0">
                    <a:moveTo>
                      <a:pt x="25539" y="250"/>
                    </a:moveTo>
                    <a:cubicBezTo>
                      <a:pt x="19872" y="0"/>
                      <a:pt x="15050" y="3834"/>
                      <a:pt x="13764" y="9061"/>
                    </a:cubicBezTo>
                    <a:cubicBezTo>
                      <a:pt x="13597" y="9739"/>
                      <a:pt x="12978" y="10204"/>
                      <a:pt x="12288" y="10204"/>
                    </a:cubicBezTo>
                    <a:lnTo>
                      <a:pt x="6263" y="10204"/>
                    </a:lnTo>
                    <a:cubicBezTo>
                      <a:pt x="5811" y="10204"/>
                      <a:pt x="5453" y="9846"/>
                      <a:pt x="5453" y="9406"/>
                    </a:cubicBezTo>
                    <a:lnTo>
                      <a:pt x="5453" y="6870"/>
                    </a:lnTo>
                    <a:cubicBezTo>
                      <a:pt x="5453" y="6560"/>
                      <a:pt x="5084" y="6406"/>
                      <a:pt x="4858" y="6620"/>
                    </a:cubicBezTo>
                    <a:lnTo>
                      <a:pt x="441" y="11049"/>
                    </a:lnTo>
                    <a:cubicBezTo>
                      <a:pt x="0" y="11478"/>
                      <a:pt x="0" y="12180"/>
                      <a:pt x="441" y="12621"/>
                    </a:cubicBezTo>
                    <a:lnTo>
                      <a:pt x="4858" y="17050"/>
                    </a:lnTo>
                    <a:cubicBezTo>
                      <a:pt x="5084" y="17264"/>
                      <a:pt x="5453" y="17109"/>
                      <a:pt x="5453" y="16800"/>
                    </a:cubicBezTo>
                    <a:lnTo>
                      <a:pt x="5453" y="14264"/>
                    </a:lnTo>
                    <a:cubicBezTo>
                      <a:pt x="5453" y="13823"/>
                      <a:pt x="5811" y="13466"/>
                      <a:pt x="6263" y="13466"/>
                    </a:cubicBezTo>
                    <a:lnTo>
                      <a:pt x="12288" y="13466"/>
                    </a:lnTo>
                    <a:cubicBezTo>
                      <a:pt x="13002" y="13466"/>
                      <a:pt x="13609" y="13954"/>
                      <a:pt x="13776" y="14633"/>
                    </a:cubicBezTo>
                    <a:cubicBezTo>
                      <a:pt x="15026" y="19693"/>
                      <a:pt x="19586" y="23431"/>
                      <a:pt x="25027" y="23431"/>
                    </a:cubicBezTo>
                    <a:cubicBezTo>
                      <a:pt x="31730" y="23431"/>
                      <a:pt x="37100" y="17752"/>
                      <a:pt x="36588" y="10942"/>
                    </a:cubicBezTo>
                    <a:cubicBezTo>
                      <a:pt x="36160" y="5132"/>
                      <a:pt x="31373" y="500"/>
                      <a:pt x="25539" y="250"/>
                    </a:cubicBezTo>
                    <a:close/>
                  </a:path>
                </a:pathLst>
              </a:custGeom>
              <a:solidFill>
                <a:srgbClr val="30475E"/>
              </a:solidFill>
              <a:ln>
                <a:noFill/>
              </a:ln>
            </p:spPr>
            <p:txBody>
              <a:bodyPr spcFirstLastPara="1" wrap="square" lIns="101583" tIns="101583" rIns="101583" bIns="101583" anchor="ctr" anchorCtr="0">
                <a:noAutofit/>
              </a:bodyPr>
              <a:lstStyle/>
              <a:p>
                <a:endParaRPr sz="1667"/>
              </a:p>
            </p:txBody>
          </p:sp>
          <p:sp>
            <p:nvSpPr>
              <p:cNvPr id="88" name="Google Shape;1347;p43"/>
              <p:cNvSpPr/>
              <p:nvPr/>
            </p:nvSpPr>
            <p:spPr>
              <a:xfrm>
                <a:off x="5000164" y="2904013"/>
                <a:ext cx="2215302" cy="549200"/>
              </a:xfrm>
              <a:custGeom>
                <a:avLst/>
                <a:gdLst/>
                <a:ahLst/>
                <a:cxnLst/>
                <a:rect l="l" t="t" r="r" b="b"/>
                <a:pathLst>
                  <a:path w="67176" h="21968" extrusionOk="0">
                    <a:moveTo>
                      <a:pt x="8799" y="0"/>
                    </a:moveTo>
                    <a:cubicBezTo>
                      <a:pt x="7942" y="0"/>
                      <a:pt x="7144" y="417"/>
                      <a:pt x="6644" y="1108"/>
                    </a:cubicBezTo>
                    <a:lnTo>
                      <a:pt x="608" y="9549"/>
                    </a:lnTo>
                    <a:cubicBezTo>
                      <a:pt x="1" y="10406"/>
                      <a:pt x="1" y="11561"/>
                      <a:pt x="608" y="12419"/>
                    </a:cubicBezTo>
                    <a:lnTo>
                      <a:pt x="6644" y="20860"/>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rgbClr val="E6E6E6"/>
              </a:solidFill>
              <a:ln>
                <a:noFill/>
              </a:ln>
            </p:spPr>
            <p:txBody>
              <a:bodyPr spcFirstLastPara="1" wrap="square" lIns="203194" tIns="101583" rIns="203194" bIns="101583" anchor="ctr" anchorCtr="0">
                <a:noAutofit/>
              </a:bodyPr>
              <a:lstStyle/>
              <a:p>
                <a:pPr algn="ctr">
                  <a:buClr>
                    <a:schemeClr val="dk1"/>
                  </a:buClr>
                  <a:buSzPts val="1100"/>
                </a:pPr>
                <a:r>
                  <a:rPr lang="hu-HU" sz="1167" dirty="0">
                    <a:solidFill>
                      <a:srgbClr val="434343"/>
                    </a:solidFill>
                    <a:latin typeface="Roboto"/>
                    <a:ea typeface="Roboto"/>
                    <a:cs typeface="Roboto"/>
                    <a:sym typeface="Roboto"/>
                  </a:rPr>
                  <a:t>Eltérő mennyiség bejelentése</a:t>
                </a:r>
                <a:endParaRPr sz="1167" dirty="0">
                  <a:solidFill>
                    <a:srgbClr val="434343"/>
                  </a:solidFill>
                  <a:latin typeface="Roboto"/>
                  <a:ea typeface="Roboto"/>
                  <a:cs typeface="Roboto"/>
                  <a:sym typeface="Roboto"/>
                </a:endParaRPr>
              </a:p>
            </p:txBody>
          </p:sp>
          <p:sp>
            <p:nvSpPr>
              <p:cNvPr id="89" name="Google Shape;1348;p43"/>
              <p:cNvSpPr txBox="1"/>
              <p:nvPr/>
            </p:nvSpPr>
            <p:spPr>
              <a:xfrm>
                <a:off x="4526363" y="2993663"/>
                <a:ext cx="518400" cy="369900"/>
              </a:xfrm>
              <a:prstGeom prst="rect">
                <a:avLst/>
              </a:prstGeom>
              <a:noFill/>
              <a:ln>
                <a:noFill/>
              </a:ln>
            </p:spPr>
            <p:txBody>
              <a:bodyPr spcFirstLastPara="1" wrap="square" lIns="101583" tIns="101583" rIns="101583" bIns="101583" anchor="ctr" anchorCtr="0">
                <a:noAutofit/>
              </a:bodyPr>
              <a:lstStyle/>
              <a:p>
                <a:pPr algn="ctr"/>
                <a:r>
                  <a:rPr lang="en" sz="2333" dirty="0">
                    <a:solidFill>
                      <a:srgbClr val="FFFFFF"/>
                    </a:solidFill>
                    <a:latin typeface="Fira Sans Extra Condensed Medium"/>
                    <a:ea typeface="Fira Sans Extra Condensed Medium"/>
                    <a:cs typeface="Fira Sans Extra Condensed Medium"/>
                    <a:sym typeface="Fira Sans Extra Condensed Medium"/>
                  </a:rPr>
                  <a:t>3</a:t>
                </a:r>
                <a:endParaRPr sz="1667" dirty="0"/>
              </a:p>
            </p:txBody>
          </p:sp>
        </p:grpSp>
      </p:grpSp>
      <p:grpSp>
        <p:nvGrpSpPr>
          <p:cNvPr id="90" name="Google Shape;1368;p43"/>
          <p:cNvGrpSpPr/>
          <p:nvPr/>
        </p:nvGrpSpPr>
        <p:grpSpPr>
          <a:xfrm flipH="1">
            <a:off x="215055" y="4748092"/>
            <a:ext cx="4224742" cy="815370"/>
            <a:chOff x="3235063" y="1992438"/>
            <a:chExt cx="3980725" cy="768275"/>
          </a:xfrm>
        </p:grpSpPr>
        <p:sp>
          <p:nvSpPr>
            <p:cNvPr id="91" name="Google Shape;1369;p43"/>
            <p:cNvSpPr/>
            <p:nvPr/>
          </p:nvSpPr>
          <p:spPr>
            <a:xfrm>
              <a:off x="3497888" y="2349913"/>
              <a:ext cx="531050" cy="97975"/>
            </a:xfrm>
            <a:custGeom>
              <a:avLst/>
              <a:gdLst/>
              <a:ahLst/>
              <a:cxnLst/>
              <a:rect l="l" t="t" r="r" b="b"/>
              <a:pathLst>
                <a:path w="21242" h="3919" extrusionOk="0">
                  <a:moveTo>
                    <a:pt x="9061" y="1"/>
                  </a:moveTo>
                  <a:lnTo>
                    <a:pt x="1" y="3216"/>
                  </a:lnTo>
                  <a:lnTo>
                    <a:pt x="239" y="3918"/>
                  </a:lnTo>
                  <a:lnTo>
                    <a:pt x="9192" y="751"/>
                  </a:lnTo>
                  <a:lnTo>
                    <a:pt x="21242" y="751"/>
                  </a:lnTo>
                  <a:lnTo>
                    <a:pt x="21242" y="1"/>
                  </a:lnTo>
                  <a:close/>
                </a:path>
              </a:pathLst>
            </a:custGeom>
            <a:solidFill>
              <a:srgbClr val="443F3F"/>
            </a:solidFill>
            <a:ln>
              <a:noFill/>
            </a:ln>
          </p:spPr>
          <p:txBody>
            <a:bodyPr spcFirstLastPara="1" wrap="square" lIns="101583" tIns="101583" rIns="101583" bIns="101583" anchor="ctr" anchorCtr="0">
              <a:noAutofit/>
            </a:bodyPr>
            <a:lstStyle/>
            <a:p>
              <a:endParaRPr sz="1667"/>
            </a:p>
          </p:txBody>
        </p:sp>
        <p:sp>
          <p:nvSpPr>
            <p:cNvPr id="92" name="Google Shape;1370;p43"/>
            <p:cNvSpPr/>
            <p:nvPr/>
          </p:nvSpPr>
          <p:spPr>
            <a:xfrm>
              <a:off x="3235063" y="2047513"/>
              <a:ext cx="370000" cy="713200"/>
            </a:xfrm>
            <a:custGeom>
              <a:avLst/>
              <a:gdLst/>
              <a:ahLst/>
              <a:cxnLst/>
              <a:rect l="l" t="t" r="r" b="b"/>
              <a:pathLst>
                <a:path w="14800" h="28528" extrusionOk="0">
                  <a:moveTo>
                    <a:pt x="13431" y="18086"/>
                  </a:moveTo>
                  <a:cubicBezTo>
                    <a:pt x="12514" y="14633"/>
                    <a:pt x="11145" y="11371"/>
                    <a:pt x="9395" y="8346"/>
                  </a:cubicBezTo>
                  <a:cubicBezTo>
                    <a:pt x="7621" y="5287"/>
                    <a:pt x="5466" y="2489"/>
                    <a:pt x="2977" y="0"/>
                  </a:cubicBezTo>
                  <a:lnTo>
                    <a:pt x="1" y="2977"/>
                  </a:lnTo>
                  <a:cubicBezTo>
                    <a:pt x="2227" y="5203"/>
                    <a:pt x="4156" y="7715"/>
                    <a:pt x="5739" y="10466"/>
                  </a:cubicBezTo>
                  <a:cubicBezTo>
                    <a:pt x="7311" y="13168"/>
                    <a:pt x="8525" y="16085"/>
                    <a:pt x="9359" y="19169"/>
                  </a:cubicBezTo>
                  <a:cubicBezTo>
                    <a:pt x="10157" y="22158"/>
                    <a:pt x="10573" y="25289"/>
                    <a:pt x="10573" y="28527"/>
                  </a:cubicBezTo>
                  <a:lnTo>
                    <a:pt x="14800" y="28527"/>
                  </a:lnTo>
                  <a:cubicBezTo>
                    <a:pt x="14800" y="24908"/>
                    <a:pt x="14324" y="21408"/>
                    <a:pt x="13431" y="18086"/>
                  </a:cubicBezTo>
                  <a:close/>
                </a:path>
              </a:pathLst>
            </a:custGeom>
            <a:solidFill>
              <a:schemeClr val="accent5">
                <a:lumMod val="50000"/>
              </a:schemeClr>
            </a:solidFill>
            <a:ln>
              <a:noFill/>
            </a:ln>
          </p:spPr>
          <p:txBody>
            <a:bodyPr spcFirstLastPara="1" wrap="square" lIns="101583" tIns="101583" rIns="101583" bIns="101583" anchor="ctr" anchorCtr="0">
              <a:noAutofit/>
            </a:bodyPr>
            <a:lstStyle/>
            <a:p>
              <a:endParaRPr sz="1667"/>
            </a:p>
          </p:txBody>
        </p:sp>
        <p:sp>
          <p:nvSpPr>
            <p:cNvPr id="93" name="Google Shape;1371;p43"/>
            <p:cNvSpPr/>
            <p:nvPr/>
          </p:nvSpPr>
          <p:spPr>
            <a:xfrm>
              <a:off x="3392813" y="2318063"/>
              <a:ext cx="213750" cy="213750"/>
            </a:xfrm>
            <a:custGeom>
              <a:avLst/>
              <a:gdLst/>
              <a:ahLst/>
              <a:cxnLst/>
              <a:rect l="l" t="t" r="r" b="b"/>
              <a:pathLst>
                <a:path w="8550" h="8550" extrusionOk="0">
                  <a:moveTo>
                    <a:pt x="4275" y="1"/>
                  </a:moveTo>
                  <a:cubicBezTo>
                    <a:pt x="1918" y="1"/>
                    <a:pt x="1" y="1918"/>
                    <a:pt x="1" y="4275"/>
                  </a:cubicBezTo>
                  <a:cubicBezTo>
                    <a:pt x="1" y="6633"/>
                    <a:pt x="1918" y="8550"/>
                    <a:pt x="4275" y="8550"/>
                  </a:cubicBezTo>
                  <a:cubicBezTo>
                    <a:pt x="6645" y="8550"/>
                    <a:pt x="8550" y="6633"/>
                    <a:pt x="8550" y="4275"/>
                  </a:cubicBezTo>
                  <a:cubicBezTo>
                    <a:pt x="8550" y="1918"/>
                    <a:pt x="6645" y="1"/>
                    <a:pt x="4275" y="1"/>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94" name="Google Shape;1372;p43"/>
            <p:cNvSpPr/>
            <p:nvPr/>
          </p:nvSpPr>
          <p:spPr>
            <a:xfrm>
              <a:off x="3442838" y="2368088"/>
              <a:ext cx="113725" cy="113725"/>
            </a:xfrm>
            <a:custGeom>
              <a:avLst/>
              <a:gdLst/>
              <a:ahLst/>
              <a:cxnLst/>
              <a:rect l="l" t="t" r="r" b="b"/>
              <a:pathLst>
                <a:path w="4549" h="4549" extrusionOk="0">
                  <a:moveTo>
                    <a:pt x="4548" y="2274"/>
                  </a:moveTo>
                  <a:cubicBezTo>
                    <a:pt x="4548" y="3524"/>
                    <a:pt x="3524" y="4548"/>
                    <a:pt x="2274" y="4548"/>
                  </a:cubicBezTo>
                  <a:cubicBezTo>
                    <a:pt x="1024" y="4548"/>
                    <a:pt x="0" y="3524"/>
                    <a:pt x="0" y="2274"/>
                  </a:cubicBezTo>
                  <a:cubicBezTo>
                    <a:pt x="0" y="1024"/>
                    <a:pt x="1024" y="0"/>
                    <a:pt x="2274" y="0"/>
                  </a:cubicBezTo>
                  <a:cubicBezTo>
                    <a:pt x="3524" y="0"/>
                    <a:pt x="4548" y="1024"/>
                    <a:pt x="4548" y="2274"/>
                  </a:cubicBezTo>
                  <a:close/>
                </a:path>
              </a:pathLst>
            </a:custGeom>
            <a:solidFill>
              <a:schemeClr val="accent5">
                <a:lumMod val="50000"/>
              </a:schemeClr>
            </a:solidFill>
            <a:ln>
              <a:noFill/>
            </a:ln>
          </p:spPr>
          <p:txBody>
            <a:bodyPr spcFirstLastPara="1" wrap="square" lIns="101583" tIns="101583" rIns="101583" bIns="101583" anchor="ctr" anchorCtr="0">
              <a:noAutofit/>
            </a:bodyPr>
            <a:lstStyle/>
            <a:p>
              <a:endParaRPr sz="1667"/>
            </a:p>
          </p:txBody>
        </p:sp>
        <p:grpSp>
          <p:nvGrpSpPr>
            <p:cNvPr id="95" name="Google Shape;1373;p43"/>
            <p:cNvGrpSpPr/>
            <p:nvPr/>
          </p:nvGrpSpPr>
          <p:grpSpPr>
            <a:xfrm>
              <a:off x="4159888" y="1992438"/>
              <a:ext cx="3055900" cy="735225"/>
              <a:chOff x="4159888" y="2005238"/>
              <a:chExt cx="3055900" cy="735225"/>
            </a:xfrm>
          </p:grpSpPr>
          <p:sp>
            <p:nvSpPr>
              <p:cNvPr id="96" name="Google Shape;1374;p43"/>
              <p:cNvSpPr/>
              <p:nvPr/>
            </p:nvSpPr>
            <p:spPr>
              <a:xfrm>
                <a:off x="4417938" y="2005238"/>
                <a:ext cx="735250" cy="735225"/>
              </a:xfrm>
              <a:custGeom>
                <a:avLst/>
                <a:gdLst/>
                <a:ahLst/>
                <a:cxnLst/>
                <a:rect l="l" t="t" r="r" b="b"/>
                <a:pathLst>
                  <a:path w="29410" h="29409" extrusionOk="0">
                    <a:moveTo>
                      <a:pt x="14705" y="0"/>
                    </a:moveTo>
                    <a:cubicBezTo>
                      <a:pt x="6585" y="0"/>
                      <a:pt x="1" y="6585"/>
                      <a:pt x="1" y="14705"/>
                    </a:cubicBezTo>
                    <a:cubicBezTo>
                      <a:pt x="1" y="22825"/>
                      <a:pt x="6585" y="29409"/>
                      <a:pt x="14705" y="29409"/>
                    </a:cubicBezTo>
                    <a:cubicBezTo>
                      <a:pt x="22825" y="29409"/>
                      <a:pt x="29409" y="22825"/>
                      <a:pt x="29409" y="14705"/>
                    </a:cubicBezTo>
                    <a:cubicBezTo>
                      <a:pt x="29409" y="6585"/>
                      <a:pt x="22825" y="0"/>
                      <a:pt x="14705" y="0"/>
                    </a:cubicBezTo>
                    <a:close/>
                  </a:path>
                </a:pathLst>
              </a:custGeom>
              <a:solidFill>
                <a:srgbClr val="FFFFFF"/>
              </a:solidFill>
              <a:ln>
                <a:noFill/>
              </a:ln>
            </p:spPr>
            <p:txBody>
              <a:bodyPr spcFirstLastPara="1" wrap="square" lIns="101583" tIns="101583" rIns="101583" bIns="101583" anchor="ctr" anchorCtr="0">
                <a:noAutofit/>
              </a:bodyPr>
              <a:lstStyle/>
              <a:p>
                <a:endParaRPr sz="1667"/>
              </a:p>
            </p:txBody>
          </p:sp>
          <p:sp>
            <p:nvSpPr>
              <p:cNvPr id="97" name="Google Shape;1375;p43"/>
              <p:cNvSpPr/>
              <p:nvPr/>
            </p:nvSpPr>
            <p:spPr>
              <a:xfrm>
                <a:off x="4453063" y="2040213"/>
                <a:ext cx="665000" cy="665275"/>
              </a:xfrm>
              <a:custGeom>
                <a:avLst/>
                <a:gdLst/>
                <a:ahLst/>
                <a:cxnLst/>
                <a:rect l="l" t="t" r="r" b="b"/>
                <a:pathLst>
                  <a:path w="26600" h="26611" extrusionOk="0">
                    <a:moveTo>
                      <a:pt x="13300" y="26611"/>
                    </a:moveTo>
                    <a:cubicBezTo>
                      <a:pt x="5966" y="26611"/>
                      <a:pt x="1" y="20646"/>
                      <a:pt x="1" y="13312"/>
                    </a:cubicBezTo>
                    <a:cubicBezTo>
                      <a:pt x="1" y="5966"/>
                      <a:pt x="5966" y="1"/>
                      <a:pt x="13300" y="1"/>
                    </a:cubicBezTo>
                    <a:cubicBezTo>
                      <a:pt x="20634" y="1"/>
                      <a:pt x="26599" y="5966"/>
                      <a:pt x="26599" y="13312"/>
                    </a:cubicBezTo>
                    <a:cubicBezTo>
                      <a:pt x="26599" y="20646"/>
                      <a:pt x="20634" y="26611"/>
                      <a:pt x="13300" y="26611"/>
                    </a:cubicBezTo>
                    <a:close/>
                    <a:moveTo>
                      <a:pt x="13300" y="453"/>
                    </a:moveTo>
                    <a:cubicBezTo>
                      <a:pt x="6216" y="453"/>
                      <a:pt x="453" y="6227"/>
                      <a:pt x="453" y="13312"/>
                    </a:cubicBezTo>
                    <a:cubicBezTo>
                      <a:pt x="453" y="20396"/>
                      <a:pt x="6216" y="26159"/>
                      <a:pt x="13300" y="26159"/>
                    </a:cubicBezTo>
                    <a:cubicBezTo>
                      <a:pt x="20384" y="26159"/>
                      <a:pt x="26147" y="20396"/>
                      <a:pt x="26147" y="13312"/>
                    </a:cubicBezTo>
                    <a:cubicBezTo>
                      <a:pt x="26147" y="6227"/>
                      <a:pt x="20384" y="453"/>
                      <a:pt x="13300" y="453"/>
                    </a:cubicBezTo>
                    <a:close/>
                  </a:path>
                </a:pathLst>
              </a:custGeom>
              <a:solidFill>
                <a:schemeClr val="accent5">
                  <a:lumMod val="50000"/>
                </a:schemeClr>
              </a:solidFill>
              <a:ln>
                <a:noFill/>
              </a:ln>
            </p:spPr>
            <p:txBody>
              <a:bodyPr spcFirstLastPara="1" wrap="square" lIns="101583" tIns="101583" rIns="101583" bIns="101583" anchor="ctr" anchorCtr="0">
                <a:noAutofit/>
              </a:bodyPr>
              <a:lstStyle/>
              <a:p>
                <a:endParaRPr sz="1667"/>
              </a:p>
            </p:txBody>
          </p:sp>
          <p:sp>
            <p:nvSpPr>
              <p:cNvPr id="98" name="Google Shape;1376;p43"/>
              <p:cNvSpPr/>
              <p:nvPr/>
            </p:nvSpPr>
            <p:spPr>
              <a:xfrm>
                <a:off x="4159888" y="2079938"/>
                <a:ext cx="927525" cy="585825"/>
              </a:xfrm>
              <a:custGeom>
                <a:avLst/>
                <a:gdLst/>
                <a:ahLst/>
                <a:cxnLst/>
                <a:rect l="l" t="t" r="r" b="b"/>
                <a:pathLst>
                  <a:path w="37101" h="23433" extrusionOk="0">
                    <a:moveTo>
                      <a:pt x="25539" y="251"/>
                    </a:moveTo>
                    <a:cubicBezTo>
                      <a:pt x="19872" y="1"/>
                      <a:pt x="15050" y="3835"/>
                      <a:pt x="13764" y="9062"/>
                    </a:cubicBezTo>
                    <a:cubicBezTo>
                      <a:pt x="13597" y="9740"/>
                      <a:pt x="12978" y="10205"/>
                      <a:pt x="12288" y="10205"/>
                    </a:cubicBezTo>
                    <a:lnTo>
                      <a:pt x="6263" y="10205"/>
                    </a:lnTo>
                    <a:cubicBezTo>
                      <a:pt x="5811" y="10205"/>
                      <a:pt x="5453" y="9847"/>
                      <a:pt x="5453" y="9395"/>
                    </a:cubicBezTo>
                    <a:lnTo>
                      <a:pt x="5453" y="6871"/>
                    </a:lnTo>
                    <a:cubicBezTo>
                      <a:pt x="5453" y="6561"/>
                      <a:pt x="5084" y="6395"/>
                      <a:pt x="4858" y="6621"/>
                    </a:cubicBezTo>
                    <a:lnTo>
                      <a:pt x="441" y="11038"/>
                    </a:lnTo>
                    <a:cubicBezTo>
                      <a:pt x="0" y="11478"/>
                      <a:pt x="0" y="12181"/>
                      <a:pt x="441" y="12621"/>
                    </a:cubicBezTo>
                    <a:lnTo>
                      <a:pt x="4858" y="17039"/>
                    </a:lnTo>
                    <a:cubicBezTo>
                      <a:pt x="5084" y="17265"/>
                      <a:pt x="5453" y="17110"/>
                      <a:pt x="5453" y="16801"/>
                    </a:cubicBezTo>
                    <a:lnTo>
                      <a:pt x="5453" y="14265"/>
                    </a:lnTo>
                    <a:cubicBezTo>
                      <a:pt x="5453" y="13824"/>
                      <a:pt x="5811" y="13455"/>
                      <a:pt x="6263" y="13455"/>
                    </a:cubicBezTo>
                    <a:lnTo>
                      <a:pt x="12288" y="13455"/>
                    </a:lnTo>
                    <a:cubicBezTo>
                      <a:pt x="13002" y="13455"/>
                      <a:pt x="13609" y="13943"/>
                      <a:pt x="13776" y="14634"/>
                    </a:cubicBezTo>
                    <a:cubicBezTo>
                      <a:pt x="15026" y="19682"/>
                      <a:pt x="19586" y="23432"/>
                      <a:pt x="25027" y="23432"/>
                    </a:cubicBezTo>
                    <a:cubicBezTo>
                      <a:pt x="31730" y="23432"/>
                      <a:pt x="37100" y="17753"/>
                      <a:pt x="36588" y="10943"/>
                    </a:cubicBezTo>
                    <a:cubicBezTo>
                      <a:pt x="36160" y="5132"/>
                      <a:pt x="31373" y="501"/>
                      <a:pt x="25539" y="251"/>
                    </a:cubicBezTo>
                    <a:close/>
                  </a:path>
                </a:pathLst>
              </a:custGeom>
              <a:solidFill>
                <a:schemeClr val="accent5">
                  <a:lumMod val="50000"/>
                </a:schemeClr>
              </a:solidFill>
              <a:ln>
                <a:noFill/>
              </a:ln>
            </p:spPr>
            <p:txBody>
              <a:bodyPr spcFirstLastPara="1" wrap="square" lIns="101583" tIns="101583" rIns="101583" bIns="101583" anchor="ctr" anchorCtr="0">
                <a:noAutofit/>
              </a:bodyPr>
              <a:lstStyle/>
              <a:p>
                <a:endParaRPr sz="1667"/>
              </a:p>
            </p:txBody>
          </p:sp>
          <p:sp>
            <p:nvSpPr>
              <p:cNvPr id="99" name="Google Shape;1377;p43"/>
              <p:cNvSpPr/>
              <p:nvPr/>
            </p:nvSpPr>
            <p:spPr>
              <a:xfrm>
                <a:off x="5000163" y="2098250"/>
                <a:ext cx="2215625" cy="549200"/>
              </a:xfrm>
              <a:custGeom>
                <a:avLst/>
                <a:gdLst/>
                <a:ahLst/>
                <a:cxnLst/>
                <a:rect l="l" t="t" r="r" b="b"/>
                <a:pathLst>
                  <a:path w="67176" h="21968" extrusionOk="0">
                    <a:moveTo>
                      <a:pt x="8799" y="0"/>
                    </a:moveTo>
                    <a:cubicBezTo>
                      <a:pt x="7942" y="0"/>
                      <a:pt x="7144" y="405"/>
                      <a:pt x="6644" y="1108"/>
                    </a:cubicBezTo>
                    <a:lnTo>
                      <a:pt x="608" y="9549"/>
                    </a:lnTo>
                    <a:cubicBezTo>
                      <a:pt x="1" y="10406"/>
                      <a:pt x="1" y="11549"/>
                      <a:pt x="608" y="12407"/>
                    </a:cubicBezTo>
                    <a:lnTo>
                      <a:pt x="6644" y="20848"/>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rgbClr val="E6E6E6"/>
              </a:solidFill>
              <a:ln>
                <a:noFill/>
              </a:ln>
            </p:spPr>
            <p:txBody>
              <a:bodyPr spcFirstLastPara="1" wrap="square" lIns="203194" tIns="101583" rIns="203194" bIns="101583" anchor="ctr" anchorCtr="0">
                <a:noAutofit/>
              </a:bodyPr>
              <a:lstStyle/>
              <a:p>
                <a:pPr algn="ctr">
                  <a:buClr>
                    <a:schemeClr val="dk1"/>
                  </a:buClr>
                  <a:buSzPts val="1100"/>
                </a:pPr>
                <a:r>
                  <a:rPr lang="hu-HU" sz="1167" dirty="0">
                    <a:solidFill>
                      <a:srgbClr val="434343"/>
                    </a:solidFill>
                    <a:latin typeface="Roboto"/>
                    <a:ea typeface="Roboto"/>
                    <a:cs typeface="Roboto"/>
                    <a:sym typeface="Roboto"/>
                  </a:rPr>
                  <a:t>Eltérő érték bejelentés</a:t>
                </a:r>
                <a:endParaRPr sz="1167" dirty="0">
                  <a:solidFill>
                    <a:srgbClr val="434343"/>
                  </a:solidFill>
                  <a:latin typeface="Roboto"/>
                  <a:ea typeface="Roboto"/>
                  <a:cs typeface="Roboto"/>
                  <a:sym typeface="Roboto"/>
                </a:endParaRPr>
              </a:p>
            </p:txBody>
          </p:sp>
          <p:sp>
            <p:nvSpPr>
              <p:cNvPr id="100" name="Google Shape;1378;p43"/>
              <p:cNvSpPr txBox="1"/>
              <p:nvPr/>
            </p:nvSpPr>
            <p:spPr>
              <a:xfrm>
                <a:off x="4526363" y="2187900"/>
                <a:ext cx="518400" cy="369900"/>
              </a:xfrm>
              <a:prstGeom prst="rect">
                <a:avLst/>
              </a:prstGeom>
              <a:noFill/>
              <a:ln>
                <a:noFill/>
              </a:ln>
            </p:spPr>
            <p:txBody>
              <a:bodyPr spcFirstLastPara="1" wrap="square" lIns="101583" tIns="101583" rIns="101583" bIns="101583" anchor="ctr" anchorCtr="0">
                <a:noAutofit/>
              </a:bodyPr>
              <a:lstStyle/>
              <a:p>
                <a:pPr algn="ctr"/>
                <a:r>
                  <a:rPr lang="en" sz="2333" dirty="0">
                    <a:solidFill>
                      <a:srgbClr val="FFFFFF"/>
                    </a:solidFill>
                    <a:latin typeface="Fira Sans Extra Condensed Medium"/>
                    <a:ea typeface="Fira Sans Extra Condensed Medium"/>
                    <a:cs typeface="Fira Sans Extra Condensed Medium"/>
                    <a:sym typeface="Fira Sans Extra Condensed Medium"/>
                  </a:rPr>
                  <a:t>2</a:t>
                </a:r>
                <a:endParaRPr sz="1667" dirty="0"/>
              </a:p>
            </p:txBody>
          </p:sp>
        </p:grpSp>
      </p:grpSp>
      <p:sp>
        <p:nvSpPr>
          <p:cNvPr id="101" name="Google Shape;1383;p43"/>
          <p:cNvSpPr/>
          <p:nvPr/>
        </p:nvSpPr>
        <p:spPr>
          <a:xfrm flipH="1">
            <a:off x="4450435" y="4817591"/>
            <a:ext cx="1497096" cy="1497414"/>
          </a:xfrm>
          <a:custGeom>
            <a:avLst/>
            <a:gdLst/>
            <a:ahLst/>
            <a:cxnLst/>
            <a:rect l="l" t="t" r="r" b="b"/>
            <a:pathLst>
              <a:path w="56425" h="56437" extrusionOk="0">
                <a:moveTo>
                  <a:pt x="28219" y="1"/>
                </a:moveTo>
                <a:cubicBezTo>
                  <a:pt x="12633" y="1"/>
                  <a:pt x="1" y="12633"/>
                  <a:pt x="1" y="28218"/>
                </a:cubicBezTo>
                <a:cubicBezTo>
                  <a:pt x="1" y="43804"/>
                  <a:pt x="12633" y="56436"/>
                  <a:pt x="28219" y="56436"/>
                </a:cubicBezTo>
                <a:cubicBezTo>
                  <a:pt x="43792" y="56436"/>
                  <a:pt x="56425" y="43804"/>
                  <a:pt x="56425" y="28218"/>
                </a:cubicBezTo>
                <a:cubicBezTo>
                  <a:pt x="56425" y="12633"/>
                  <a:pt x="43792" y="1"/>
                  <a:pt x="28219" y="1"/>
                </a:cubicBezTo>
                <a:close/>
              </a:path>
            </a:pathLst>
          </a:custGeom>
          <a:solidFill>
            <a:srgbClr val="FFFFFF"/>
          </a:solidFill>
          <a:ln w="28575" cap="flat" cmpd="sng">
            <a:solidFill>
              <a:schemeClr val="accent3"/>
            </a:solidFill>
            <a:prstDash val="solid"/>
            <a:round/>
            <a:headEnd type="none" w="sm" len="sm"/>
            <a:tailEnd type="none" w="sm" len="sm"/>
          </a:ln>
        </p:spPr>
        <p:txBody>
          <a:bodyPr spcFirstLastPara="1" wrap="square" lIns="101583" tIns="0" rIns="101583" bIns="0" anchor="ctr" anchorCtr="0">
            <a:noAutofit/>
          </a:bodyPr>
          <a:lstStyle/>
          <a:p>
            <a:pPr algn="ctr">
              <a:buClr>
                <a:schemeClr val="dk1"/>
              </a:buClr>
              <a:buSzPts val="1100"/>
            </a:pPr>
            <a:r>
              <a:rPr lang="hu-HU" sz="2000" dirty="0">
                <a:solidFill>
                  <a:srgbClr val="434343"/>
                </a:solidFill>
                <a:latin typeface="Fira Sans Extra Condensed Medium"/>
                <a:ea typeface="Fira Sans Extra Condensed Medium"/>
                <a:cs typeface="Fira Sans Extra Condensed Medium"/>
                <a:sym typeface="Fira Sans Extra Condensed Medium"/>
              </a:rPr>
              <a:t>Áru adó nélküli értékének</a:t>
            </a:r>
          </a:p>
          <a:p>
            <a:pPr algn="ctr">
              <a:buClr>
                <a:schemeClr val="dk1"/>
              </a:buClr>
              <a:buSzPts val="1100"/>
            </a:pPr>
            <a:r>
              <a:rPr lang="hu-HU" sz="2000" dirty="0">
                <a:solidFill>
                  <a:srgbClr val="434343"/>
                </a:solidFill>
                <a:latin typeface="Fira Sans Extra Condensed Medium"/>
                <a:ea typeface="Fira Sans Extra Condensed Medium"/>
                <a:cs typeface="Fira Sans Extra Condensed Medium"/>
                <a:sym typeface="Fira Sans Extra Condensed Medium"/>
              </a:rPr>
              <a:t>40 %-</a:t>
            </a:r>
            <a:r>
              <a:rPr lang="hu-HU" sz="2000" dirty="0" err="1">
                <a:solidFill>
                  <a:srgbClr val="434343"/>
                </a:solidFill>
                <a:latin typeface="Fira Sans Extra Condensed Medium"/>
                <a:ea typeface="Fira Sans Extra Condensed Medium"/>
                <a:cs typeface="Fira Sans Extra Condensed Medium"/>
                <a:sym typeface="Fira Sans Extra Condensed Medium"/>
              </a:rPr>
              <a:t>ig</a:t>
            </a:r>
            <a:endParaRPr sz="2000" dirty="0">
              <a:solidFill>
                <a:srgbClr val="434343"/>
              </a:solidFill>
              <a:latin typeface="Fira Sans Extra Condensed Medium"/>
              <a:ea typeface="Fira Sans Extra Condensed Medium"/>
              <a:cs typeface="Fira Sans Extra Condensed Medium"/>
              <a:sym typeface="Fira Sans Extra Condensed Medium"/>
            </a:endParaRPr>
          </a:p>
        </p:txBody>
      </p:sp>
      <p:grpSp>
        <p:nvGrpSpPr>
          <p:cNvPr id="2" name="Csoportba foglalás 1"/>
          <p:cNvGrpSpPr/>
          <p:nvPr/>
        </p:nvGrpSpPr>
        <p:grpSpPr>
          <a:xfrm>
            <a:off x="3696199" y="2752621"/>
            <a:ext cx="5215133" cy="939187"/>
            <a:chOff x="1700377" y="5347534"/>
            <a:chExt cx="6691147" cy="1205000"/>
          </a:xfrm>
        </p:grpSpPr>
        <p:grpSp>
          <p:nvGrpSpPr>
            <p:cNvPr id="102" name="Google Shape;1354;p43"/>
            <p:cNvGrpSpPr/>
            <p:nvPr/>
          </p:nvGrpSpPr>
          <p:grpSpPr>
            <a:xfrm>
              <a:off x="1700377" y="5347534"/>
              <a:ext cx="3162251" cy="1205000"/>
              <a:chOff x="2596588" y="3399163"/>
              <a:chExt cx="2556600" cy="974212"/>
            </a:xfrm>
          </p:grpSpPr>
          <p:sp>
            <p:nvSpPr>
              <p:cNvPr id="103" name="Google Shape;1355;p43"/>
              <p:cNvSpPr/>
              <p:nvPr/>
            </p:nvSpPr>
            <p:spPr>
              <a:xfrm>
                <a:off x="2966288" y="3650388"/>
                <a:ext cx="1067125" cy="364650"/>
              </a:xfrm>
              <a:custGeom>
                <a:avLst/>
                <a:gdLst/>
                <a:ahLst/>
                <a:cxnLst/>
                <a:rect l="l" t="t" r="r" b="b"/>
                <a:pathLst>
                  <a:path w="42685" h="14586" extrusionOk="0">
                    <a:moveTo>
                      <a:pt x="536" y="0"/>
                    </a:moveTo>
                    <a:lnTo>
                      <a:pt x="0" y="524"/>
                    </a:lnTo>
                    <a:lnTo>
                      <a:pt x="14014" y="14585"/>
                    </a:lnTo>
                    <a:lnTo>
                      <a:pt x="42684" y="14585"/>
                    </a:lnTo>
                    <a:lnTo>
                      <a:pt x="42684" y="13835"/>
                    </a:lnTo>
                    <a:lnTo>
                      <a:pt x="14323" y="13835"/>
                    </a:lnTo>
                    <a:lnTo>
                      <a:pt x="536" y="0"/>
                    </a:lnTo>
                    <a:close/>
                  </a:path>
                </a:pathLst>
              </a:custGeom>
              <a:solidFill>
                <a:srgbClr val="443F3F"/>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04" name="Google Shape;1356;p43"/>
              <p:cNvSpPr/>
              <p:nvPr/>
            </p:nvSpPr>
            <p:spPr>
              <a:xfrm>
                <a:off x="2596588" y="3399163"/>
                <a:ext cx="712925" cy="370000"/>
              </a:xfrm>
              <a:custGeom>
                <a:avLst/>
                <a:gdLst/>
                <a:ahLst/>
                <a:cxnLst/>
                <a:rect l="l" t="t" r="r" b="b"/>
                <a:pathLst>
                  <a:path w="28517" h="14800" extrusionOk="0">
                    <a:moveTo>
                      <a:pt x="25540" y="0"/>
                    </a:moveTo>
                    <a:cubicBezTo>
                      <a:pt x="23313" y="2227"/>
                      <a:pt x="20801" y="4156"/>
                      <a:pt x="18062" y="5751"/>
                    </a:cubicBezTo>
                    <a:cubicBezTo>
                      <a:pt x="15360" y="7311"/>
                      <a:pt x="12431" y="8525"/>
                      <a:pt x="9347" y="9359"/>
                    </a:cubicBezTo>
                    <a:cubicBezTo>
                      <a:pt x="6359" y="10156"/>
                      <a:pt x="3227" y="10585"/>
                      <a:pt x="1" y="10585"/>
                    </a:cubicBezTo>
                    <a:lnTo>
                      <a:pt x="1" y="14800"/>
                    </a:lnTo>
                    <a:cubicBezTo>
                      <a:pt x="3608" y="14800"/>
                      <a:pt x="7109" y="14324"/>
                      <a:pt x="10442" y="13431"/>
                    </a:cubicBezTo>
                    <a:cubicBezTo>
                      <a:pt x="13883" y="12514"/>
                      <a:pt x="17146" y="11145"/>
                      <a:pt x="20170" y="9394"/>
                    </a:cubicBezTo>
                    <a:cubicBezTo>
                      <a:pt x="23230" y="7632"/>
                      <a:pt x="26040" y="5465"/>
                      <a:pt x="28516" y="2989"/>
                    </a:cubicBezTo>
                    <a:close/>
                  </a:path>
                </a:pathLst>
              </a:custGeom>
              <a:solidFill>
                <a:schemeClr val="accent2">
                  <a:lumMod val="75000"/>
                </a:schemeClr>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05" name="Google Shape;1357;p43"/>
              <p:cNvSpPr/>
              <p:nvPr/>
            </p:nvSpPr>
            <p:spPr>
              <a:xfrm>
                <a:off x="2869538" y="3536388"/>
                <a:ext cx="213750" cy="214025"/>
              </a:xfrm>
              <a:custGeom>
                <a:avLst/>
                <a:gdLst/>
                <a:ahLst/>
                <a:cxnLst/>
                <a:rect l="l" t="t" r="r" b="b"/>
                <a:pathLst>
                  <a:path w="8550" h="8561" extrusionOk="0">
                    <a:moveTo>
                      <a:pt x="4275" y="0"/>
                    </a:moveTo>
                    <a:cubicBezTo>
                      <a:pt x="1906" y="0"/>
                      <a:pt x="1" y="1917"/>
                      <a:pt x="1" y="4286"/>
                    </a:cubicBezTo>
                    <a:cubicBezTo>
                      <a:pt x="1" y="6644"/>
                      <a:pt x="1906" y="8561"/>
                      <a:pt x="4275" y="8561"/>
                    </a:cubicBezTo>
                    <a:cubicBezTo>
                      <a:pt x="6632" y="8561"/>
                      <a:pt x="8549" y="6644"/>
                      <a:pt x="8549" y="4286"/>
                    </a:cubicBezTo>
                    <a:cubicBezTo>
                      <a:pt x="8549" y="1917"/>
                      <a:pt x="6632" y="0"/>
                      <a:pt x="4275" y="0"/>
                    </a:cubicBezTo>
                    <a:close/>
                  </a:path>
                </a:pathLst>
              </a:custGeom>
              <a:solidFill>
                <a:srgbClr val="FFFFFF"/>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06" name="Google Shape;1358;p43"/>
              <p:cNvSpPr/>
              <p:nvPr/>
            </p:nvSpPr>
            <p:spPr>
              <a:xfrm>
                <a:off x="2919538" y="3586688"/>
                <a:ext cx="113750" cy="113425"/>
              </a:xfrm>
              <a:custGeom>
                <a:avLst/>
                <a:gdLst/>
                <a:ahLst/>
                <a:cxnLst/>
                <a:rect l="l" t="t" r="r" b="b"/>
                <a:pathLst>
                  <a:path w="4550" h="4537" extrusionOk="0">
                    <a:moveTo>
                      <a:pt x="4549" y="2274"/>
                    </a:moveTo>
                    <a:cubicBezTo>
                      <a:pt x="4549" y="3525"/>
                      <a:pt x="3525" y="4537"/>
                      <a:pt x="2275" y="4537"/>
                    </a:cubicBezTo>
                    <a:cubicBezTo>
                      <a:pt x="1025" y="4537"/>
                      <a:pt x="1" y="3525"/>
                      <a:pt x="1" y="2274"/>
                    </a:cubicBezTo>
                    <a:cubicBezTo>
                      <a:pt x="1" y="1012"/>
                      <a:pt x="1025" y="0"/>
                      <a:pt x="2275" y="0"/>
                    </a:cubicBezTo>
                    <a:cubicBezTo>
                      <a:pt x="3525" y="0"/>
                      <a:pt x="4549" y="1012"/>
                      <a:pt x="4549" y="2274"/>
                    </a:cubicBezTo>
                    <a:close/>
                  </a:path>
                </a:pathLst>
              </a:custGeom>
              <a:solidFill>
                <a:schemeClr val="accent2">
                  <a:lumMod val="75000"/>
                </a:schemeClr>
              </a:solidFill>
              <a:ln>
                <a:noFill/>
              </a:ln>
            </p:spPr>
            <p:txBody>
              <a:bodyPr spcFirstLastPara="1" wrap="square" lIns="76188" tIns="76188" rIns="76188" bIns="76188" anchor="ctr" anchorCtr="0">
                <a:noAutofit/>
              </a:bodyPr>
              <a:lstStyle/>
              <a:p>
                <a:pPr>
                  <a:spcBef>
                    <a:spcPts val="0"/>
                  </a:spcBef>
                  <a:spcAft>
                    <a:spcPts val="0"/>
                  </a:spcAft>
                </a:pPr>
                <a:endParaRPr sz="1333"/>
              </a:p>
            </p:txBody>
          </p:sp>
          <p:grpSp>
            <p:nvGrpSpPr>
              <p:cNvPr id="107" name="Google Shape;1359;p43"/>
              <p:cNvGrpSpPr/>
              <p:nvPr/>
            </p:nvGrpSpPr>
            <p:grpSpPr>
              <a:xfrm>
                <a:off x="4159888" y="3638150"/>
                <a:ext cx="993300" cy="735225"/>
                <a:chOff x="4159888" y="3608113"/>
                <a:chExt cx="993300" cy="735225"/>
              </a:xfrm>
            </p:grpSpPr>
            <p:sp>
              <p:nvSpPr>
                <p:cNvPr id="108" name="Google Shape;1360;p43"/>
                <p:cNvSpPr/>
                <p:nvPr/>
              </p:nvSpPr>
              <p:spPr>
                <a:xfrm>
                  <a:off x="4417938" y="3608113"/>
                  <a:ext cx="735250" cy="735225"/>
                </a:xfrm>
                <a:custGeom>
                  <a:avLst/>
                  <a:gdLst/>
                  <a:ahLst/>
                  <a:cxnLst/>
                  <a:rect l="l" t="t" r="r" b="b"/>
                  <a:pathLst>
                    <a:path w="29410" h="29409" extrusionOk="0">
                      <a:moveTo>
                        <a:pt x="14705" y="1"/>
                      </a:moveTo>
                      <a:cubicBezTo>
                        <a:pt x="6585" y="1"/>
                        <a:pt x="1" y="6585"/>
                        <a:pt x="1" y="14705"/>
                      </a:cubicBezTo>
                      <a:cubicBezTo>
                        <a:pt x="1" y="22825"/>
                        <a:pt x="6585" y="29409"/>
                        <a:pt x="14705" y="29409"/>
                      </a:cubicBezTo>
                      <a:cubicBezTo>
                        <a:pt x="22825" y="29409"/>
                        <a:pt x="29409" y="22825"/>
                        <a:pt x="29409" y="14705"/>
                      </a:cubicBezTo>
                      <a:cubicBezTo>
                        <a:pt x="29409" y="6585"/>
                        <a:pt x="22825" y="1"/>
                        <a:pt x="14705" y="1"/>
                      </a:cubicBezTo>
                      <a:close/>
                    </a:path>
                  </a:pathLst>
                </a:custGeom>
                <a:solidFill>
                  <a:srgbClr val="FFFFFF"/>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09" name="Google Shape;1361;p43"/>
                <p:cNvSpPr/>
                <p:nvPr/>
              </p:nvSpPr>
              <p:spPr>
                <a:xfrm>
                  <a:off x="4453063" y="3643088"/>
                  <a:ext cx="665000" cy="665275"/>
                </a:xfrm>
                <a:custGeom>
                  <a:avLst/>
                  <a:gdLst/>
                  <a:ahLst/>
                  <a:cxnLst/>
                  <a:rect l="l" t="t" r="r" b="b"/>
                  <a:pathLst>
                    <a:path w="26600" h="26611" extrusionOk="0">
                      <a:moveTo>
                        <a:pt x="13300" y="26611"/>
                      </a:moveTo>
                      <a:cubicBezTo>
                        <a:pt x="5966" y="26611"/>
                        <a:pt x="1" y="20646"/>
                        <a:pt x="1" y="13312"/>
                      </a:cubicBezTo>
                      <a:cubicBezTo>
                        <a:pt x="1" y="5977"/>
                        <a:pt x="5966" y="1"/>
                        <a:pt x="13300" y="1"/>
                      </a:cubicBezTo>
                      <a:cubicBezTo>
                        <a:pt x="20634" y="1"/>
                        <a:pt x="26599" y="5977"/>
                        <a:pt x="26599" y="13312"/>
                      </a:cubicBezTo>
                      <a:cubicBezTo>
                        <a:pt x="26599" y="20646"/>
                        <a:pt x="20634" y="26611"/>
                        <a:pt x="13300" y="26611"/>
                      </a:cubicBezTo>
                      <a:close/>
                      <a:moveTo>
                        <a:pt x="13300" y="465"/>
                      </a:moveTo>
                      <a:cubicBezTo>
                        <a:pt x="6216" y="465"/>
                        <a:pt x="453" y="6227"/>
                        <a:pt x="453" y="13312"/>
                      </a:cubicBezTo>
                      <a:cubicBezTo>
                        <a:pt x="453" y="20396"/>
                        <a:pt x="6216" y="26159"/>
                        <a:pt x="13300" y="26159"/>
                      </a:cubicBezTo>
                      <a:cubicBezTo>
                        <a:pt x="20384" y="26159"/>
                        <a:pt x="26147" y="20396"/>
                        <a:pt x="26147" y="13312"/>
                      </a:cubicBezTo>
                      <a:cubicBezTo>
                        <a:pt x="26147" y="6227"/>
                        <a:pt x="20384" y="465"/>
                        <a:pt x="13300" y="465"/>
                      </a:cubicBezTo>
                      <a:close/>
                    </a:path>
                  </a:pathLst>
                </a:custGeom>
                <a:solidFill>
                  <a:schemeClr val="accent2">
                    <a:lumMod val="75000"/>
                  </a:schemeClr>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10" name="Google Shape;1362;p43"/>
                <p:cNvSpPr/>
                <p:nvPr/>
              </p:nvSpPr>
              <p:spPr>
                <a:xfrm>
                  <a:off x="4159888" y="3682813"/>
                  <a:ext cx="927525" cy="585825"/>
                </a:xfrm>
                <a:custGeom>
                  <a:avLst/>
                  <a:gdLst/>
                  <a:ahLst/>
                  <a:cxnLst/>
                  <a:rect l="l" t="t" r="r" b="b"/>
                  <a:pathLst>
                    <a:path w="37101" h="23433" extrusionOk="0">
                      <a:moveTo>
                        <a:pt x="25539" y="251"/>
                      </a:moveTo>
                      <a:cubicBezTo>
                        <a:pt x="19872" y="1"/>
                        <a:pt x="15050" y="3835"/>
                        <a:pt x="13764" y="9062"/>
                      </a:cubicBezTo>
                      <a:cubicBezTo>
                        <a:pt x="13597" y="9740"/>
                        <a:pt x="12978" y="10205"/>
                        <a:pt x="12288" y="10205"/>
                      </a:cubicBezTo>
                      <a:lnTo>
                        <a:pt x="6263" y="10205"/>
                      </a:lnTo>
                      <a:cubicBezTo>
                        <a:pt x="5811" y="10205"/>
                        <a:pt x="5453" y="9847"/>
                        <a:pt x="5453" y="9395"/>
                      </a:cubicBezTo>
                      <a:lnTo>
                        <a:pt x="5453" y="6871"/>
                      </a:lnTo>
                      <a:cubicBezTo>
                        <a:pt x="5453" y="6561"/>
                        <a:pt x="5084" y="6406"/>
                        <a:pt x="4858" y="6621"/>
                      </a:cubicBezTo>
                      <a:lnTo>
                        <a:pt x="441" y="11050"/>
                      </a:lnTo>
                      <a:cubicBezTo>
                        <a:pt x="0" y="11479"/>
                        <a:pt x="0" y="12181"/>
                        <a:pt x="441" y="12622"/>
                      </a:cubicBezTo>
                      <a:lnTo>
                        <a:pt x="4858" y="17051"/>
                      </a:lnTo>
                      <a:cubicBezTo>
                        <a:pt x="5084" y="17265"/>
                        <a:pt x="5453" y="17110"/>
                        <a:pt x="5453" y="16801"/>
                      </a:cubicBezTo>
                      <a:lnTo>
                        <a:pt x="5453" y="14265"/>
                      </a:lnTo>
                      <a:cubicBezTo>
                        <a:pt x="5453" y="13824"/>
                        <a:pt x="5811" y="13455"/>
                        <a:pt x="6263" y="13455"/>
                      </a:cubicBezTo>
                      <a:lnTo>
                        <a:pt x="12288" y="13455"/>
                      </a:lnTo>
                      <a:cubicBezTo>
                        <a:pt x="13002" y="13455"/>
                        <a:pt x="13609" y="13955"/>
                        <a:pt x="13776" y="14634"/>
                      </a:cubicBezTo>
                      <a:cubicBezTo>
                        <a:pt x="15026" y="19694"/>
                        <a:pt x="19586" y="23432"/>
                        <a:pt x="25027" y="23432"/>
                      </a:cubicBezTo>
                      <a:cubicBezTo>
                        <a:pt x="31730" y="23432"/>
                        <a:pt x="37100" y="17753"/>
                        <a:pt x="36588" y="10943"/>
                      </a:cubicBezTo>
                      <a:cubicBezTo>
                        <a:pt x="36160" y="5132"/>
                        <a:pt x="31373" y="501"/>
                        <a:pt x="25539" y="251"/>
                      </a:cubicBezTo>
                      <a:close/>
                    </a:path>
                  </a:pathLst>
                </a:custGeom>
                <a:solidFill>
                  <a:schemeClr val="accent2">
                    <a:lumMod val="75000"/>
                  </a:schemeClr>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12" name="Google Shape;1364;p43"/>
                <p:cNvSpPr txBox="1"/>
                <p:nvPr/>
              </p:nvSpPr>
              <p:spPr>
                <a:xfrm>
                  <a:off x="4526363" y="3790775"/>
                  <a:ext cx="518400" cy="369900"/>
                </a:xfrm>
                <a:prstGeom prst="rect">
                  <a:avLst/>
                </a:prstGeom>
                <a:noFill/>
                <a:ln>
                  <a:noFill/>
                </a:ln>
              </p:spPr>
              <p:txBody>
                <a:bodyPr spcFirstLastPara="1" wrap="square" lIns="76188" tIns="76188" rIns="76188" bIns="76188" anchor="ctr" anchorCtr="0">
                  <a:noAutofit/>
                </a:bodyPr>
                <a:lstStyle/>
                <a:p>
                  <a:pPr algn="ctr">
                    <a:spcBef>
                      <a:spcPts val="0"/>
                    </a:spcBef>
                    <a:spcAft>
                      <a:spcPts val="0"/>
                    </a:spcAft>
                  </a:pPr>
                  <a:r>
                    <a:rPr lang="hu-HU" sz="2333" dirty="0">
                      <a:solidFill>
                        <a:srgbClr val="FFFFFF"/>
                      </a:solidFill>
                      <a:latin typeface="Fira Sans Extra Condensed Medium"/>
                      <a:ea typeface="Fira Sans Extra Condensed Medium"/>
                      <a:cs typeface="Fira Sans Extra Condensed Medium"/>
                      <a:sym typeface="Fira Sans Extra Condensed Medium"/>
                    </a:rPr>
                    <a:t>3</a:t>
                  </a:r>
                  <a:endParaRPr sz="1667" dirty="0"/>
                </a:p>
              </p:txBody>
            </p:sp>
          </p:grpSp>
        </p:grpSp>
        <p:sp>
          <p:nvSpPr>
            <p:cNvPr id="116" name="Google Shape;1347;p43"/>
            <p:cNvSpPr/>
            <p:nvPr/>
          </p:nvSpPr>
          <p:spPr>
            <a:xfrm>
              <a:off x="4704893" y="5749631"/>
              <a:ext cx="3686631" cy="732266"/>
            </a:xfrm>
            <a:custGeom>
              <a:avLst/>
              <a:gdLst/>
              <a:ahLst/>
              <a:cxnLst/>
              <a:rect l="l" t="t" r="r" b="b"/>
              <a:pathLst>
                <a:path w="67176" h="21968" extrusionOk="0">
                  <a:moveTo>
                    <a:pt x="8799" y="0"/>
                  </a:moveTo>
                  <a:cubicBezTo>
                    <a:pt x="7942" y="0"/>
                    <a:pt x="7144" y="417"/>
                    <a:pt x="6644" y="1108"/>
                  </a:cubicBezTo>
                  <a:lnTo>
                    <a:pt x="608" y="9549"/>
                  </a:lnTo>
                  <a:cubicBezTo>
                    <a:pt x="1" y="10406"/>
                    <a:pt x="1" y="11561"/>
                    <a:pt x="608" y="12419"/>
                  </a:cubicBezTo>
                  <a:lnTo>
                    <a:pt x="6644" y="20860"/>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rgbClr val="E6E6E6"/>
            </a:solidFill>
            <a:ln>
              <a:noFill/>
            </a:ln>
          </p:spPr>
          <p:txBody>
            <a:bodyPr spcFirstLastPara="1" wrap="square" lIns="203194" tIns="101583" rIns="203194" bIns="101583" anchor="ctr" anchorCtr="0">
              <a:noAutofit/>
            </a:bodyPr>
            <a:lstStyle/>
            <a:p>
              <a:pPr algn="ctr">
                <a:buClr>
                  <a:schemeClr val="dk1"/>
                </a:buClr>
                <a:buSzPts val="1100"/>
              </a:pPr>
              <a:r>
                <a:rPr lang="hu-HU" sz="1167" dirty="0">
                  <a:solidFill>
                    <a:srgbClr val="434343"/>
                  </a:solidFill>
                  <a:latin typeface="Roboto"/>
                  <a:ea typeface="Roboto"/>
                  <a:cs typeface="Roboto"/>
                  <a:sym typeface="Roboto"/>
                </a:rPr>
                <a:t>Többlet mennyiség bejelentése</a:t>
              </a:r>
              <a:endParaRPr sz="1167" dirty="0">
                <a:solidFill>
                  <a:srgbClr val="434343"/>
                </a:solidFill>
                <a:latin typeface="Roboto"/>
                <a:ea typeface="Roboto"/>
                <a:cs typeface="Roboto"/>
                <a:sym typeface="Roboto"/>
              </a:endParaRPr>
            </a:p>
          </p:txBody>
        </p:sp>
      </p:grpSp>
      <p:sp>
        <p:nvSpPr>
          <p:cNvPr id="118" name="Google Shape;1383;p43"/>
          <p:cNvSpPr/>
          <p:nvPr/>
        </p:nvSpPr>
        <p:spPr>
          <a:xfrm flipH="1">
            <a:off x="5817719" y="4140439"/>
            <a:ext cx="1363448" cy="1363738"/>
          </a:xfrm>
          <a:custGeom>
            <a:avLst/>
            <a:gdLst/>
            <a:ahLst/>
            <a:cxnLst/>
            <a:rect l="l" t="t" r="r" b="b"/>
            <a:pathLst>
              <a:path w="56425" h="56437" extrusionOk="0">
                <a:moveTo>
                  <a:pt x="28219" y="1"/>
                </a:moveTo>
                <a:cubicBezTo>
                  <a:pt x="12633" y="1"/>
                  <a:pt x="1" y="12633"/>
                  <a:pt x="1" y="28218"/>
                </a:cubicBezTo>
                <a:cubicBezTo>
                  <a:pt x="1" y="43804"/>
                  <a:pt x="12633" y="56436"/>
                  <a:pt x="28219" y="56436"/>
                </a:cubicBezTo>
                <a:cubicBezTo>
                  <a:pt x="43792" y="56436"/>
                  <a:pt x="56425" y="43804"/>
                  <a:pt x="56425" y="28218"/>
                </a:cubicBezTo>
                <a:cubicBezTo>
                  <a:pt x="56425" y="12633"/>
                  <a:pt x="43792" y="1"/>
                  <a:pt x="28219" y="1"/>
                </a:cubicBezTo>
                <a:close/>
              </a:path>
            </a:pathLst>
          </a:custGeom>
          <a:solidFill>
            <a:srgbClr val="FFFFFF"/>
          </a:solidFill>
          <a:ln w="28575" cap="flat" cmpd="sng">
            <a:solidFill>
              <a:schemeClr val="accent3"/>
            </a:solidFill>
            <a:prstDash val="solid"/>
            <a:round/>
            <a:headEnd type="none" w="sm" len="sm"/>
            <a:tailEnd type="none" w="sm" len="sm"/>
          </a:ln>
        </p:spPr>
        <p:txBody>
          <a:bodyPr spcFirstLastPara="1" wrap="square" lIns="101583" tIns="0" rIns="101583" bIns="0" anchor="ctr" anchorCtr="0">
            <a:noAutofit/>
          </a:bodyPr>
          <a:lstStyle/>
          <a:p>
            <a:pPr algn="ctr">
              <a:buClr>
                <a:schemeClr val="dk1"/>
              </a:buClr>
              <a:buSzPts val="1100"/>
            </a:pPr>
            <a:r>
              <a:rPr lang="hu-HU" sz="2000" dirty="0">
                <a:solidFill>
                  <a:srgbClr val="434343"/>
                </a:solidFill>
                <a:latin typeface="Fira Sans Extra Condensed Medium"/>
                <a:ea typeface="Fira Sans Extra Condensed Medium"/>
                <a:cs typeface="Fira Sans Extra Condensed Medium"/>
                <a:sym typeface="Fira Sans Extra Condensed Medium"/>
              </a:rPr>
              <a:t>Általános bírság-szabály</a:t>
            </a:r>
            <a:endParaRPr sz="2000" dirty="0">
              <a:solidFill>
                <a:srgbClr val="434343"/>
              </a:solidFill>
              <a:latin typeface="Fira Sans Extra Condensed Medium"/>
              <a:ea typeface="Fira Sans Extra Condensed Medium"/>
              <a:cs typeface="Fira Sans Extra Condensed Medium"/>
              <a:sym typeface="Fira Sans Extra Condensed Medium"/>
            </a:endParaRPr>
          </a:p>
        </p:txBody>
      </p:sp>
      <p:grpSp>
        <p:nvGrpSpPr>
          <p:cNvPr id="119" name="Csoportba foglalás 118"/>
          <p:cNvGrpSpPr/>
          <p:nvPr/>
        </p:nvGrpSpPr>
        <p:grpSpPr>
          <a:xfrm>
            <a:off x="6449642" y="5412440"/>
            <a:ext cx="3495302" cy="1102893"/>
            <a:chOff x="2278972" y="5402668"/>
            <a:chExt cx="4391223" cy="1385589"/>
          </a:xfrm>
        </p:grpSpPr>
        <p:grpSp>
          <p:nvGrpSpPr>
            <p:cNvPr id="120" name="Google Shape;1354;p43"/>
            <p:cNvGrpSpPr/>
            <p:nvPr/>
          </p:nvGrpSpPr>
          <p:grpSpPr>
            <a:xfrm>
              <a:off x="2278972" y="5432544"/>
              <a:ext cx="2317163" cy="1129942"/>
              <a:chOff x="3064366" y="3467890"/>
              <a:chExt cx="1873367" cy="913529"/>
            </a:xfrm>
          </p:grpSpPr>
          <p:sp>
            <p:nvSpPr>
              <p:cNvPr id="122" name="Google Shape;1355;p43"/>
              <p:cNvSpPr/>
              <p:nvPr/>
            </p:nvSpPr>
            <p:spPr>
              <a:xfrm>
                <a:off x="3489269" y="3797624"/>
                <a:ext cx="374362" cy="226274"/>
              </a:xfrm>
              <a:custGeom>
                <a:avLst/>
                <a:gdLst/>
                <a:ahLst/>
                <a:cxnLst/>
                <a:rect l="l" t="t" r="r" b="b"/>
                <a:pathLst>
                  <a:path w="42685" h="14586" extrusionOk="0">
                    <a:moveTo>
                      <a:pt x="536" y="0"/>
                    </a:moveTo>
                    <a:lnTo>
                      <a:pt x="0" y="524"/>
                    </a:lnTo>
                    <a:lnTo>
                      <a:pt x="14014" y="14585"/>
                    </a:lnTo>
                    <a:lnTo>
                      <a:pt x="42684" y="14585"/>
                    </a:lnTo>
                    <a:lnTo>
                      <a:pt x="42684" y="13835"/>
                    </a:lnTo>
                    <a:lnTo>
                      <a:pt x="14323" y="13835"/>
                    </a:lnTo>
                    <a:lnTo>
                      <a:pt x="536" y="0"/>
                    </a:lnTo>
                    <a:close/>
                  </a:path>
                </a:pathLst>
              </a:custGeom>
              <a:solidFill>
                <a:srgbClr val="443F3F"/>
              </a:solidFill>
              <a:ln w="6350">
                <a:solidFill>
                  <a:schemeClr val="tx1"/>
                </a:solidFill>
              </a:ln>
            </p:spPr>
            <p:txBody>
              <a:bodyPr spcFirstLastPara="1" wrap="square" lIns="76188" tIns="76188" rIns="76188" bIns="76188" anchor="ctr" anchorCtr="0">
                <a:noAutofit/>
              </a:bodyPr>
              <a:lstStyle/>
              <a:p>
                <a:pPr>
                  <a:spcBef>
                    <a:spcPts val="0"/>
                  </a:spcBef>
                  <a:spcAft>
                    <a:spcPts val="0"/>
                  </a:spcAft>
                </a:pPr>
                <a:endParaRPr sz="1333"/>
              </a:p>
            </p:txBody>
          </p:sp>
          <p:sp>
            <p:nvSpPr>
              <p:cNvPr id="123" name="Google Shape;1356;p43"/>
              <p:cNvSpPr/>
              <p:nvPr/>
            </p:nvSpPr>
            <p:spPr>
              <a:xfrm>
                <a:off x="3064366" y="3467890"/>
                <a:ext cx="712925" cy="370000"/>
              </a:xfrm>
              <a:custGeom>
                <a:avLst/>
                <a:gdLst/>
                <a:ahLst/>
                <a:cxnLst/>
                <a:rect l="l" t="t" r="r" b="b"/>
                <a:pathLst>
                  <a:path w="28517" h="14800" extrusionOk="0">
                    <a:moveTo>
                      <a:pt x="25540" y="0"/>
                    </a:moveTo>
                    <a:cubicBezTo>
                      <a:pt x="23313" y="2227"/>
                      <a:pt x="20801" y="4156"/>
                      <a:pt x="18062" y="5751"/>
                    </a:cubicBezTo>
                    <a:cubicBezTo>
                      <a:pt x="15360" y="7311"/>
                      <a:pt x="12431" y="8525"/>
                      <a:pt x="9347" y="9359"/>
                    </a:cubicBezTo>
                    <a:cubicBezTo>
                      <a:pt x="6359" y="10156"/>
                      <a:pt x="3227" y="10585"/>
                      <a:pt x="1" y="10585"/>
                    </a:cubicBezTo>
                    <a:lnTo>
                      <a:pt x="1" y="14800"/>
                    </a:lnTo>
                    <a:cubicBezTo>
                      <a:pt x="3608" y="14800"/>
                      <a:pt x="7109" y="14324"/>
                      <a:pt x="10442" y="13431"/>
                    </a:cubicBezTo>
                    <a:cubicBezTo>
                      <a:pt x="13883" y="12514"/>
                      <a:pt x="17146" y="11145"/>
                      <a:pt x="20170" y="9394"/>
                    </a:cubicBezTo>
                    <a:cubicBezTo>
                      <a:pt x="23230" y="7632"/>
                      <a:pt x="26040" y="5465"/>
                      <a:pt x="28516" y="2989"/>
                    </a:cubicBezTo>
                    <a:close/>
                  </a:path>
                </a:pathLst>
              </a:custGeom>
              <a:solidFill>
                <a:srgbClr val="FFC000"/>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24" name="Google Shape;1357;p43"/>
              <p:cNvSpPr/>
              <p:nvPr/>
            </p:nvSpPr>
            <p:spPr>
              <a:xfrm>
                <a:off x="3337316" y="3605117"/>
                <a:ext cx="213750" cy="214025"/>
              </a:xfrm>
              <a:custGeom>
                <a:avLst/>
                <a:gdLst/>
                <a:ahLst/>
                <a:cxnLst/>
                <a:rect l="l" t="t" r="r" b="b"/>
                <a:pathLst>
                  <a:path w="8550" h="8561" extrusionOk="0">
                    <a:moveTo>
                      <a:pt x="4275" y="0"/>
                    </a:moveTo>
                    <a:cubicBezTo>
                      <a:pt x="1906" y="0"/>
                      <a:pt x="1" y="1917"/>
                      <a:pt x="1" y="4286"/>
                    </a:cubicBezTo>
                    <a:cubicBezTo>
                      <a:pt x="1" y="6644"/>
                      <a:pt x="1906" y="8561"/>
                      <a:pt x="4275" y="8561"/>
                    </a:cubicBezTo>
                    <a:cubicBezTo>
                      <a:pt x="6632" y="8561"/>
                      <a:pt x="8549" y="6644"/>
                      <a:pt x="8549" y="4286"/>
                    </a:cubicBezTo>
                    <a:cubicBezTo>
                      <a:pt x="8549" y="1917"/>
                      <a:pt x="6632" y="0"/>
                      <a:pt x="4275" y="0"/>
                    </a:cubicBezTo>
                    <a:close/>
                  </a:path>
                </a:pathLst>
              </a:custGeom>
              <a:solidFill>
                <a:srgbClr val="FFFFFF"/>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25" name="Google Shape;1358;p43"/>
              <p:cNvSpPr/>
              <p:nvPr/>
            </p:nvSpPr>
            <p:spPr>
              <a:xfrm>
                <a:off x="3387316" y="3655417"/>
                <a:ext cx="113750" cy="113425"/>
              </a:xfrm>
              <a:custGeom>
                <a:avLst/>
                <a:gdLst/>
                <a:ahLst/>
                <a:cxnLst/>
                <a:rect l="l" t="t" r="r" b="b"/>
                <a:pathLst>
                  <a:path w="4550" h="4537" extrusionOk="0">
                    <a:moveTo>
                      <a:pt x="4549" y="2274"/>
                    </a:moveTo>
                    <a:cubicBezTo>
                      <a:pt x="4549" y="3525"/>
                      <a:pt x="3525" y="4537"/>
                      <a:pt x="2275" y="4537"/>
                    </a:cubicBezTo>
                    <a:cubicBezTo>
                      <a:pt x="1025" y="4537"/>
                      <a:pt x="1" y="3525"/>
                      <a:pt x="1" y="2274"/>
                    </a:cubicBezTo>
                    <a:cubicBezTo>
                      <a:pt x="1" y="1012"/>
                      <a:pt x="1025" y="0"/>
                      <a:pt x="2275" y="0"/>
                    </a:cubicBezTo>
                    <a:cubicBezTo>
                      <a:pt x="3525" y="0"/>
                      <a:pt x="4549" y="1012"/>
                      <a:pt x="4549" y="2274"/>
                    </a:cubicBezTo>
                    <a:close/>
                  </a:path>
                </a:pathLst>
              </a:custGeom>
              <a:solidFill>
                <a:srgbClr val="FFC000"/>
              </a:solidFill>
              <a:ln>
                <a:noFill/>
              </a:ln>
            </p:spPr>
            <p:txBody>
              <a:bodyPr spcFirstLastPara="1" wrap="square" lIns="76188" tIns="76188" rIns="76188" bIns="76188" anchor="ctr" anchorCtr="0">
                <a:noAutofit/>
              </a:bodyPr>
              <a:lstStyle/>
              <a:p>
                <a:pPr>
                  <a:spcBef>
                    <a:spcPts val="0"/>
                  </a:spcBef>
                  <a:spcAft>
                    <a:spcPts val="0"/>
                  </a:spcAft>
                </a:pPr>
                <a:endParaRPr sz="1333"/>
              </a:p>
            </p:txBody>
          </p:sp>
          <p:grpSp>
            <p:nvGrpSpPr>
              <p:cNvPr id="126" name="Google Shape;1359;p43"/>
              <p:cNvGrpSpPr/>
              <p:nvPr/>
            </p:nvGrpSpPr>
            <p:grpSpPr>
              <a:xfrm>
                <a:off x="3944432" y="3646194"/>
                <a:ext cx="993301" cy="735225"/>
                <a:chOff x="3944432" y="3616157"/>
                <a:chExt cx="993301" cy="735225"/>
              </a:xfrm>
            </p:grpSpPr>
            <p:sp>
              <p:nvSpPr>
                <p:cNvPr id="127" name="Google Shape;1360;p43"/>
                <p:cNvSpPr/>
                <p:nvPr/>
              </p:nvSpPr>
              <p:spPr>
                <a:xfrm>
                  <a:off x="4202483" y="3616157"/>
                  <a:ext cx="735250" cy="735225"/>
                </a:xfrm>
                <a:custGeom>
                  <a:avLst/>
                  <a:gdLst/>
                  <a:ahLst/>
                  <a:cxnLst/>
                  <a:rect l="l" t="t" r="r" b="b"/>
                  <a:pathLst>
                    <a:path w="29410" h="29409" extrusionOk="0">
                      <a:moveTo>
                        <a:pt x="14705" y="1"/>
                      </a:moveTo>
                      <a:cubicBezTo>
                        <a:pt x="6585" y="1"/>
                        <a:pt x="1" y="6585"/>
                        <a:pt x="1" y="14705"/>
                      </a:cubicBezTo>
                      <a:cubicBezTo>
                        <a:pt x="1" y="22825"/>
                        <a:pt x="6585" y="29409"/>
                        <a:pt x="14705" y="29409"/>
                      </a:cubicBezTo>
                      <a:cubicBezTo>
                        <a:pt x="22825" y="29409"/>
                        <a:pt x="29409" y="22825"/>
                        <a:pt x="29409" y="14705"/>
                      </a:cubicBezTo>
                      <a:cubicBezTo>
                        <a:pt x="29409" y="6585"/>
                        <a:pt x="22825" y="1"/>
                        <a:pt x="14705" y="1"/>
                      </a:cubicBezTo>
                      <a:close/>
                    </a:path>
                  </a:pathLst>
                </a:custGeom>
                <a:solidFill>
                  <a:srgbClr val="FFFFFF"/>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28" name="Google Shape;1361;p43"/>
                <p:cNvSpPr/>
                <p:nvPr/>
              </p:nvSpPr>
              <p:spPr>
                <a:xfrm>
                  <a:off x="4237608" y="3651133"/>
                  <a:ext cx="665000" cy="665275"/>
                </a:xfrm>
                <a:custGeom>
                  <a:avLst/>
                  <a:gdLst/>
                  <a:ahLst/>
                  <a:cxnLst/>
                  <a:rect l="l" t="t" r="r" b="b"/>
                  <a:pathLst>
                    <a:path w="26600" h="26611" extrusionOk="0">
                      <a:moveTo>
                        <a:pt x="13300" y="26611"/>
                      </a:moveTo>
                      <a:cubicBezTo>
                        <a:pt x="5966" y="26611"/>
                        <a:pt x="1" y="20646"/>
                        <a:pt x="1" y="13312"/>
                      </a:cubicBezTo>
                      <a:cubicBezTo>
                        <a:pt x="1" y="5977"/>
                        <a:pt x="5966" y="1"/>
                        <a:pt x="13300" y="1"/>
                      </a:cubicBezTo>
                      <a:cubicBezTo>
                        <a:pt x="20634" y="1"/>
                        <a:pt x="26599" y="5977"/>
                        <a:pt x="26599" y="13312"/>
                      </a:cubicBezTo>
                      <a:cubicBezTo>
                        <a:pt x="26599" y="20646"/>
                        <a:pt x="20634" y="26611"/>
                        <a:pt x="13300" y="26611"/>
                      </a:cubicBezTo>
                      <a:close/>
                      <a:moveTo>
                        <a:pt x="13300" y="465"/>
                      </a:moveTo>
                      <a:cubicBezTo>
                        <a:pt x="6216" y="465"/>
                        <a:pt x="453" y="6227"/>
                        <a:pt x="453" y="13312"/>
                      </a:cubicBezTo>
                      <a:cubicBezTo>
                        <a:pt x="453" y="20396"/>
                        <a:pt x="6216" y="26159"/>
                        <a:pt x="13300" y="26159"/>
                      </a:cubicBezTo>
                      <a:cubicBezTo>
                        <a:pt x="20384" y="26159"/>
                        <a:pt x="26147" y="20396"/>
                        <a:pt x="26147" y="13312"/>
                      </a:cubicBezTo>
                      <a:cubicBezTo>
                        <a:pt x="26147" y="6227"/>
                        <a:pt x="20384" y="465"/>
                        <a:pt x="13300" y="465"/>
                      </a:cubicBezTo>
                      <a:close/>
                    </a:path>
                  </a:pathLst>
                </a:custGeom>
                <a:solidFill>
                  <a:srgbClr val="FFC000"/>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29" name="Google Shape;1362;p43"/>
                <p:cNvSpPr/>
                <p:nvPr/>
              </p:nvSpPr>
              <p:spPr>
                <a:xfrm>
                  <a:off x="3944432" y="3690858"/>
                  <a:ext cx="927525" cy="585825"/>
                </a:xfrm>
                <a:custGeom>
                  <a:avLst/>
                  <a:gdLst/>
                  <a:ahLst/>
                  <a:cxnLst/>
                  <a:rect l="l" t="t" r="r" b="b"/>
                  <a:pathLst>
                    <a:path w="37101" h="23433" extrusionOk="0">
                      <a:moveTo>
                        <a:pt x="25539" y="251"/>
                      </a:moveTo>
                      <a:cubicBezTo>
                        <a:pt x="19872" y="1"/>
                        <a:pt x="15050" y="3835"/>
                        <a:pt x="13764" y="9062"/>
                      </a:cubicBezTo>
                      <a:cubicBezTo>
                        <a:pt x="13597" y="9740"/>
                        <a:pt x="12978" y="10205"/>
                        <a:pt x="12288" y="10205"/>
                      </a:cubicBezTo>
                      <a:lnTo>
                        <a:pt x="6263" y="10205"/>
                      </a:lnTo>
                      <a:cubicBezTo>
                        <a:pt x="5811" y="10205"/>
                        <a:pt x="5453" y="9847"/>
                        <a:pt x="5453" y="9395"/>
                      </a:cubicBezTo>
                      <a:lnTo>
                        <a:pt x="5453" y="6871"/>
                      </a:lnTo>
                      <a:cubicBezTo>
                        <a:pt x="5453" y="6561"/>
                        <a:pt x="5084" y="6406"/>
                        <a:pt x="4858" y="6621"/>
                      </a:cubicBezTo>
                      <a:lnTo>
                        <a:pt x="441" y="11050"/>
                      </a:lnTo>
                      <a:cubicBezTo>
                        <a:pt x="0" y="11479"/>
                        <a:pt x="0" y="12181"/>
                        <a:pt x="441" y="12622"/>
                      </a:cubicBezTo>
                      <a:lnTo>
                        <a:pt x="4858" y="17051"/>
                      </a:lnTo>
                      <a:cubicBezTo>
                        <a:pt x="5084" y="17265"/>
                        <a:pt x="5453" y="17110"/>
                        <a:pt x="5453" y="16801"/>
                      </a:cubicBezTo>
                      <a:lnTo>
                        <a:pt x="5453" y="14265"/>
                      </a:lnTo>
                      <a:cubicBezTo>
                        <a:pt x="5453" y="13824"/>
                        <a:pt x="5811" y="13455"/>
                        <a:pt x="6263" y="13455"/>
                      </a:cubicBezTo>
                      <a:lnTo>
                        <a:pt x="12288" y="13455"/>
                      </a:lnTo>
                      <a:cubicBezTo>
                        <a:pt x="13002" y="13455"/>
                        <a:pt x="13609" y="13955"/>
                        <a:pt x="13776" y="14634"/>
                      </a:cubicBezTo>
                      <a:cubicBezTo>
                        <a:pt x="15026" y="19694"/>
                        <a:pt x="19586" y="23432"/>
                        <a:pt x="25027" y="23432"/>
                      </a:cubicBezTo>
                      <a:cubicBezTo>
                        <a:pt x="31730" y="23432"/>
                        <a:pt x="37100" y="17753"/>
                        <a:pt x="36588" y="10943"/>
                      </a:cubicBezTo>
                      <a:cubicBezTo>
                        <a:pt x="36160" y="5132"/>
                        <a:pt x="31373" y="501"/>
                        <a:pt x="25539" y="251"/>
                      </a:cubicBezTo>
                      <a:close/>
                    </a:path>
                  </a:pathLst>
                </a:custGeom>
                <a:solidFill>
                  <a:srgbClr val="FFC000"/>
                </a:solidFill>
                <a:ln>
                  <a:noFill/>
                </a:ln>
              </p:spPr>
              <p:txBody>
                <a:bodyPr spcFirstLastPara="1" wrap="square" lIns="76188" tIns="76188" rIns="76188" bIns="76188" anchor="ctr" anchorCtr="0">
                  <a:noAutofit/>
                </a:bodyPr>
                <a:lstStyle/>
                <a:p>
                  <a:pPr>
                    <a:spcBef>
                      <a:spcPts val="0"/>
                    </a:spcBef>
                    <a:spcAft>
                      <a:spcPts val="0"/>
                    </a:spcAft>
                  </a:pPr>
                  <a:endParaRPr sz="1333"/>
                </a:p>
              </p:txBody>
            </p:sp>
            <p:sp>
              <p:nvSpPr>
                <p:cNvPr id="130" name="Google Shape;1364;p43"/>
                <p:cNvSpPr txBox="1"/>
                <p:nvPr/>
              </p:nvSpPr>
              <p:spPr>
                <a:xfrm>
                  <a:off x="4310908" y="3798820"/>
                  <a:ext cx="518400" cy="369900"/>
                </a:xfrm>
                <a:prstGeom prst="rect">
                  <a:avLst/>
                </a:prstGeom>
                <a:noFill/>
                <a:ln>
                  <a:noFill/>
                </a:ln>
              </p:spPr>
              <p:txBody>
                <a:bodyPr spcFirstLastPara="1" wrap="square" lIns="76188" tIns="76188" rIns="76188" bIns="76188" anchor="ctr" anchorCtr="0">
                  <a:noAutofit/>
                </a:bodyPr>
                <a:lstStyle/>
                <a:p>
                  <a:pPr algn="ctr">
                    <a:spcBef>
                      <a:spcPts val="0"/>
                    </a:spcBef>
                    <a:spcAft>
                      <a:spcPts val="0"/>
                    </a:spcAft>
                  </a:pPr>
                  <a:r>
                    <a:rPr lang="en" sz="2333" dirty="0">
                      <a:solidFill>
                        <a:srgbClr val="FFFFFF"/>
                      </a:solidFill>
                      <a:latin typeface="Fira Sans Extra Condensed Medium"/>
                      <a:ea typeface="Fira Sans Extra Condensed Medium"/>
                      <a:cs typeface="Fira Sans Extra Condensed Medium"/>
                      <a:sym typeface="Fira Sans Extra Condensed Medium"/>
                    </a:rPr>
                    <a:t>4</a:t>
                  </a:r>
                  <a:endParaRPr sz="1667" dirty="0"/>
                </a:p>
              </p:txBody>
            </p:sp>
          </p:grpSp>
        </p:grpSp>
        <p:sp>
          <p:nvSpPr>
            <p:cNvPr id="121" name="Google Shape;1347;p43"/>
            <p:cNvSpPr/>
            <p:nvPr/>
          </p:nvSpPr>
          <p:spPr>
            <a:xfrm>
              <a:off x="4430995" y="5402668"/>
              <a:ext cx="2239200" cy="1385589"/>
            </a:xfrm>
            <a:custGeom>
              <a:avLst/>
              <a:gdLst/>
              <a:ahLst/>
              <a:cxnLst/>
              <a:rect l="l" t="t" r="r" b="b"/>
              <a:pathLst>
                <a:path w="67176" h="21968" extrusionOk="0">
                  <a:moveTo>
                    <a:pt x="8799" y="0"/>
                  </a:moveTo>
                  <a:cubicBezTo>
                    <a:pt x="7942" y="0"/>
                    <a:pt x="7144" y="417"/>
                    <a:pt x="6644" y="1108"/>
                  </a:cubicBezTo>
                  <a:lnTo>
                    <a:pt x="608" y="9549"/>
                  </a:lnTo>
                  <a:cubicBezTo>
                    <a:pt x="1" y="10406"/>
                    <a:pt x="1" y="11561"/>
                    <a:pt x="608" y="12419"/>
                  </a:cubicBezTo>
                  <a:lnTo>
                    <a:pt x="6644" y="20860"/>
                  </a:lnTo>
                  <a:cubicBezTo>
                    <a:pt x="7144" y="21551"/>
                    <a:pt x="7942" y="21967"/>
                    <a:pt x="8799" y="21967"/>
                  </a:cubicBezTo>
                  <a:lnTo>
                    <a:pt x="56198" y="21967"/>
                  </a:lnTo>
                  <a:cubicBezTo>
                    <a:pt x="62258" y="21967"/>
                    <a:pt x="67176" y="17050"/>
                    <a:pt x="67176" y="10978"/>
                  </a:cubicBezTo>
                  <a:cubicBezTo>
                    <a:pt x="67176" y="4918"/>
                    <a:pt x="62258" y="0"/>
                    <a:pt x="56198" y="0"/>
                  </a:cubicBezTo>
                  <a:close/>
                </a:path>
              </a:pathLst>
            </a:custGeom>
            <a:solidFill>
              <a:srgbClr val="E6E6E6"/>
            </a:solidFill>
            <a:ln>
              <a:noFill/>
            </a:ln>
          </p:spPr>
          <p:txBody>
            <a:bodyPr spcFirstLastPara="1" wrap="square" lIns="203194" tIns="101583" rIns="203194" bIns="101583" anchor="ctr" anchorCtr="0">
              <a:noAutofit/>
            </a:bodyPr>
            <a:lstStyle/>
            <a:p>
              <a:pPr algn="ctr">
                <a:buClr>
                  <a:schemeClr val="dk1"/>
                </a:buClr>
                <a:buSzPts val="1100"/>
              </a:pPr>
              <a:r>
                <a:rPr lang="hu-HU" sz="1167" dirty="0">
                  <a:solidFill>
                    <a:srgbClr val="434343"/>
                  </a:solidFill>
                  <a:latin typeface="Roboto"/>
                  <a:ea typeface="Roboto"/>
                  <a:cs typeface="Roboto"/>
                  <a:sym typeface="Roboto"/>
                </a:rPr>
                <a:t>Nem a jogszabálynak megfelelő adattartalommal történő bejelentés</a:t>
              </a:r>
              <a:endParaRPr sz="1167" dirty="0">
                <a:solidFill>
                  <a:srgbClr val="434343"/>
                </a:solidFill>
                <a:latin typeface="Roboto"/>
                <a:ea typeface="Roboto"/>
                <a:cs typeface="Roboto"/>
                <a:sym typeface="Roboto"/>
              </a:endParaRPr>
            </a:p>
          </p:txBody>
        </p:sp>
      </p:grpSp>
      <p:sp>
        <p:nvSpPr>
          <p:cNvPr id="131" name="Google Shape;1321;p43"/>
          <p:cNvSpPr txBox="1">
            <a:spLocks/>
          </p:cNvSpPr>
          <p:nvPr/>
        </p:nvSpPr>
        <p:spPr>
          <a:xfrm>
            <a:off x="7364314" y="3717108"/>
            <a:ext cx="2052763" cy="1209506"/>
          </a:xfrm>
          <a:prstGeom prst="rect">
            <a:avLst/>
          </a:prstGeom>
        </p:spPr>
        <p:txBody>
          <a:bodyPr spcFirstLastPara="1" vert="horz" wrap="square" lIns="101583" tIns="101583" rIns="101583" bIns="101583"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hu-HU" sz="1667" b="1" dirty="0">
                <a:solidFill>
                  <a:schemeClr val="accent5">
                    <a:lumMod val="50000"/>
                  </a:schemeClr>
                </a:solidFill>
              </a:rPr>
              <a:t>2021. január 1-től</a:t>
            </a:r>
          </a:p>
        </p:txBody>
      </p:sp>
      <p:cxnSp>
        <p:nvCxnSpPr>
          <p:cNvPr id="4" name="Egyenes összekötő 3"/>
          <p:cNvCxnSpPr>
            <a:cxnSpLocks/>
          </p:cNvCxnSpPr>
          <p:nvPr/>
        </p:nvCxnSpPr>
        <p:spPr>
          <a:xfrm>
            <a:off x="111125" y="3758250"/>
            <a:ext cx="9937750" cy="28502"/>
          </a:xfrm>
          <a:prstGeom prst="line">
            <a:avLst/>
          </a:prstGeom>
          <a:ln w="28575" cmpd="dbl">
            <a:solidFill>
              <a:schemeClr val="accent3">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13"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spTree>
    <p:extLst>
      <p:ext uri="{BB962C8B-B14F-4D97-AF65-F5344CB8AC3E}">
        <p14:creationId xmlns:p14="http://schemas.microsoft.com/office/powerpoint/2010/main" val="10992311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523840" y="454025"/>
            <a:ext cx="5111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smtClean="0">
                <a:solidFill>
                  <a:srgbClr val="000000"/>
                </a:solidFill>
                <a:latin typeface="Georgia" panose="02040502050405020303" pitchFamily="18" charset="0"/>
              </a:rPr>
              <a:t>Tőle elvárhatóság </a:t>
            </a:r>
            <a:endParaRPr lang="hu-HU" altLang="hu-HU" sz="2800" dirty="0">
              <a:solidFill>
                <a:srgbClr val="00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399480" y="1289720"/>
            <a:ext cx="936047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r>
              <a:rPr lang="hu-HU" altLang="hu-HU" sz="2400" b="1" dirty="0" smtClean="0">
                <a:latin typeface="Georgia" panose="02040502050405020303" pitchFamily="18" charset="0"/>
              </a:rPr>
              <a:t>Az Art 226. § (2) – (4) bekezdése</a:t>
            </a:r>
          </a:p>
          <a:p>
            <a:pPr algn="just" eaLnBrk="1" hangingPunct="1">
              <a:defRPr/>
            </a:pPr>
            <a:endParaRPr lang="hu-HU" altLang="hu-HU" sz="2400" b="1" dirty="0">
              <a:latin typeface="Georgia" panose="02040502050405020303" pitchFamily="18" charset="0"/>
            </a:endParaRPr>
          </a:p>
          <a:p>
            <a:pPr algn="just"/>
            <a:r>
              <a:rPr lang="hu-HU" sz="1800" dirty="0">
                <a:latin typeface="Georgia" panose="02040502050405020303" pitchFamily="18" charset="0"/>
              </a:rPr>
              <a:t>(2) Ha az adózó</a:t>
            </a:r>
          </a:p>
          <a:p>
            <a:pPr algn="just"/>
            <a:r>
              <a:rPr lang="hu-HU" sz="1800" i="1" dirty="0">
                <a:latin typeface="Georgia" panose="02040502050405020303" pitchFamily="18" charset="0"/>
              </a:rPr>
              <a:t>a) </a:t>
            </a:r>
            <a:r>
              <a:rPr lang="hu-HU" sz="1800" dirty="0" err="1">
                <a:latin typeface="Georgia" panose="02040502050405020303" pitchFamily="18" charset="0"/>
              </a:rPr>
              <a:t>a</a:t>
            </a:r>
            <a:r>
              <a:rPr lang="hu-HU" sz="1800" dirty="0">
                <a:latin typeface="Georgia" panose="02040502050405020303" pitchFamily="18" charset="0"/>
              </a:rPr>
              <a:t> fuvarozott termék vagy annak egy része tekintetében nem tett eleget EKAER bejelentési kötelezettségének, vagy</a:t>
            </a:r>
          </a:p>
          <a:p>
            <a:pPr algn="just"/>
            <a:r>
              <a:rPr lang="hu-HU" sz="1800" i="1" dirty="0">
                <a:latin typeface="Georgia" panose="02040502050405020303" pitchFamily="18" charset="0"/>
              </a:rPr>
              <a:t>b) </a:t>
            </a:r>
            <a:r>
              <a:rPr lang="hu-HU" sz="1800" dirty="0">
                <a:latin typeface="Georgia" panose="02040502050405020303" pitchFamily="18" charset="0"/>
              </a:rPr>
              <a:t>a bejelentési kötelezettségét hibásan, valótlan adattartalommal vagy hiányosan teljesíti,</a:t>
            </a:r>
          </a:p>
          <a:p>
            <a:pPr algn="just"/>
            <a:r>
              <a:rPr lang="hu-HU" sz="1800" dirty="0">
                <a:latin typeface="Georgia" panose="02040502050405020303" pitchFamily="18" charset="0"/>
              </a:rPr>
              <a:t>az állami adó- és vámhatóság az adózó terhére a be nem jelentett, illetve a hibásan, valótlan adattartalommal vagy hiányosan bejelentett áru értékének negyven százalékáig terjedő mulasztási bírságot szabhat ki.</a:t>
            </a:r>
          </a:p>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a:t>
            </a:r>
            <a:r>
              <a:rPr lang="hu-HU" sz="1800" dirty="0">
                <a:latin typeface="Georgia" panose="02040502050405020303" pitchFamily="18" charset="0"/>
              </a:rPr>
              <a:t>3) Ha az állami adó- és vámhatóság az ellenőrzése során megállapítja, hogy az adózó az EKAER bejelentési kötelezettségét valótlan adattartalommal úgy teljesítette, hogy a bejelentett termék mennyisége meghaladja a ténylegesen fuvarozott termék mennyiségét, akkor az adózó terhére a bejelentett, de ténylegesen nem fuvarozott áru értékének 40 százalékáig terjedő mulasztási bírságot szabhat ki.</a:t>
            </a:r>
          </a:p>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a:t>
            </a:r>
            <a:r>
              <a:rPr lang="hu-HU" sz="1800" dirty="0">
                <a:latin typeface="Georgia" panose="02040502050405020303" pitchFamily="18" charset="0"/>
              </a:rPr>
              <a:t>4) A (2) bekezdéstől eltérően </a:t>
            </a:r>
            <a:r>
              <a:rPr lang="hu-HU" sz="1800" b="1" u="sng" dirty="0">
                <a:latin typeface="Georgia" panose="02040502050405020303" pitchFamily="18" charset="0"/>
              </a:rPr>
              <a:t>nincs helye</a:t>
            </a:r>
            <a:r>
              <a:rPr lang="hu-HU" sz="1800" b="1" dirty="0">
                <a:latin typeface="Georgia" panose="02040502050405020303" pitchFamily="18" charset="0"/>
              </a:rPr>
              <a:t> </a:t>
            </a:r>
            <a:r>
              <a:rPr lang="hu-HU" sz="1800" dirty="0">
                <a:latin typeface="Georgia" panose="02040502050405020303" pitchFamily="18" charset="0"/>
              </a:rPr>
              <a:t>mulasztási bírság megállapításának, </a:t>
            </a:r>
            <a:r>
              <a:rPr lang="hu-HU" sz="1800" b="1" dirty="0">
                <a:latin typeface="Georgia" panose="02040502050405020303" pitchFamily="18" charset="0"/>
              </a:rPr>
              <a:t>ha az adózó igazolja, hogy úgy járt el, ahogy az az adott helyzetben tőle elvárható</a:t>
            </a:r>
            <a:r>
              <a:rPr lang="hu-HU" sz="1800" dirty="0">
                <a:latin typeface="Georgia" panose="02040502050405020303" pitchFamily="18" charset="0"/>
              </a:rPr>
              <a:t>.</a:t>
            </a:r>
          </a:p>
          <a:p>
            <a:pPr algn="just"/>
            <a:r>
              <a:rPr lang="hu-HU" sz="1800" dirty="0">
                <a:latin typeface="Georgia" panose="02040502050405020303" pitchFamily="18" charset="0"/>
              </a:rPr>
              <a:t> </a:t>
            </a:r>
            <a:endParaRPr lang="hu-HU" sz="1800" dirty="0" smtClean="0">
              <a:latin typeface="Georgia" panose="02040502050405020303" pitchFamily="18" charset="0"/>
            </a:endParaRPr>
          </a:p>
          <a:p>
            <a:pPr algn="just"/>
            <a:r>
              <a:rPr lang="hu-HU" altLang="hu-HU" sz="1800" b="1" dirty="0" smtClean="0">
                <a:latin typeface="Georgia" panose="02040502050405020303" pitchFamily="18" charset="0"/>
              </a:rPr>
              <a:t>Bírság összegét az adózó minősítése is befolyásolja –megbízható, kockázatos, vagy nem is minősített.</a:t>
            </a:r>
            <a:endParaRPr lang="hu-HU" altLang="hu-HU" sz="1800" b="1"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29</a:t>
            </a:fld>
            <a:endParaRPr lang="hu-HU" altLang="hu-HU"/>
          </a:p>
        </p:txBody>
      </p:sp>
    </p:spTree>
    <p:extLst>
      <p:ext uri="{BB962C8B-B14F-4D97-AF65-F5344CB8AC3E}">
        <p14:creationId xmlns:p14="http://schemas.microsoft.com/office/powerpoint/2010/main" val="224176986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523840" y="454025"/>
            <a:ext cx="5111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smtClean="0">
                <a:solidFill>
                  <a:srgbClr val="000000"/>
                </a:solidFill>
                <a:latin typeface="Georgia" panose="02040502050405020303" pitchFamily="18" charset="0"/>
              </a:rPr>
              <a:t>Tőle elvárhatóság </a:t>
            </a:r>
            <a:endParaRPr lang="hu-HU" altLang="hu-HU" sz="2800" dirty="0">
              <a:solidFill>
                <a:srgbClr val="00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507715" y="1176832"/>
            <a:ext cx="9360470" cy="581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r>
              <a:rPr lang="hu-HU" altLang="hu-HU" sz="2400" b="1" dirty="0" smtClean="0">
                <a:latin typeface="Georgia" panose="02040502050405020303" pitchFamily="18" charset="0"/>
              </a:rPr>
              <a:t>Az Art 237. § és 238. §–a </a:t>
            </a:r>
          </a:p>
          <a:p>
            <a:pPr algn="just" eaLnBrk="1" hangingPunct="1">
              <a:defRPr/>
            </a:pPr>
            <a:endParaRPr lang="hu-HU" altLang="hu-HU" sz="2400" b="1" dirty="0">
              <a:latin typeface="Georgia" panose="02040502050405020303" pitchFamily="18" charset="0"/>
            </a:endParaRPr>
          </a:p>
          <a:p>
            <a:pPr algn="just"/>
            <a:r>
              <a:rPr lang="hu-HU" sz="1800" b="1" dirty="0" smtClean="0">
                <a:latin typeface="Georgia" panose="02040502050405020303" pitchFamily="18" charset="0"/>
              </a:rPr>
              <a:t>237</a:t>
            </a:r>
            <a:r>
              <a:rPr lang="hu-HU" sz="1800" b="1" dirty="0">
                <a:latin typeface="Georgia" panose="02040502050405020303" pitchFamily="18" charset="0"/>
              </a:rPr>
              <a:t>. § </a:t>
            </a:r>
            <a:r>
              <a:rPr lang="hu-HU" sz="1800" i="1" dirty="0">
                <a:latin typeface="Georgia" panose="02040502050405020303" pitchFamily="18" charset="0"/>
              </a:rPr>
              <a:t>[Mérlegelési szempontok bírságkiszabásnál]</a:t>
            </a:r>
          </a:p>
          <a:p>
            <a:pPr algn="just"/>
            <a:r>
              <a:rPr lang="hu-HU" sz="1800" dirty="0">
                <a:latin typeface="Georgia" panose="02040502050405020303" pitchFamily="18" charset="0"/>
              </a:rPr>
              <a:t>(1) A mulasztási bírság kiszabásánál az adóhatóság az adózó </a:t>
            </a:r>
            <a:r>
              <a:rPr lang="hu-HU" sz="1800" b="1" u="sng" dirty="0">
                <a:latin typeface="Georgia" panose="02040502050405020303" pitchFamily="18" charset="0"/>
              </a:rPr>
              <a:t>javára vagy terhére értékeli</a:t>
            </a:r>
          </a:p>
          <a:p>
            <a:pPr algn="just"/>
            <a:r>
              <a:rPr lang="hu-HU" sz="1800" i="1" dirty="0">
                <a:latin typeface="Georgia" panose="02040502050405020303" pitchFamily="18" charset="0"/>
              </a:rPr>
              <a:t>a) </a:t>
            </a:r>
            <a:r>
              <a:rPr lang="hu-HU" sz="1800" dirty="0">
                <a:latin typeface="Georgia" panose="02040502050405020303" pitchFamily="18" charset="0"/>
              </a:rPr>
              <a:t>az adózó adózási gyakorlatát, általános jogkövetési hajlandóságát,</a:t>
            </a:r>
          </a:p>
          <a:p>
            <a:pPr algn="just"/>
            <a:r>
              <a:rPr lang="hu-HU" sz="1800" i="1" dirty="0">
                <a:latin typeface="Georgia" panose="02040502050405020303" pitchFamily="18" charset="0"/>
              </a:rPr>
              <a:t>b) </a:t>
            </a:r>
            <a:r>
              <a:rPr lang="hu-HU" sz="1800" dirty="0">
                <a:latin typeface="Georgia" panose="02040502050405020303" pitchFamily="18" charset="0"/>
              </a:rPr>
              <a:t>az adózó jogellenes magatartásának (tevékenységének vagy mulasztásának) súlyát, gyakoriságát, időtartamát, továbbá</a:t>
            </a:r>
          </a:p>
          <a:p>
            <a:pPr algn="just"/>
            <a:r>
              <a:rPr lang="hu-HU" sz="1800" i="1" dirty="0">
                <a:latin typeface="Georgia" panose="02040502050405020303" pitchFamily="18" charset="0"/>
              </a:rPr>
              <a:t>c) </a:t>
            </a:r>
            <a:r>
              <a:rPr lang="hu-HU" sz="1800" dirty="0">
                <a:latin typeface="Georgia" panose="02040502050405020303" pitchFamily="18" charset="0"/>
              </a:rPr>
              <a:t>azt, hogy az adózó, illetve intézkedő képviselője, foglalkoztatottja, tagja vagy megbízottja az adott helyzetben a tőle elvárható körültekintéssel járt-e el.</a:t>
            </a:r>
          </a:p>
          <a:p>
            <a:pPr algn="just"/>
            <a:r>
              <a:rPr lang="hu-HU" sz="1800" dirty="0">
                <a:latin typeface="Georgia" panose="02040502050405020303" pitchFamily="18" charset="0"/>
              </a:rPr>
              <a:t>(2) A körülmények okszerű mérlegelése alapján az adóhatóság a mulasztás súlyához igazodó, az adózási érdeksérelemmel arányos bírságot szab ki, vagy a bírság kiszabását mellőzi.</a:t>
            </a:r>
          </a:p>
          <a:p>
            <a:pPr algn="just"/>
            <a:r>
              <a:rPr lang="hu-HU" sz="1800" dirty="0">
                <a:latin typeface="Georgia" panose="02040502050405020303" pitchFamily="18" charset="0"/>
              </a:rPr>
              <a:t>(3) Ha e törvény eltérően nem rendelkezik a kötelezettség nem jogszabályszerű teljesítése esetén a mulasztási bírság több alkalommal, emelt mértékben is kiszabható.</a:t>
            </a:r>
          </a:p>
          <a:p>
            <a:pPr algn="just"/>
            <a:endParaRPr lang="hu-HU" sz="1800" b="1" dirty="0" smtClean="0">
              <a:latin typeface="Georgia" panose="02040502050405020303" pitchFamily="18" charset="0"/>
            </a:endParaRPr>
          </a:p>
          <a:p>
            <a:pPr algn="just"/>
            <a:r>
              <a:rPr lang="hu-HU" sz="1800" b="1" dirty="0" smtClean="0">
                <a:latin typeface="Georgia" panose="02040502050405020303" pitchFamily="18" charset="0"/>
              </a:rPr>
              <a:t>238</a:t>
            </a:r>
            <a:r>
              <a:rPr lang="hu-HU" sz="1800" b="1" dirty="0">
                <a:latin typeface="Georgia" panose="02040502050405020303" pitchFamily="18" charset="0"/>
              </a:rPr>
              <a:t>. § </a:t>
            </a:r>
            <a:r>
              <a:rPr lang="hu-HU" sz="1800" i="1" dirty="0">
                <a:latin typeface="Georgia" panose="02040502050405020303" pitchFamily="18" charset="0"/>
              </a:rPr>
              <a:t>[A mulasztási bírság kiszabásának időbeli korlátja]</a:t>
            </a:r>
          </a:p>
          <a:p>
            <a:pPr algn="just"/>
            <a:r>
              <a:rPr lang="hu-HU" sz="1800" dirty="0" smtClean="0">
                <a:latin typeface="Georgia" panose="02040502050405020303" pitchFamily="18" charset="0"/>
              </a:rPr>
              <a:t>A </a:t>
            </a:r>
            <a:r>
              <a:rPr lang="hu-HU" sz="1800" dirty="0">
                <a:latin typeface="Georgia" panose="02040502050405020303" pitchFamily="18" charset="0"/>
              </a:rPr>
              <a:t>jogszabálysértésnek az adóhatóság </a:t>
            </a:r>
            <a:r>
              <a:rPr lang="hu-HU" sz="1800" b="1" dirty="0">
                <a:latin typeface="Georgia" panose="02040502050405020303" pitchFamily="18" charset="0"/>
              </a:rPr>
              <a:t>tudomására jutásától számított egy év elteltével </a:t>
            </a:r>
            <a:r>
              <a:rPr lang="hu-HU" sz="1800" dirty="0">
                <a:latin typeface="Georgia" panose="02040502050405020303" pitchFamily="18" charset="0"/>
              </a:rPr>
              <a:t>történő megállapítása esetén mulasztási bírság kiszabásának nincs helye. E rendelkezés nem alkalmazható az ellenőrzés során feltárt jogsértésekre</a:t>
            </a:r>
            <a:r>
              <a:rPr lang="hu-HU" sz="1800" dirty="0" smtClean="0">
                <a:latin typeface="Georgia" panose="02040502050405020303" pitchFamily="18" charset="0"/>
              </a:rPr>
              <a:t>. </a:t>
            </a:r>
            <a:endParaRPr lang="hu-HU" altLang="hu-HU" sz="18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30</a:t>
            </a:fld>
            <a:endParaRPr lang="hu-HU" altLang="hu-HU"/>
          </a:p>
        </p:txBody>
      </p:sp>
    </p:spTree>
    <p:extLst>
      <p:ext uri="{BB962C8B-B14F-4D97-AF65-F5344CB8AC3E}">
        <p14:creationId xmlns:p14="http://schemas.microsoft.com/office/powerpoint/2010/main" val="272533455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523840" y="454025"/>
            <a:ext cx="5111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smtClean="0">
                <a:solidFill>
                  <a:srgbClr val="000000"/>
                </a:solidFill>
                <a:latin typeface="Georgia" panose="02040502050405020303" pitchFamily="18" charset="0"/>
              </a:rPr>
              <a:t>Tőle elvárhatóság </a:t>
            </a:r>
            <a:endParaRPr lang="hu-HU" altLang="hu-HU" sz="2800" dirty="0">
              <a:solidFill>
                <a:srgbClr val="00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507715" y="1176832"/>
            <a:ext cx="936047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r>
              <a:rPr lang="hu-HU" altLang="hu-HU" sz="2400" b="1" dirty="0" smtClean="0">
                <a:latin typeface="Georgia" panose="02040502050405020303" pitchFamily="18" charset="0"/>
              </a:rPr>
              <a:t>Az Art 226. § (4) bekezdés </a:t>
            </a:r>
          </a:p>
          <a:p>
            <a:pPr algn="just" eaLnBrk="1" hangingPunct="1">
              <a:defRPr/>
            </a:pPr>
            <a:endParaRPr lang="hu-HU" altLang="hu-HU" sz="2400" b="1" dirty="0">
              <a:latin typeface="Georgia" panose="02040502050405020303" pitchFamily="18" charset="0"/>
            </a:endParaRPr>
          </a:p>
          <a:p>
            <a:pPr algn="just"/>
            <a:r>
              <a:rPr lang="hu-HU" sz="1800" b="1" dirty="0" smtClean="0">
                <a:latin typeface="Georgia" panose="02040502050405020303" pitchFamily="18" charset="0"/>
              </a:rPr>
              <a:t>Tőle elvárhatóság igazolása: </a:t>
            </a:r>
          </a:p>
          <a:p>
            <a:pPr algn="just"/>
            <a:r>
              <a:rPr lang="hu-HU" sz="1800" dirty="0" smtClean="0">
                <a:latin typeface="Georgia" panose="02040502050405020303" pitchFamily="18" charset="0"/>
              </a:rPr>
              <a:t> </a:t>
            </a:r>
          </a:p>
          <a:p>
            <a:pPr algn="just"/>
            <a:r>
              <a:rPr lang="hu-HU" altLang="hu-HU" sz="1800" dirty="0" smtClean="0">
                <a:latin typeface="Georgia" panose="02040502050405020303" pitchFamily="18" charset="0"/>
              </a:rPr>
              <a:t>A hatóságot </a:t>
            </a:r>
            <a:r>
              <a:rPr lang="hu-HU" altLang="hu-HU" sz="1800" dirty="0" err="1" smtClean="0">
                <a:latin typeface="Georgia" panose="02040502050405020303" pitchFamily="18" charset="0"/>
              </a:rPr>
              <a:t>teljeskörű</a:t>
            </a:r>
            <a:r>
              <a:rPr lang="hu-HU" altLang="hu-HU" sz="1800" dirty="0" smtClean="0">
                <a:latin typeface="Georgia" panose="02040502050405020303" pitchFamily="18" charset="0"/>
              </a:rPr>
              <a:t> tényállás felderítési kötelezettség terheli.</a:t>
            </a:r>
          </a:p>
          <a:p>
            <a:pPr algn="just"/>
            <a:endParaRPr lang="hu-HU" altLang="hu-HU" sz="1800" dirty="0" smtClean="0">
              <a:latin typeface="Georgia" panose="02040502050405020303" pitchFamily="18" charset="0"/>
            </a:endParaRPr>
          </a:p>
          <a:p>
            <a:pPr algn="just"/>
            <a:r>
              <a:rPr lang="hu-HU" altLang="hu-HU" sz="1800" dirty="0" smtClean="0">
                <a:latin typeface="Georgia" panose="02040502050405020303" pitchFamily="18" charset="0"/>
              </a:rPr>
              <a:t>Beszerzi az adatokat, bizonyítékokat, hogy a javára, terhére értékelhető tényeket megfelelő mélységben indokolni tudja és megalapozott helyes döntést hozzon.</a:t>
            </a:r>
          </a:p>
          <a:p>
            <a:pPr algn="just"/>
            <a:endParaRPr lang="hu-HU" altLang="hu-HU" sz="1800" dirty="0">
              <a:latin typeface="Georgia" panose="02040502050405020303" pitchFamily="18" charset="0"/>
            </a:endParaRPr>
          </a:p>
          <a:p>
            <a:pPr algn="just"/>
            <a:r>
              <a:rPr lang="hu-HU" altLang="hu-HU" sz="1800" dirty="0" smtClean="0">
                <a:latin typeface="Georgia" panose="02040502050405020303" pitchFamily="18" charset="0"/>
              </a:rPr>
              <a:t>Ennek során: mulasztási bírságot szab ki vagy a bírságot mellőzi. </a:t>
            </a:r>
          </a:p>
          <a:p>
            <a:pPr algn="just"/>
            <a:endParaRPr lang="hu-HU" altLang="hu-HU" sz="1800" dirty="0">
              <a:latin typeface="Georgia" panose="02040502050405020303" pitchFamily="18" charset="0"/>
            </a:endParaRPr>
          </a:p>
          <a:p>
            <a:pPr algn="just"/>
            <a:r>
              <a:rPr lang="hu-HU" altLang="hu-HU" sz="1800" dirty="0" smtClean="0">
                <a:latin typeface="Georgia" panose="02040502050405020303" pitchFamily="18" charset="0"/>
              </a:rPr>
              <a:t>Tehát vizsgálja a hatóság, hogy:</a:t>
            </a:r>
          </a:p>
          <a:p>
            <a:pPr algn="just"/>
            <a:r>
              <a:rPr lang="hu-HU" altLang="hu-HU" sz="1800" dirty="0" smtClean="0">
                <a:latin typeface="Georgia" panose="02040502050405020303" pitchFamily="18" charset="0"/>
              </a:rPr>
              <a:t>Az adózó mit tett azért, hogy a helyes adatokat beszerezze, jogszabályban előírt kötelezettségét teljesítse:</a:t>
            </a:r>
          </a:p>
          <a:p>
            <a:pPr marL="285750" indent="-285750" algn="just">
              <a:buFont typeface="Arial" panose="020B0604020202020204" pitchFamily="34" charset="0"/>
              <a:buChar char="•"/>
            </a:pPr>
            <a:r>
              <a:rPr lang="hu-HU" altLang="hu-HU" sz="1800" dirty="0" smtClean="0">
                <a:latin typeface="Georgia" panose="02040502050405020303" pitchFamily="18" charset="0"/>
              </a:rPr>
              <a:t>Külföldi partner figyelmét felhívta az adatok megküldésére </a:t>
            </a:r>
          </a:p>
          <a:p>
            <a:pPr marL="285750" indent="-285750" algn="just">
              <a:buFont typeface="Arial" panose="020B0604020202020204" pitchFamily="34" charset="0"/>
              <a:buChar char="•"/>
            </a:pPr>
            <a:r>
              <a:rPr lang="hu-HU" altLang="hu-HU" sz="1800" dirty="0" smtClean="0">
                <a:latin typeface="Georgia" panose="02040502050405020303" pitchFamily="18" charset="0"/>
              </a:rPr>
              <a:t>Megkereste a partnerét akkor, amikor a szállítmány elindult, hogy a hiányzó adatokat megkapja</a:t>
            </a:r>
          </a:p>
          <a:p>
            <a:pPr marL="285750" indent="-285750" algn="just">
              <a:buFont typeface="Arial" panose="020B0604020202020204" pitchFamily="34" charset="0"/>
              <a:buChar char="•"/>
            </a:pPr>
            <a:r>
              <a:rPr lang="hu-HU" altLang="hu-HU" sz="1800" dirty="0" smtClean="0">
                <a:latin typeface="Georgia" panose="02040502050405020303" pitchFamily="18" charset="0"/>
              </a:rPr>
              <a:t>Keretszerződés alapján küldött áruk esetében a megrendelés 15 napon volt, bejelentést tehetett volna –milyen az értesítési gyakorlat </a:t>
            </a:r>
          </a:p>
          <a:p>
            <a:pPr marL="285750" indent="-285750" algn="just">
              <a:buFont typeface="Arial" panose="020B0604020202020204" pitchFamily="34" charset="0"/>
              <a:buChar char="•"/>
            </a:pPr>
            <a:r>
              <a:rPr lang="hu-HU" altLang="hu-HU" sz="1800" dirty="0" smtClean="0">
                <a:latin typeface="Georgia" panose="02040502050405020303" pitchFamily="18" charset="0"/>
              </a:rPr>
              <a:t>A telephelyéről induló szállítmányok még helyes rendszámmal indultak-e el</a:t>
            </a:r>
          </a:p>
          <a:p>
            <a:pPr marL="285750" indent="-285750" algn="just">
              <a:buFont typeface="Arial" panose="020B0604020202020204" pitchFamily="34" charset="0"/>
              <a:buChar char="•"/>
            </a:pPr>
            <a:r>
              <a:rPr lang="hu-HU" altLang="hu-HU" sz="1800" dirty="0" smtClean="0">
                <a:latin typeface="Georgia" panose="02040502050405020303" pitchFamily="18" charset="0"/>
              </a:rPr>
              <a:t>Stb.</a:t>
            </a:r>
            <a:endParaRPr lang="hu-HU" altLang="hu-HU" sz="1800" dirty="0">
              <a:latin typeface="Georgia" panose="02040502050405020303" pitchFamily="18" charset="0"/>
            </a:endParaRP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31</a:t>
            </a:fld>
            <a:endParaRPr lang="hu-HU" altLang="hu-HU"/>
          </a:p>
        </p:txBody>
      </p:sp>
    </p:spTree>
    <p:extLst>
      <p:ext uri="{BB962C8B-B14F-4D97-AF65-F5344CB8AC3E}">
        <p14:creationId xmlns:p14="http://schemas.microsoft.com/office/powerpoint/2010/main" val="292758597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67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67589"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67590" name="Szövegdoboz 1"/>
          <p:cNvSpPr txBox="1">
            <a:spLocks noChangeArrowheads="1"/>
          </p:cNvSpPr>
          <p:nvPr/>
        </p:nvSpPr>
        <p:spPr bwMode="auto">
          <a:xfrm>
            <a:off x="2523840" y="454025"/>
            <a:ext cx="5111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2800" dirty="0" smtClean="0">
                <a:solidFill>
                  <a:srgbClr val="000000"/>
                </a:solidFill>
                <a:latin typeface="Georgia" panose="02040502050405020303" pitchFamily="18" charset="0"/>
              </a:rPr>
              <a:t>Tőle elvárhatóság </a:t>
            </a:r>
            <a:endParaRPr lang="hu-HU" altLang="hu-HU" sz="2800" dirty="0">
              <a:solidFill>
                <a:srgbClr val="000000"/>
              </a:solidFill>
              <a:latin typeface="Georgia" panose="02040502050405020303" pitchFamily="18" charset="0"/>
            </a:endParaRPr>
          </a:p>
        </p:txBody>
      </p:sp>
      <p:sp>
        <p:nvSpPr>
          <p:cNvPr id="67591" name="Szövegdoboz 2"/>
          <p:cNvSpPr txBox="1">
            <a:spLocks noChangeArrowheads="1"/>
          </p:cNvSpPr>
          <p:nvPr/>
        </p:nvSpPr>
        <p:spPr bwMode="auto">
          <a:xfrm>
            <a:off x="1119188" y="2657475"/>
            <a:ext cx="8137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endParaRPr lang="hu-HU" altLang="hu-HU" sz="2400">
              <a:latin typeface="Gill Sans"/>
            </a:endParaRPr>
          </a:p>
          <a:p>
            <a:pPr algn="just" eaLnBrk="1" hangingPunct="1">
              <a:spcBef>
                <a:spcPct val="0"/>
              </a:spcBef>
              <a:buFont typeface="Arial" panose="020B0604020202020204" pitchFamily="34" charset="0"/>
              <a:buNone/>
            </a:pPr>
            <a:endParaRPr lang="hu-HU" altLang="hu-HU" sz="2400">
              <a:latin typeface="Gill Sans"/>
            </a:endParaRPr>
          </a:p>
        </p:txBody>
      </p:sp>
      <p:sp>
        <p:nvSpPr>
          <p:cNvPr id="2" name="Szövegdoboz 2"/>
          <p:cNvSpPr txBox="1">
            <a:spLocks noChangeArrowheads="1"/>
          </p:cNvSpPr>
          <p:nvPr/>
        </p:nvSpPr>
        <p:spPr bwMode="auto">
          <a:xfrm>
            <a:off x="507715" y="1176832"/>
            <a:ext cx="9360470"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hangingPunct="1">
              <a:defRPr/>
            </a:pPr>
            <a:endParaRPr lang="hu-HU" altLang="hu-HU" sz="2400" b="1" dirty="0" smtClean="0">
              <a:latin typeface="Georgia" panose="02040502050405020303" pitchFamily="18" charset="0"/>
            </a:endParaRPr>
          </a:p>
          <a:p>
            <a:pPr algn="just" eaLnBrk="1" hangingPunct="1">
              <a:defRPr/>
            </a:pPr>
            <a:r>
              <a:rPr lang="hu-HU" altLang="hu-HU" sz="2400" b="1" dirty="0" smtClean="0">
                <a:latin typeface="Georgia" panose="02040502050405020303" pitchFamily="18" charset="0"/>
              </a:rPr>
              <a:t>Az Art 226. § (4) bekezdés </a:t>
            </a:r>
          </a:p>
          <a:p>
            <a:pPr algn="just" eaLnBrk="1" hangingPunct="1">
              <a:defRPr/>
            </a:pPr>
            <a:endParaRPr lang="hu-HU" altLang="hu-HU" sz="2400" b="1" dirty="0">
              <a:latin typeface="Georgia" panose="02040502050405020303" pitchFamily="18" charset="0"/>
            </a:endParaRPr>
          </a:p>
          <a:p>
            <a:pPr algn="just"/>
            <a:r>
              <a:rPr lang="hu-HU" sz="1800" b="1" dirty="0" smtClean="0">
                <a:solidFill>
                  <a:srgbClr val="FF0000"/>
                </a:solidFill>
                <a:latin typeface="Georgia" panose="02040502050405020303" pitchFamily="18" charset="0"/>
              </a:rPr>
              <a:t>Tőle elvárhatóság igazolása a vállalkozás részéről:</a:t>
            </a:r>
          </a:p>
          <a:p>
            <a:pPr algn="just"/>
            <a:r>
              <a:rPr lang="hu-HU" sz="1800" dirty="0" smtClean="0">
                <a:latin typeface="Georgia" panose="02040502050405020303" pitchFamily="18" charset="0"/>
              </a:rPr>
              <a:t> </a:t>
            </a:r>
          </a:p>
          <a:p>
            <a:pPr marL="285750" indent="-285750" algn="just">
              <a:buFont typeface="Arial" panose="020B0604020202020204" pitchFamily="34" charset="0"/>
              <a:buChar char="•"/>
            </a:pPr>
            <a:r>
              <a:rPr lang="hu-HU" sz="1800" dirty="0" smtClean="0">
                <a:latin typeface="Georgia" panose="02040502050405020303" pitchFamily="18" charset="0"/>
              </a:rPr>
              <a:t>A partnerek részére megküldött adatlappal,</a:t>
            </a:r>
          </a:p>
          <a:p>
            <a:pPr marL="285750" indent="-285750" algn="just">
              <a:buFont typeface="Arial" panose="020B0604020202020204" pitchFamily="34" charset="0"/>
              <a:buChar char="•"/>
            </a:pPr>
            <a:endParaRPr lang="hu-HU" sz="1800" dirty="0" smtClean="0">
              <a:latin typeface="Georgia" panose="02040502050405020303" pitchFamily="18" charset="0"/>
            </a:endParaRPr>
          </a:p>
          <a:p>
            <a:pPr marL="285750" indent="-285750" algn="just">
              <a:buFont typeface="Arial" panose="020B0604020202020204" pitchFamily="34" charset="0"/>
              <a:buChar char="•"/>
            </a:pPr>
            <a:r>
              <a:rPr lang="hu-HU" sz="1800" dirty="0" smtClean="0">
                <a:latin typeface="Georgia" panose="02040502050405020303" pitchFamily="18" charset="0"/>
              </a:rPr>
              <a:t>Belső levelezés csatolásával, </a:t>
            </a:r>
          </a:p>
          <a:p>
            <a:pPr marL="285750" indent="-285750" algn="just">
              <a:buFont typeface="Arial" panose="020B0604020202020204" pitchFamily="34" charset="0"/>
              <a:buChar char="•"/>
            </a:pPr>
            <a:endParaRPr lang="hu-HU" sz="1800" dirty="0" smtClean="0">
              <a:latin typeface="Georgia" panose="02040502050405020303" pitchFamily="18" charset="0"/>
            </a:endParaRPr>
          </a:p>
          <a:p>
            <a:pPr marL="285750" indent="-285750" algn="just">
              <a:buFont typeface="Arial" panose="020B0604020202020204" pitchFamily="34" charset="0"/>
              <a:buChar char="•"/>
            </a:pPr>
            <a:r>
              <a:rPr lang="hu-HU" sz="1800" dirty="0" smtClean="0">
                <a:latin typeface="Georgia" panose="02040502050405020303" pitchFamily="18" charset="0"/>
              </a:rPr>
              <a:t>Telephelyről kilépők nyilvántartásával</a:t>
            </a:r>
          </a:p>
          <a:p>
            <a:pPr marL="285750" indent="-285750" algn="just">
              <a:buFont typeface="Arial" panose="020B0604020202020204" pitchFamily="34" charset="0"/>
              <a:buChar char="•"/>
            </a:pPr>
            <a:endParaRPr lang="hu-HU" sz="1800" dirty="0" smtClean="0">
              <a:latin typeface="Georgia" panose="02040502050405020303" pitchFamily="18" charset="0"/>
            </a:endParaRPr>
          </a:p>
          <a:p>
            <a:pPr marL="285750" indent="-285750" algn="just">
              <a:buFont typeface="Arial" panose="020B0604020202020204" pitchFamily="34" charset="0"/>
              <a:buChar char="•"/>
            </a:pPr>
            <a:r>
              <a:rPr lang="hu-HU" sz="1800" dirty="0" smtClean="0">
                <a:latin typeface="Georgia" panose="02040502050405020303" pitchFamily="18" charset="0"/>
              </a:rPr>
              <a:t>Szerződések csatolásával </a:t>
            </a:r>
          </a:p>
          <a:p>
            <a:pPr marL="285750" indent="-285750" algn="just">
              <a:buFont typeface="Arial" panose="020B0604020202020204" pitchFamily="34" charset="0"/>
              <a:buChar char="•"/>
            </a:pPr>
            <a:endParaRPr lang="hu-HU" sz="1800" dirty="0" smtClean="0">
              <a:latin typeface="Georgia" panose="02040502050405020303" pitchFamily="18" charset="0"/>
            </a:endParaRPr>
          </a:p>
          <a:p>
            <a:pPr marL="285750" indent="-285750" algn="just">
              <a:buFont typeface="Arial" panose="020B0604020202020204" pitchFamily="34" charset="0"/>
              <a:buChar char="•"/>
            </a:pPr>
            <a:r>
              <a:rPr lang="hu-HU" sz="1800" dirty="0" smtClean="0">
                <a:latin typeface="Georgia" panose="02040502050405020303" pitchFamily="18" charset="0"/>
              </a:rPr>
              <a:t>SMS üzenetek másolásával</a:t>
            </a:r>
          </a:p>
          <a:p>
            <a:pPr marL="285750" indent="-285750" algn="just">
              <a:buFont typeface="Arial" panose="020B0604020202020204" pitchFamily="34" charset="0"/>
              <a:buChar char="•"/>
            </a:pPr>
            <a:endParaRPr lang="hu-HU" sz="1800" dirty="0" smtClean="0">
              <a:latin typeface="Georgia" panose="02040502050405020303" pitchFamily="18" charset="0"/>
            </a:endParaRPr>
          </a:p>
          <a:p>
            <a:pPr marL="285750" indent="-285750" algn="just">
              <a:buFont typeface="Arial" panose="020B0604020202020204" pitchFamily="34" charset="0"/>
              <a:buChar char="•"/>
            </a:pPr>
            <a:r>
              <a:rPr lang="hu-HU" sz="1800" dirty="0" smtClean="0">
                <a:latin typeface="Georgia" panose="02040502050405020303" pitchFamily="18" charset="0"/>
              </a:rPr>
              <a:t>Részletes nyilatkozattal, mivel a hatóság a rendszeradatokon kívül elsődlegesen a vállalkozás gyakorlatát és az adott ügyben tett intézkedéséit innen tudja meg.  </a:t>
            </a:r>
          </a:p>
        </p:txBody>
      </p:sp>
      <p:sp>
        <p:nvSpPr>
          <p:cNvPr id="67593"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818E632-A8AD-48B1-B894-8F7B93521AF2}" type="slidenum">
              <a:rPr lang="hu-HU" altLang="hu-HU"/>
              <a:pPr/>
              <a:t>32</a:t>
            </a:fld>
            <a:endParaRPr lang="hu-HU" altLang="hu-HU"/>
          </a:p>
        </p:txBody>
      </p:sp>
    </p:spTree>
    <p:extLst>
      <p:ext uri="{BB962C8B-B14F-4D97-AF65-F5344CB8AC3E}">
        <p14:creationId xmlns:p14="http://schemas.microsoft.com/office/powerpoint/2010/main" val="289335381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80988" y="644525"/>
            <a:ext cx="9666287"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rPr>
              <a:t>Ellenőrzés</a:t>
            </a:r>
          </a:p>
          <a:p>
            <a:pPr algn="ctr" eaLnBrk="1" hangingPunct="1"/>
            <a:r>
              <a:rPr lang="hu-HU" altLang="hu-HU" sz="2400" b="1" dirty="0" smtClean="0">
                <a:solidFill>
                  <a:srgbClr val="C00000"/>
                </a:solidFill>
              </a:rPr>
              <a:t>Fuvarozott termék ellenőrzése I.</a:t>
            </a:r>
          </a:p>
          <a:p>
            <a:pPr algn="ctr" eaLnBrk="1" hangingPunct="1"/>
            <a:r>
              <a:rPr lang="hu-HU" altLang="hu-HU" sz="2400" b="1" dirty="0" smtClean="0">
                <a:solidFill>
                  <a:srgbClr val="C00000"/>
                </a:solidFill>
              </a:rPr>
              <a:t>Korm. rendelet 82. §</a:t>
            </a:r>
            <a:endParaRPr lang="hu-HU" altLang="hu-HU" sz="2400" b="1" dirty="0">
              <a:solidFill>
                <a:srgbClr val="C00000"/>
              </a:solidFill>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a:endParaRPr lang="hu-HU" altLang="hu-HU" sz="1800" b="1" dirty="0" smtClean="0">
              <a:solidFill>
                <a:schemeClr val="tx1"/>
              </a:solidFill>
              <a:latin typeface="Times New Roman" panose="02020603050405020304" pitchFamily="18" charset="0"/>
              <a:cs typeface="Times New Roman" panose="02020603050405020304" pitchFamily="18" charset="0"/>
            </a:endParaRPr>
          </a:p>
          <a:p>
            <a:pPr algn="just"/>
            <a:r>
              <a:rPr lang="hu-HU" sz="1800" dirty="0">
                <a:solidFill>
                  <a:schemeClr val="tx1"/>
                </a:solidFill>
                <a:latin typeface="Times New Roman" panose="02020603050405020304" pitchFamily="18" charset="0"/>
                <a:cs typeface="Times New Roman" panose="02020603050405020304" pitchFamily="18" charset="0"/>
              </a:rPr>
              <a:t>Az általános forgalmi adó alanyának tulajdonában lévő kereskedelmi mennyiségű termék csak a </a:t>
            </a:r>
            <a:r>
              <a:rPr lang="hu-HU" sz="1800" b="1" u="sng" dirty="0">
                <a:solidFill>
                  <a:schemeClr val="tx1"/>
                </a:solidFill>
                <a:latin typeface="Times New Roman" panose="02020603050405020304" pitchFamily="18" charset="0"/>
                <a:cs typeface="Times New Roman" panose="02020603050405020304" pitchFamily="18" charset="0"/>
              </a:rPr>
              <a:t>termék </a:t>
            </a:r>
            <a:r>
              <a:rPr lang="hu-HU" sz="1800" b="1" u="sng" dirty="0" smtClean="0">
                <a:solidFill>
                  <a:schemeClr val="tx1"/>
                </a:solidFill>
                <a:latin typeface="Times New Roman" panose="02020603050405020304" pitchFamily="18" charset="0"/>
                <a:cs typeface="Times New Roman" panose="02020603050405020304" pitchFamily="18" charset="0"/>
              </a:rPr>
              <a:t>eredetét  hitelt </a:t>
            </a:r>
            <a:r>
              <a:rPr lang="hu-HU" sz="1800" b="1" u="sng" dirty="0">
                <a:solidFill>
                  <a:schemeClr val="tx1"/>
                </a:solidFill>
                <a:latin typeface="Times New Roman" panose="02020603050405020304" pitchFamily="18" charset="0"/>
                <a:cs typeface="Times New Roman" panose="02020603050405020304" pitchFamily="18" charset="0"/>
              </a:rPr>
              <a:t>érdemlő módon igazoló dokumentum</a:t>
            </a:r>
            <a:r>
              <a:rPr lang="hu-HU" sz="1800" dirty="0">
                <a:solidFill>
                  <a:schemeClr val="tx1"/>
                </a:solidFill>
                <a:latin typeface="Times New Roman" panose="02020603050405020304" pitchFamily="18" charset="0"/>
                <a:cs typeface="Times New Roman" panose="02020603050405020304" pitchFamily="18" charset="0"/>
              </a:rPr>
              <a:t>, így különösen fuvarlevél vagy számla birtokában fuvarozható.</a:t>
            </a:r>
          </a:p>
          <a:p>
            <a:pPr algn="just"/>
            <a:r>
              <a:rPr lang="hu-HU" sz="1800" b="1" i="1" dirty="0">
                <a:latin typeface="Times New Roman" panose="02020603050405020304" pitchFamily="18" charset="0"/>
                <a:cs typeface="Times New Roman" panose="02020603050405020304" pitchFamily="18" charset="0"/>
              </a:rPr>
              <a:t>igazolatlan eredetű áru:</a:t>
            </a:r>
            <a:r>
              <a:rPr lang="hu-HU" sz="1800" b="1" dirty="0">
                <a:latin typeface="Times New Roman" panose="02020603050405020304" pitchFamily="18" charset="0"/>
                <a:cs typeface="Times New Roman" panose="02020603050405020304" pitchFamily="18" charset="0"/>
              </a:rPr>
              <a:t> </a:t>
            </a:r>
            <a:r>
              <a:rPr lang="hu-HU" sz="1800" dirty="0">
                <a:latin typeface="Times New Roman" panose="02020603050405020304" pitchFamily="18" charset="0"/>
                <a:cs typeface="Times New Roman" panose="02020603050405020304" pitchFamily="18" charset="0"/>
              </a:rPr>
              <a:t>mindaz az áru, anyag, amelyről az adózó az </a:t>
            </a:r>
            <a:r>
              <a:rPr lang="hu-HU" sz="1800" b="1" u="sng" dirty="0">
                <a:latin typeface="Times New Roman" panose="02020603050405020304" pitchFamily="18" charset="0"/>
                <a:cs typeface="Times New Roman" panose="02020603050405020304" pitchFamily="18" charset="0"/>
              </a:rPr>
              <a:t>ellenőrzés időpontjában </a:t>
            </a:r>
            <a:r>
              <a:rPr lang="hu-HU" sz="1800" dirty="0">
                <a:latin typeface="Times New Roman" panose="02020603050405020304" pitchFamily="18" charset="0"/>
                <a:cs typeface="Times New Roman" panose="02020603050405020304" pitchFamily="18" charset="0"/>
              </a:rPr>
              <a:t>hiteles bizonylattal vagy bizonylat kiállításának alapjául szolgáló okirattal nem rendelkezik (Art. 7. § 23. pont)</a:t>
            </a:r>
          </a:p>
          <a:p>
            <a:pPr algn="just"/>
            <a:endParaRPr lang="hu-HU" sz="1800" dirty="0" smtClean="0">
              <a:solidFill>
                <a:schemeClr val="tx1"/>
              </a:solidFill>
              <a:latin typeface="Times New Roman" panose="02020603050405020304" pitchFamily="18" charset="0"/>
              <a:cs typeface="Times New Roman" panose="02020603050405020304" pitchFamily="18" charset="0"/>
            </a:endParaRPr>
          </a:p>
          <a:p>
            <a:pPr algn="just"/>
            <a:r>
              <a:rPr lang="hu-HU" sz="1800" dirty="0" smtClean="0">
                <a:solidFill>
                  <a:schemeClr val="tx1"/>
                </a:solidFill>
                <a:latin typeface="Times New Roman" panose="02020603050405020304" pitchFamily="18" charset="0"/>
                <a:cs typeface="Times New Roman" panose="02020603050405020304" pitchFamily="18" charset="0"/>
              </a:rPr>
              <a:t>Az </a:t>
            </a:r>
            <a:r>
              <a:rPr lang="hu-HU" sz="1800" dirty="0">
                <a:solidFill>
                  <a:schemeClr val="tx1"/>
                </a:solidFill>
                <a:latin typeface="Times New Roman" panose="02020603050405020304" pitchFamily="18" charset="0"/>
                <a:cs typeface="Times New Roman" panose="02020603050405020304" pitchFamily="18" charset="0"/>
              </a:rPr>
              <a:t>állami adó- és vámhatóság </a:t>
            </a:r>
            <a:r>
              <a:rPr lang="hu-HU" sz="1800" i="1" dirty="0">
                <a:solidFill>
                  <a:schemeClr val="tx1"/>
                </a:solidFill>
                <a:latin typeface="Times New Roman" panose="02020603050405020304" pitchFamily="18" charset="0"/>
                <a:cs typeface="Times New Roman" panose="02020603050405020304" pitchFamily="18" charset="0"/>
              </a:rPr>
              <a:t>nyilatkozattételre kötelezheti </a:t>
            </a:r>
            <a:r>
              <a:rPr lang="hu-HU" sz="1800" dirty="0">
                <a:solidFill>
                  <a:schemeClr val="tx1"/>
                </a:solidFill>
                <a:latin typeface="Times New Roman" panose="02020603050405020304" pitchFamily="18" charset="0"/>
                <a:cs typeface="Times New Roman" panose="02020603050405020304" pitchFamily="18" charset="0"/>
              </a:rPr>
              <a:t>a kereskedelmi mennyiségű termék </a:t>
            </a:r>
            <a:r>
              <a:rPr lang="hu-HU" sz="1800" b="1" u="sng" dirty="0">
                <a:solidFill>
                  <a:schemeClr val="tx1"/>
                </a:solidFill>
                <a:latin typeface="Times New Roman" panose="02020603050405020304" pitchFamily="18" charset="0"/>
                <a:cs typeface="Times New Roman" panose="02020603050405020304" pitchFamily="18" charset="0"/>
              </a:rPr>
              <a:t>fuvarozását </a:t>
            </a:r>
            <a:r>
              <a:rPr lang="hu-HU" sz="1800" b="1" u="sng" dirty="0" smtClean="0">
                <a:solidFill>
                  <a:schemeClr val="tx1"/>
                </a:solidFill>
                <a:latin typeface="Times New Roman" panose="02020603050405020304" pitchFamily="18" charset="0"/>
                <a:cs typeface="Times New Roman" panose="02020603050405020304" pitchFamily="18" charset="0"/>
              </a:rPr>
              <a:t>végző személyt </a:t>
            </a:r>
            <a:r>
              <a:rPr lang="hu-HU" sz="1800" dirty="0">
                <a:solidFill>
                  <a:schemeClr val="tx1"/>
                </a:solidFill>
                <a:latin typeface="Times New Roman" panose="02020603050405020304" pitchFamily="18" charset="0"/>
                <a:cs typeface="Times New Roman" panose="02020603050405020304" pitchFamily="18" charset="0"/>
              </a:rPr>
              <a:t>arról, </a:t>
            </a:r>
            <a:r>
              <a:rPr lang="hu-HU" sz="1800" dirty="0" smtClean="0">
                <a:solidFill>
                  <a:schemeClr val="tx1"/>
                </a:solidFill>
                <a:latin typeface="Times New Roman" panose="02020603050405020304" pitchFamily="18" charset="0"/>
                <a:cs typeface="Times New Roman" panose="02020603050405020304" pitchFamily="18" charset="0"/>
              </a:rPr>
              <a:t>hogy:</a:t>
            </a:r>
          </a:p>
          <a:p>
            <a:pPr marL="285750" indent="-285750" algn="just">
              <a:buFont typeface="Arial" panose="020B0604020202020204" pitchFamily="34" charset="0"/>
              <a:buChar char="•"/>
            </a:pPr>
            <a:r>
              <a:rPr lang="hu-HU" sz="1800" dirty="0" smtClean="0">
                <a:solidFill>
                  <a:schemeClr val="tx1"/>
                </a:solidFill>
                <a:latin typeface="Times New Roman" panose="02020603050405020304" pitchFamily="18" charset="0"/>
                <a:cs typeface="Times New Roman" panose="02020603050405020304" pitchFamily="18" charset="0"/>
              </a:rPr>
              <a:t>mely </a:t>
            </a:r>
            <a:r>
              <a:rPr lang="hu-HU" sz="1800" dirty="0">
                <a:solidFill>
                  <a:schemeClr val="tx1"/>
                </a:solidFill>
                <a:latin typeface="Times New Roman" panose="02020603050405020304" pitchFamily="18" charset="0"/>
                <a:cs typeface="Times New Roman" panose="02020603050405020304" pitchFamily="18" charset="0"/>
              </a:rPr>
              <a:t>általános forgalmi adóalany javára végzi a fuvarozási tevékenységet</a:t>
            </a:r>
            <a:r>
              <a:rPr lang="hu-HU" sz="1800" dirty="0" smtClean="0">
                <a:solidFill>
                  <a:schemeClr val="tx1"/>
                </a:solidFill>
                <a:latin typeface="Times New Roman" panose="02020603050405020304" pitchFamily="18" charset="0"/>
                <a:cs typeface="Times New Roman" panose="02020603050405020304" pitchFamily="18" charset="0"/>
              </a:rPr>
              <a:t>,,</a:t>
            </a:r>
          </a:p>
          <a:p>
            <a:pPr algn="just"/>
            <a:r>
              <a:rPr lang="hu-HU" sz="1800" dirty="0" smtClean="0">
                <a:solidFill>
                  <a:schemeClr val="tx1"/>
                </a:solidFill>
                <a:latin typeface="Times New Roman" panose="02020603050405020304" pitchFamily="18" charset="0"/>
                <a:cs typeface="Times New Roman" panose="02020603050405020304" pitchFamily="18" charset="0"/>
              </a:rPr>
              <a:t>továbbá </a:t>
            </a:r>
            <a:r>
              <a:rPr lang="hu-HU" sz="1800" i="1" dirty="0" smtClean="0">
                <a:solidFill>
                  <a:schemeClr val="tx1"/>
                </a:solidFill>
                <a:latin typeface="Times New Roman" panose="02020603050405020304" pitchFamily="18" charset="0"/>
                <a:cs typeface="Times New Roman" panose="02020603050405020304" pitchFamily="18" charset="0"/>
              </a:rPr>
              <a:t>ellenőrizheti:</a:t>
            </a:r>
            <a:endParaRPr lang="hu-HU" sz="1800" i="1" dirty="0">
              <a:solidFill>
                <a:schemeClr val="tx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hu-HU" sz="1800" dirty="0">
                <a:solidFill>
                  <a:schemeClr val="tx1"/>
                </a:solidFill>
                <a:latin typeface="Times New Roman" panose="02020603050405020304" pitchFamily="18" charset="0"/>
                <a:cs typeface="Times New Roman" panose="02020603050405020304" pitchFamily="18" charset="0"/>
              </a:rPr>
              <a:t>a termék eredetét, </a:t>
            </a:r>
            <a:endParaRPr lang="hu-HU" sz="1800" dirty="0" smtClean="0">
              <a:solidFill>
                <a:schemeClr val="tx1"/>
              </a:solidFill>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hu-HU" sz="1800" dirty="0" smtClean="0">
                <a:solidFill>
                  <a:schemeClr val="tx1"/>
                </a:solidFill>
                <a:latin typeface="Times New Roman" panose="02020603050405020304" pitchFamily="18" charset="0"/>
                <a:cs typeface="Times New Roman" panose="02020603050405020304" pitchFamily="18" charset="0"/>
              </a:rPr>
              <a:t>az </a:t>
            </a:r>
            <a:r>
              <a:rPr lang="hu-HU" sz="1800" dirty="0">
                <a:solidFill>
                  <a:schemeClr val="tx1"/>
                </a:solidFill>
                <a:latin typeface="Times New Roman" panose="02020603050405020304" pitchFamily="18" charset="0"/>
                <a:cs typeface="Times New Roman" panose="02020603050405020304" pitchFamily="18" charset="0"/>
              </a:rPr>
              <a:t>általános forgalmiadó-alany tulajdonjogát hitelt érdemlő módon igazoló dokumentumok</a:t>
            </a:r>
          </a:p>
          <a:p>
            <a:pPr algn="just"/>
            <a:r>
              <a:rPr lang="hu-HU" sz="1800" dirty="0">
                <a:solidFill>
                  <a:schemeClr val="tx1"/>
                </a:solidFill>
                <a:latin typeface="Times New Roman" panose="02020603050405020304" pitchFamily="18" charset="0"/>
                <a:cs typeface="Times New Roman" panose="02020603050405020304" pitchFamily="18" charset="0"/>
              </a:rPr>
              <a:t>meglétét</a:t>
            </a:r>
            <a:r>
              <a:rPr lang="hu-HU" sz="1800" dirty="0" smtClean="0">
                <a:solidFill>
                  <a:schemeClr val="tx1"/>
                </a:solidFill>
                <a:latin typeface="Times New Roman" panose="02020603050405020304" pitchFamily="18" charset="0"/>
                <a:cs typeface="Times New Roman" panose="02020603050405020304" pitchFamily="18" charset="0"/>
              </a:rPr>
              <a:t>.</a:t>
            </a:r>
          </a:p>
          <a:p>
            <a:pPr algn="just"/>
            <a:endParaRPr lang="hu-HU" altLang="hu-HU" sz="1800" dirty="0" smtClean="0">
              <a:solidFill>
                <a:schemeClr val="tx1"/>
              </a:solidFill>
              <a:latin typeface="Times New Roman" panose="02020603050405020304" pitchFamily="18" charset="0"/>
              <a:cs typeface="Times New Roman" panose="02020603050405020304" pitchFamily="18" charset="0"/>
            </a:endParaRPr>
          </a:p>
        </p:txBody>
      </p:sp>
      <p:pic>
        <p:nvPicPr>
          <p:cNvPr id="552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79235" y="295806"/>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9972499"/>
      </p:ext>
    </p:extLst>
  </p:cSld>
  <p:clrMapOvr>
    <a:masterClrMapping/>
  </p:clrMapOvr>
  <p:transition spd="med">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80988" y="644525"/>
            <a:ext cx="9666287" cy="7017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rPr>
              <a:t>Ellenőrzés</a:t>
            </a:r>
          </a:p>
          <a:p>
            <a:pPr algn="ctr" eaLnBrk="1" hangingPunct="1"/>
            <a:r>
              <a:rPr lang="hu-HU" altLang="hu-HU" sz="2400" b="1" dirty="0" smtClean="0">
                <a:solidFill>
                  <a:srgbClr val="C00000"/>
                </a:solidFill>
              </a:rPr>
              <a:t>Fuvarozott termék ellenőrzése II.</a:t>
            </a:r>
          </a:p>
          <a:p>
            <a:pPr algn="ctr" eaLnBrk="1" hangingPunct="1"/>
            <a:r>
              <a:rPr lang="hu-HU" altLang="hu-HU" sz="2400" b="1" dirty="0" smtClean="0">
                <a:solidFill>
                  <a:srgbClr val="C00000"/>
                </a:solidFill>
              </a:rPr>
              <a:t>Korm. rendelet 82. §</a:t>
            </a:r>
            <a:endParaRPr lang="hu-HU" altLang="hu-HU" sz="2400" b="1" dirty="0">
              <a:solidFill>
                <a:srgbClr val="C00000"/>
              </a:solidFill>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a:endParaRPr lang="hu-HU" altLang="hu-HU" sz="1800" b="1" dirty="0" smtClean="0">
              <a:solidFill>
                <a:schemeClr val="tx1"/>
              </a:solidFill>
              <a:latin typeface="Times New Roman" panose="02020603050405020304" pitchFamily="18" charset="0"/>
              <a:cs typeface="Times New Roman" panose="02020603050405020304" pitchFamily="18" charset="0"/>
            </a:endParaRPr>
          </a:p>
          <a:p>
            <a:pPr algn="just"/>
            <a:r>
              <a:rPr lang="hu-HU" sz="1800" b="1" dirty="0" smtClean="0">
                <a:solidFill>
                  <a:schemeClr val="tx1"/>
                </a:solidFill>
                <a:latin typeface="Times New Roman" panose="02020603050405020304" pitchFamily="18" charset="0"/>
                <a:cs typeface="Times New Roman" panose="02020603050405020304" pitchFamily="18" charset="0"/>
              </a:rPr>
              <a:t>A fuvarozást végző személy nyilatkozata alapján pedig: </a:t>
            </a:r>
            <a:endParaRPr lang="hu-HU" sz="1800" b="1" dirty="0">
              <a:solidFill>
                <a:schemeClr val="tx1"/>
              </a:solidFill>
              <a:latin typeface="Times New Roman" panose="02020603050405020304" pitchFamily="18" charset="0"/>
              <a:cs typeface="Times New Roman" panose="02020603050405020304" pitchFamily="18" charset="0"/>
            </a:endParaRPr>
          </a:p>
          <a:p>
            <a:pPr algn="just"/>
            <a:endParaRPr lang="hu-HU" sz="1800" dirty="0" smtClean="0">
              <a:solidFill>
                <a:schemeClr val="tx1"/>
              </a:solidFill>
              <a:latin typeface="Times New Roman" panose="02020603050405020304" pitchFamily="18" charset="0"/>
              <a:cs typeface="Times New Roman" panose="02020603050405020304" pitchFamily="18" charset="0"/>
            </a:endParaRPr>
          </a:p>
          <a:p>
            <a:pPr algn="just"/>
            <a:r>
              <a:rPr lang="hu-HU" sz="1800" dirty="0" smtClean="0">
                <a:solidFill>
                  <a:schemeClr val="tx1"/>
                </a:solidFill>
                <a:latin typeface="Times New Roman" panose="02020603050405020304" pitchFamily="18" charset="0"/>
                <a:cs typeface="Times New Roman" panose="02020603050405020304" pitchFamily="18" charset="0"/>
              </a:rPr>
              <a:t>Az állami adó- és vámhatóság a </a:t>
            </a:r>
            <a:r>
              <a:rPr lang="hu-HU" sz="1800" b="1" dirty="0" smtClean="0">
                <a:solidFill>
                  <a:schemeClr val="tx1"/>
                </a:solidFill>
                <a:latin typeface="Times New Roman" panose="02020603050405020304" pitchFamily="18" charset="0"/>
                <a:cs typeface="Times New Roman" panose="02020603050405020304" pitchFamily="18" charset="0"/>
              </a:rPr>
              <a:t>fuvarozásban érintett címzettet, átvevőt, feladót és fuvarozót </a:t>
            </a:r>
            <a:r>
              <a:rPr lang="hu-HU" sz="1800" dirty="0" smtClean="0">
                <a:solidFill>
                  <a:schemeClr val="tx1"/>
                </a:solidFill>
                <a:latin typeface="Times New Roman" panose="02020603050405020304" pitchFamily="18" charset="0"/>
                <a:cs typeface="Times New Roman" panose="02020603050405020304" pitchFamily="18" charset="0"/>
              </a:rPr>
              <a:t>nyilatkozattételre kötelezheti:</a:t>
            </a:r>
          </a:p>
          <a:p>
            <a:pPr algn="just"/>
            <a:endParaRPr lang="hu-HU" sz="1800" dirty="0" smtClean="0">
              <a:solidFill>
                <a:schemeClr val="tx1"/>
              </a:solidFill>
              <a:latin typeface="Times New Roman" panose="02020603050405020304" pitchFamily="18" charset="0"/>
              <a:cs typeface="Times New Roman" panose="02020603050405020304" pitchFamily="18" charset="0"/>
            </a:endParaRPr>
          </a:p>
          <a:p>
            <a:pPr algn="just"/>
            <a:r>
              <a:rPr lang="hu-HU" sz="1800" dirty="0">
                <a:latin typeface="Times New Roman" panose="02020603050405020304" pitchFamily="18" charset="0"/>
                <a:cs typeface="Times New Roman" panose="02020603050405020304" pitchFamily="18" charset="0"/>
              </a:rPr>
              <a:t>a) </a:t>
            </a:r>
            <a:r>
              <a:rPr lang="hu-HU" sz="1800" dirty="0" err="1">
                <a:latin typeface="Times New Roman" panose="02020603050405020304" pitchFamily="18" charset="0"/>
                <a:cs typeface="Times New Roman" panose="02020603050405020304" pitchFamily="18" charset="0"/>
              </a:rPr>
              <a:t>a</a:t>
            </a:r>
            <a:r>
              <a:rPr lang="hu-HU" sz="1800" dirty="0">
                <a:latin typeface="Times New Roman" panose="02020603050405020304" pitchFamily="18" charset="0"/>
                <a:cs typeface="Times New Roman" panose="02020603050405020304" pitchFamily="18" charset="0"/>
              </a:rPr>
              <a:t> fuvarozott termék megnevezéséről, mennyiségéről,</a:t>
            </a:r>
          </a:p>
          <a:p>
            <a:pPr algn="just"/>
            <a:r>
              <a:rPr lang="hu-HU" sz="1800" dirty="0">
                <a:latin typeface="Times New Roman" panose="02020603050405020304" pitchFamily="18" charset="0"/>
                <a:cs typeface="Times New Roman" panose="02020603050405020304" pitchFamily="18" charset="0"/>
              </a:rPr>
              <a:t>b) a szállítóeszköz megnevezéséről, forgalmi rendszámáról,</a:t>
            </a:r>
          </a:p>
          <a:p>
            <a:pPr algn="just"/>
            <a:r>
              <a:rPr lang="hu-HU" sz="1800" dirty="0">
                <a:latin typeface="Times New Roman" panose="02020603050405020304" pitchFamily="18" charset="0"/>
                <a:cs typeface="Times New Roman" panose="02020603050405020304" pitchFamily="18" charset="0"/>
              </a:rPr>
              <a:t>c) a termék átvételéről, kirakodásának címéről,</a:t>
            </a:r>
          </a:p>
          <a:p>
            <a:pPr algn="just"/>
            <a:r>
              <a:rPr lang="hu-HU" sz="1800" dirty="0">
                <a:latin typeface="Times New Roman" panose="02020603050405020304" pitchFamily="18" charset="0"/>
                <a:cs typeface="Times New Roman" panose="02020603050405020304" pitchFamily="18" charset="0"/>
              </a:rPr>
              <a:t>d) az EKAER számról és</a:t>
            </a:r>
          </a:p>
          <a:p>
            <a:pPr algn="just"/>
            <a:r>
              <a:rPr lang="hu-HU" sz="1800" dirty="0">
                <a:latin typeface="Times New Roman" panose="02020603050405020304" pitchFamily="18" charset="0"/>
                <a:cs typeface="Times New Roman" panose="02020603050405020304" pitchFamily="18" charset="0"/>
              </a:rPr>
              <a:t>e) az ingatlan használatának jogcíméről, ha a kirakodási cím nem az általános forgalmi adóalany székhelye</a:t>
            </a:r>
            <a:r>
              <a:rPr lang="hu-HU" sz="1800" dirty="0" smtClean="0">
                <a:latin typeface="Times New Roman" panose="02020603050405020304" pitchFamily="18" charset="0"/>
                <a:cs typeface="Times New Roman" panose="02020603050405020304" pitchFamily="18" charset="0"/>
              </a:rPr>
              <a:t>, telephelye</a:t>
            </a:r>
            <a:r>
              <a:rPr lang="hu-HU" sz="1800" dirty="0">
                <a:latin typeface="Times New Roman" panose="02020603050405020304" pitchFamily="18" charset="0"/>
                <a:cs typeface="Times New Roman" panose="02020603050405020304" pitchFamily="18" charset="0"/>
              </a:rPr>
              <a:t>, fióktelepe</a:t>
            </a:r>
            <a:r>
              <a:rPr lang="hu-HU" sz="1800" dirty="0" smtClean="0">
                <a:latin typeface="Times New Roman" panose="02020603050405020304" pitchFamily="18" charset="0"/>
                <a:cs typeface="Times New Roman" panose="02020603050405020304" pitchFamily="18" charset="0"/>
              </a:rPr>
              <a:t>.</a:t>
            </a:r>
          </a:p>
          <a:p>
            <a:pPr algn="just"/>
            <a:endParaRPr lang="hu-HU" sz="1800" dirty="0">
              <a:latin typeface="Times New Roman" panose="02020603050405020304" pitchFamily="18" charset="0"/>
              <a:cs typeface="Times New Roman" panose="02020603050405020304" pitchFamily="18" charset="0"/>
            </a:endParaRPr>
          </a:p>
          <a:p>
            <a:pPr algn="just"/>
            <a:r>
              <a:rPr lang="hu-HU" sz="1800" b="1" dirty="0" smtClean="0">
                <a:latin typeface="Times New Roman" panose="02020603050405020304" pitchFamily="18" charset="0"/>
                <a:cs typeface="Times New Roman" panose="02020603050405020304" pitchFamily="18" charset="0"/>
              </a:rPr>
              <a:t>Hatósági zár alkalmazása (Air. 113. §)</a:t>
            </a:r>
            <a:r>
              <a:rPr lang="hu-HU" sz="1800" dirty="0" smtClean="0">
                <a:latin typeface="Times New Roman" panose="02020603050405020304" pitchFamily="18" charset="0"/>
                <a:cs typeface="Times New Roman" panose="02020603050405020304" pitchFamily="18" charset="0"/>
              </a:rPr>
              <a:t>: ha a körülmények indokolttá teszik</a:t>
            </a:r>
          </a:p>
          <a:p>
            <a:pPr algn="just"/>
            <a:endParaRPr lang="hu-HU" sz="1800" b="1" dirty="0" smtClean="0">
              <a:latin typeface="Times New Roman" panose="02020603050405020304" pitchFamily="18" charset="0"/>
              <a:cs typeface="Times New Roman" panose="02020603050405020304" pitchFamily="18" charset="0"/>
            </a:endParaRPr>
          </a:p>
          <a:p>
            <a:pPr algn="just"/>
            <a:r>
              <a:rPr lang="hu-HU" sz="1800" b="1" dirty="0" smtClean="0">
                <a:latin typeface="Times New Roman" panose="02020603050405020304" pitchFamily="18" charset="0"/>
                <a:cs typeface="Times New Roman" panose="02020603050405020304" pitchFamily="18" charset="0"/>
              </a:rPr>
              <a:t>A jármű visszatartásának intézménye</a:t>
            </a:r>
            <a:r>
              <a:rPr lang="hu-HU" sz="1800" dirty="0" smtClean="0">
                <a:latin typeface="Times New Roman" panose="02020603050405020304" pitchFamily="18" charset="0"/>
                <a:cs typeface="Times New Roman" panose="02020603050405020304" pitchFamily="18" charset="0"/>
              </a:rPr>
              <a:t> (Art. 243. §)</a:t>
            </a:r>
          </a:p>
          <a:p>
            <a:pPr marL="285750" indent="-285750" algn="just">
              <a:buFont typeface="Arial" panose="020B0604020202020204" pitchFamily="34" charset="0"/>
              <a:buChar char="•"/>
            </a:pPr>
            <a:r>
              <a:rPr lang="hu-HU" sz="1800" dirty="0" smtClean="0">
                <a:latin typeface="Times New Roman" panose="02020603050405020304" pitchFamily="18" charset="0"/>
                <a:cs typeface="Times New Roman" panose="02020603050405020304" pitchFamily="18" charset="0"/>
              </a:rPr>
              <a:t>Hatósági zár megőrzési kötelezettség megsértése miatt</a:t>
            </a:r>
          </a:p>
          <a:p>
            <a:pPr marL="285750" indent="-285750" algn="just">
              <a:buFont typeface="Arial" panose="020B0604020202020204" pitchFamily="34" charset="0"/>
              <a:buChar char="•"/>
            </a:pPr>
            <a:r>
              <a:rPr lang="hu-HU" sz="1800" dirty="0" smtClean="0">
                <a:latin typeface="Times New Roman" panose="02020603050405020304" pitchFamily="18" charset="0"/>
                <a:cs typeface="Times New Roman" panose="02020603050405020304" pitchFamily="18" charset="0"/>
              </a:rPr>
              <a:t>Külföldi fuvarozót</a:t>
            </a:r>
          </a:p>
          <a:p>
            <a:pPr marL="285750" indent="-285750" algn="just">
              <a:buFont typeface="Arial" panose="020B0604020202020204" pitchFamily="34" charset="0"/>
              <a:buChar char="•"/>
            </a:pPr>
            <a:r>
              <a:rPr lang="hu-HU" sz="1800" dirty="0" smtClean="0">
                <a:latin typeface="Times New Roman" panose="02020603050405020304" pitchFamily="18" charset="0"/>
                <a:cs typeface="Times New Roman" panose="02020603050405020304" pitchFamily="18" charset="0"/>
              </a:rPr>
              <a:t>Kiszabott bírság, illetve pénzkövetelés biztosítás megfizetéséig </a:t>
            </a:r>
          </a:p>
          <a:p>
            <a:pPr algn="just"/>
            <a:endParaRPr lang="hu-HU" sz="1800" dirty="0" smtClean="0">
              <a:latin typeface="Times New Roman" panose="02020603050405020304" pitchFamily="18" charset="0"/>
              <a:cs typeface="Times New Roman" panose="02020603050405020304" pitchFamily="18" charset="0"/>
            </a:endParaRPr>
          </a:p>
        </p:txBody>
      </p:sp>
      <p:pic>
        <p:nvPicPr>
          <p:cNvPr id="563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100" y="457400"/>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6545543"/>
      </p:ext>
    </p:extLst>
  </p:cSld>
  <p:clrMapOvr>
    <a:masterClrMapping/>
  </p:clrMapOvr>
  <p:transition spd="med">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80988" y="644525"/>
            <a:ext cx="9666287" cy="6924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rPr>
              <a:t>Ellenőrzés</a:t>
            </a:r>
          </a:p>
          <a:p>
            <a:pPr algn="ctr" eaLnBrk="1" hangingPunct="1"/>
            <a:r>
              <a:rPr lang="hu-HU" altLang="hu-HU" sz="2400" b="1" dirty="0" smtClean="0">
                <a:solidFill>
                  <a:srgbClr val="C00000"/>
                </a:solidFill>
              </a:rPr>
              <a:t>Fuvarozott termék ellenőrzése III.</a:t>
            </a: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a:r>
              <a:rPr lang="hu-HU" altLang="hu-HU" sz="1800" b="1" i="1" u="sng" dirty="0" smtClean="0">
                <a:solidFill>
                  <a:srgbClr val="00B050"/>
                </a:solidFill>
                <a:latin typeface="Times New Roman" panose="02020603050405020304" pitchFamily="18" charset="0"/>
                <a:cs typeface="Times New Roman" panose="02020603050405020304" pitchFamily="18" charset="0"/>
              </a:rPr>
              <a:t>Ha igazolatlan eredetű áru ellenőrzése történik:</a:t>
            </a: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a:p>
            <a:pPr algn="just"/>
            <a:r>
              <a:rPr lang="hu-HU" altLang="hu-HU" sz="1800" b="1" dirty="0" smtClean="0">
                <a:solidFill>
                  <a:schemeClr val="tx1"/>
                </a:solidFill>
                <a:latin typeface="Times New Roman" panose="02020603050405020304" pitchFamily="18" charset="0"/>
                <a:cs typeface="Times New Roman" panose="02020603050405020304" pitchFamily="18" charset="0"/>
              </a:rPr>
              <a:t>Jogkövetési vizsgálat </a:t>
            </a:r>
            <a:r>
              <a:rPr lang="hu-HU" altLang="hu-HU" sz="1800" dirty="0" smtClean="0">
                <a:solidFill>
                  <a:schemeClr val="tx1"/>
                </a:solidFill>
                <a:latin typeface="Times New Roman" panose="02020603050405020304" pitchFamily="18" charset="0"/>
                <a:cs typeface="Times New Roman" panose="02020603050405020304" pitchFamily="18" charset="0"/>
              </a:rPr>
              <a:t>–  helyszíni ellenőrzés leltárral (Air. 91. § (1) bekezdés b) pont)</a:t>
            </a:r>
          </a:p>
          <a:p>
            <a:pPr algn="just"/>
            <a:endParaRPr lang="hu-HU" altLang="hu-HU" sz="1800" dirty="0" smtClean="0">
              <a:solidFill>
                <a:schemeClr val="tx1"/>
              </a:solidFill>
              <a:latin typeface="Times New Roman" panose="02020603050405020304" pitchFamily="18" charset="0"/>
              <a:cs typeface="Times New Roman" panose="02020603050405020304" pitchFamily="18" charset="0"/>
            </a:endParaRPr>
          </a:p>
          <a:p>
            <a:pPr algn="just"/>
            <a:r>
              <a:rPr lang="hu-HU" altLang="hu-HU" sz="1800" b="1" dirty="0" smtClean="0">
                <a:solidFill>
                  <a:schemeClr val="tx1"/>
                </a:solidFill>
                <a:latin typeface="Times New Roman" panose="02020603050405020304" pitchFamily="18" charset="0"/>
                <a:cs typeface="Times New Roman" panose="02020603050405020304" pitchFamily="18" charset="0"/>
              </a:rPr>
              <a:t>Tényállás tisztázása </a:t>
            </a:r>
            <a:r>
              <a:rPr lang="hu-HU" altLang="hu-HU" sz="1800" dirty="0" smtClean="0">
                <a:solidFill>
                  <a:schemeClr val="tx1"/>
                </a:solidFill>
                <a:latin typeface="Times New Roman" panose="02020603050405020304" pitchFamily="18" charset="0"/>
                <a:cs typeface="Times New Roman" panose="02020603050405020304" pitchFamily="18" charset="0"/>
              </a:rPr>
              <a:t>- bizonyítás </a:t>
            </a: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a:p>
            <a:pPr algn="just"/>
            <a:r>
              <a:rPr lang="hu-HU" altLang="hu-HU" sz="1800" b="1" dirty="0" smtClean="0">
                <a:solidFill>
                  <a:schemeClr val="tx1"/>
                </a:solidFill>
                <a:latin typeface="Times New Roman" panose="02020603050405020304" pitchFamily="18" charset="0"/>
                <a:cs typeface="Times New Roman" panose="02020603050405020304" pitchFamily="18" charset="0"/>
              </a:rPr>
              <a:t>Hatósági  felügyelet alá vonás</a:t>
            </a:r>
            <a:r>
              <a:rPr lang="hu-HU" altLang="hu-HU" sz="1800" dirty="0" smtClean="0">
                <a:solidFill>
                  <a:schemeClr val="tx1"/>
                </a:solidFill>
                <a:latin typeface="Times New Roman" panose="02020603050405020304" pitchFamily="18" charset="0"/>
                <a:cs typeface="Times New Roman" panose="02020603050405020304" pitchFamily="18" charset="0"/>
              </a:rPr>
              <a:t> (Art. 244. §):</a:t>
            </a:r>
          </a:p>
          <a:p>
            <a:pPr algn="just"/>
            <a:r>
              <a:rPr lang="hu-HU" sz="1800" dirty="0">
                <a:solidFill>
                  <a:schemeClr val="tx1"/>
                </a:solidFill>
                <a:latin typeface="Times New Roman" panose="02020603050405020304" pitchFamily="18" charset="0"/>
                <a:cs typeface="Times New Roman" panose="02020603050405020304" pitchFamily="18" charset="0"/>
              </a:rPr>
              <a:t>Az állami adó- és vámhatóság hatósági felügyelet alá vonja – a romlandó áruk és az élő állatok kivételével – azt az </a:t>
            </a:r>
            <a:r>
              <a:rPr lang="hu-HU" sz="1800" b="1" dirty="0">
                <a:solidFill>
                  <a:schemeClr val="tx1"/>
                </a:solidFill>
                <a:latin typeface="Times New Roman" panose="02020603050405020304" pitchFamily="18" charset="0"/>
                <a:cs typeface="Times New Roman" panose="02020603050405020304" pitchFamily="18" charset="0"/>
              </a:rPr>
              <a:t>árut, amelyet helyszíni ellenőrzése során talál, és amelynek eredetéről, beszerzésének körülményeiről, tulajdonosának kilétéről vagy a rendeltetési hely megfelelőségéről az ellenőrzés időpontjában hitelt érdemlő igazoló irat nem áll rendelkezésre </a:t>
            </a:r>
            <a:r>
              <a:rPr lang="hu-HU" sz="1800" dirty="0">
                <a:solidFill>
                  <a:schemeClr val="tx1"/>
                </a:solidFill>
                <a:latin typeface="Times New Roman" panose="02020603050405020304" pitchFamily="18" charset="0"/>
                <a:cs typeface="Times New Roman" panose="02020603050405020304" pitchFamily="18" charset="0"/>
              </a:rPr>
              <a:t>(a továbbiakban együtt: hatósági felügyelet alá vont áru</a:t>
            </a:r>
            <a:r>
              <a:rPr lang="hu-HU" sz="1800" dirty="0" smtClean="0">
                <a:solidFill>
                  <a:schemeClr val="tx1"/>
                </a:solidFill>
                <a:latin typeface="Times New Roman" panose="02020603050405020304" pitchFamily="18" charset="0"/>
                <a:cs typeface="Times New Roman" panose="02020603050405020304" pitchFamily="18" charset="0"/>
              </a:rPr>
              <a:t>). Jegyzőkönyvet kell felvenni az intézkedésről és végzéssel kell dönteni a hatósági felügyeletről, melyet 3 munkanapon belül kell hirdetményi úton közölni.   </a:t>
            </a:r>
          </a:p>
          <a:p>
            <a:pPr algn="just"/>
            <a:endParaRPr lang="hu-HU" sz="1800" dirty="0">
              <a:solidFill>
                <a:schemeClr val="tx1"/>
              </a:solidFill>
              <a:latin typeface="Times New Roman" panose="02020603050405020304" pitchFamily="18" charset="0"/>
              <a:cs typeface="Times New Roman" panose="02020603050405020304" pitchFamily="18" charset="0"/>
            </a:endParaRPr>
          </a:p>
          <a:p>
            <a:pPr algn="just"/>
            <a:r>
              <a:rPr lang="hu-HU" altLang="hu-HU" sz="1800" dirty="0" smtClean="0">
                <a:solidFill>
                  <a:schemeClr val="tx1"/>
                </a:solidFill>
                <a:latin typeface="Times New Roman" panose="02020603050405020304" pitchFamily="18" charset="0"/>
                <a:cs typeface="Times New Roman" panose="02020603050405020304" pitchFamily="18" charset="0"/>
              </a:rPr>
              <a:t>Mulasztási bírság (Art. 220. §, 221. § és 226. §</a:t>
            </a:r>
            <a:r>
              <a:rPr lang="hu-HU" altLang="hu-HU" sz="1800" dirty="0" err="1" smtClean="0">
                <a:solidFill>
                  <a:schemeClr val="tx1"/>
                </a:solidFill>
                <a:latin typeface="Times New Roman" panose="02020603050405020304" pitchFamily="18" charset="0"/>
                <a:cs typeface="Times New Roman" panose="02020603050405020304" pitchFamily="18" charset="0"/>
              </a:rPr>
              <a:t>-aira</a:t>
            </a:r>
            <a:r>
              <a:rPr lang="hu-HU" altLang="hu-HU" sz="1800" dirty="0" smtClean="0">
                <a:solidFill>
                  <a:schemeClr val="tx1"/>
                </a:solidFill>
                <a:latin typeface="Times New Roman" panose="02020603050405020304" pitchFamily="18" charset="0"/>
                <a:cs typeface="Times New Roman" panose="02020603050405020304" pitchFamily="18" charset="0"/>
              </a:rPr>
              <a:t> figyelemmel.) és egyéb költségek megfizetése után az adózónak az </a:t>
            </a:r>
            <a:r>
              <a:rPr lang="hu-HU" altLang="hu-HU" sz="1800" b="1" dirty="0">
                <a:solidFill>
                  <a:schemeClr val="tx1"/>
                </a:solidFill>
                <a:latin typeface="Times New Roman" panose="02020603050405020304" pitchFamily="18" charset="0"/>
                <a:cs typeface="Times New Roman" panose="02020603050405020304" pitchFamily="18" charset="0"/>
              </a:rPr>
              <a:t>áru </a:t>
            </a:r>
            <a:r>
              <a:rPr lang="hu-HU" altLang="hu-HU" sz="1800" b="1" dirty="0" smtClean="0">
                <a:solidFill>
                  <a:schemeClr val="tx1"/>
                </a:solidFill>
                <a:latin typeface="Times New Roman" panose="02020603050405020304" pitchFamily="18" charset="0"/>
                <a:cs typeface="Times New Roman" panose="02020603050405020304" pitchFamily="18" charset="0"/>
              </a:rPr>
              <a:t>kiadása.</a:t>
            </a:r>
          </a:p>
          <a:p>
            <a:pPr algn="just"/>
            <a:endParaRPr lang="hu-HU" altLang="hu-HU" sz="1800" dirty="0" smtClean="0">
              <a:solidFill>
                <a:schemeClr val="tx1"/>
              </a:solidFill>
              <a:latin typeface="Times New Roman" panose="02020603050405020304" pitchFamily="18" charset="0"/>
              <a:cs typeface="Times New Roman" panose="02020603050405020304" pitchFamily="18" charset="0"/>
            </a:endParaRPr>
          </a:p>
          <a:p>
            <a:pPr algn="just"/>
            <a:r>
              <a:rPr lang="hu-HU" altLang="hu-HU" sz="1800" b="1" dirty="0" smtClean="0">
                <a:solidFill>
                  <a:schemeClr val="tx1"/>
                </a:solidFill>
                <a:latin typeface="Times New Roman" panose="02020603050405020304" pitchFamily="18" charset="0"/>
                <a:cs typeface="Times New Roman" panose="02020603050405020304" pitchFamily="18" charset="0"/>
              </a:rPr>
              <a:t>Áru értékesítése, </a:t>
            </a:r>
            <a:r>
              <a:rPr lang="hu-HU" altLang="hu-HU" sz="1800" dirty="0" smtClean="0">
                <a:solidFill>
                  <a:schemeClr val="tx1"/>
                </a:solidFill>
                <a:latin typeface="Times New Roman" panose="02020603050405020304" pitchFamily="18" charset="0"/>
                <a:cs typeface="Times New Roman" panose="02020603050405020304" pitchFamily="18" charset="0"/>
              </a:rPr>
              <a:t>ha hitelt érdemlően nem igazolják az áru feletti rendelkezési jogot</a:t>
            </a:r>
          </a:p>
          <a:p>
            <a:pPr algn="just"/>
            <a:endParaRPr lang="hu-HU" altLang="hu-HU" sz="1800" dirty="0" smtClean="0">
              <a:solidFill>
                <a:schemeClr val="tx1"/>
              </a:solidFill>
              <a:latin typeface="Times New Roman" panose="02020603050405020304" pitchFamily="18" charset="0"/>
              <a:cs typeface="Times New Roman" panose="02020603050405020304" pitchFamily="18" charset="0"/>
            </a:endParaRPr>
          </a:p>
          <a:p>
            <a:pPr algn="just"/>
            <a:r>
              <a:rPr lang="hu-HU" altLang="hu-HU" sz="1800" dirty="0" smtClean="0">
                <a:solidFill>
                  <a:schemeClr val="tx1"/>
                </a:solidFill>
                <a:latin typeface="Times New Roman" panose="02020603050405020304" pitchFamily="18" charset="0"/>
                <a:cs typeface="Times New Roman" panose="02020603050405020304" pitchFamily="18" charset="0"/>
              </a:rPr>
              <a:t>Bizonyítás során megállapítottak szerint az adózó a székhelyén nem található, a székhely nem valós cím, az </a:t>
            </a:r>
            <a:r>
              <a:rPr lang="hu-HU" altLang="hu-HU" sz="1800" b="1" dirty="0" smtClean="0">
                <a:solidFill>
                  <a:schemeClr val="tx1"/>
                </a:solidFill>
                <a:latin typeface="Times New Roman" panose="02020603050405020304" pitchFamily="18" charset="0"/>
                <a:cs typeface="Times New Roman" panose="02020603050405020304" pitchFamily="18" charset="0"/>
              </a:rPr>
              <a:t>adószám törlését </a:t>
            </a:r>
            <a:r>
              <a:rPr lang="hu-HU" altLang="hu-HU" sz="1800" dirty="0" smtClean="0">
                <a:solidFill>
                  <a:schemeClr val="tx1"/>
                </a:solidFill>
                <a:latin typeface="Times New Roman" panose="02020603050405020304" pitchFamily="18" charset="0"/>
                <a:cs typeface="Times New Roman" panose="02020603050405020304" pitchFamily="18" charset="0"/>
              </a:rPr>
              <a:t>kell kezdeményezni. (Art. 246. §)</a:t>
            </a:r>
            <a:endParaRPr lang="hu-HU" altLang="hu-HU" sz="1800" dirty="0">
              <a:solidFill>
                <a:schemeClr val="tx1"/>
              </a:solidFill>
              <a:latin typeface="Times New Roman" panose="02020603050405020304" pitchFamily="18" charset="0"/>
              <a:cs typeface="Times New Roman" panose="02020603050405020304" pitchFamily="18" charset="0"/>
            </a:endParaRPr>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19497" y="315913"/>
            <a:ext cx="2438400" cy="1876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3263184"/>
      </p:ext>
    </p:extLst>
  </p:cSld>
  <p:clrMapOvr>
    <a:masterClrMapping/>
  </p:clrMapOvr>
  <p:transition spd="med">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975544" y="454025"/>
            <a:ext cx="9631363" cy="646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endParaRPr lang="hu-HU" altLang="hu-HU" sz="2400" b="1" dirty="0" smtClean="0">
              <a:solidFill>
                <a:srgbClr val="C00000"/>
              </a:solidFill>
            </a:endParaRPr>
          </a:p>
          <a:p>
            <a:pPr algn="ctr" eaLnBrk="1" hangingPunct="1"/>
            <a:endParaRPr lang="hu-HU" altLang="hu-HU" sz="2400" b="1" dirty="0">
              <a:solidFill>
                <a:srgbClr val="C00000"/>
              </a:solidFill>
            </a:endParaRPr>
          </a:p>
          <a:p>
            <a:pPr algn="ctr" eaLnBrk="1" hangingPunct="1"/>
            <a:r>
              <a:rPr lang="hu-HU" altLang="hu-HU" sz="2400" b="1" dirty="0" smtClean="0">
                <a:solidFill>
                  <a:srgbClr val="C00000"/>
                </a:solidFill>
              </a:rPr>
              <a:t>Ellenőrzés</a:t>
            </a:r>
            <a:endParaRPr lang="hu-HU" altLang="hu-HU" sz="2400" b="1" dirty="0">
              <a:solidFill>
                <a:srgbClr val="C00000"/>
              </a:solidFill>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eaLnBrk="1" hangingPunct="1"/>
            <a:r>
              <a:rPr lang="hu-HU" altLang="hu-HU" sz="1800" b="1" u="sng" dirty="0" smtClean="0">
                <a:solidFill>
                  <a:srgbClr val="0070C0"/>
                </a:solidFill>
                <a:latin typeface="Times New Roman" panose="02020603050405020304" pitchFamily="18" charset="0"/>
                <a:cs typeface="Times New Roman" panose="02020603050405020304" pitchFamily="18" charset="0"/>
              </a:rPr>
              <a:t>EKAER ellenőrzés lehet: </a:t>
            </a:r>
          </a:p>
          <a:p>
            <a:pPr algn="just" eaLnBrk="1" hangingPunct="1"/>
            <a:endParaRPr lang="hu-HU" altLang="hu-HU" sz="1800" b="1" u="sng" dirty="0">
              <a:solidFill>
                <a:schemeClr val="tx1"/>
              </a:solidFill>
              <a:latin typeface="Times New Roman" panose="02020603050405020304" pitchFamily="18" charset="0"/>
              <a:cs typeface="Times New Roman" panose="02020603050405020304" pitchFamily="18" charset="0"/>
            </a:endParaRPr>
          </a:p>
          <a:p>
            <a:pPr marL="285750" indent="-285750" algn="just" eaLnBrk="1" hangingPunct="1">
              <a:buFont typeface="Arial" panose="020B0604020202020204" pitchFamily="34" charset="0"/>
              <a:buChar char="•"/>
            </a:pPr>
            <a:r>
              <a:rPr lang="hu-HU" altLang="hu-HU" sz="1800" b="1" dirty="0" smtClean="0">
                <a:solidFill>
                  <a:schemeClr val="tx1"/>
                </a:solidFill>
                <a:latin typeface="Times New Roman" panose="02020603050405020304" pitchFamily="18" charset="0"/>
                <a:cs typeface="Times New Roman" panose="02020603050405020304" pitchFamily="18" charset="0"/>
              </a:rPr>
              <a:t>Közúton  </a:t>
            </a:r>
          </a:p>
          <a:p>
            <a:pPr marL="285750" indent="-285750" algn="just" eaLnBrk="1" hangingPunct="1">
              <a:buFont typeface="Arial" panose="020B0604020202020204" pitchFamily="34" charset="0"/>
              <a:buChar char="•"/>
            </a:pPr>
            <a:endParaRPr lang="hu-HU" altLang="hu-HU" sz="1800" b="1" dirty="0" smtClean="0">
              <a:solidFill>
                <a:schemeClr val="tx1"/>
              </a:solidFill>
              <a:latin typeface="Times New Roman" panose="02020603050405020304" pitchFamily="18" charset="0"/>
              <a:cs typeface="Times New Roman" panose="02020603050405020304" pitchFamily="18" charset="0"/>
            </a:endParaRPr>
          </a:p>
          <a:p>
            <a:pPr marL="285750" indent="-285750" algn="just" eaLnBrk="1" hangingPunct="1">
              <a:buFont typeface="Arial" panose="020B0604020202020204" pitchFamily="34" charset="0"/>
              <a:buChar char="•"/>
            </a:pPr>
            <a:r>
              <a:rPr lang="hu-HU" altLang="hu-HU" sz="1800" b="1" dirty="0" smtClean="0">
                <a:solidFill>
                  <a:schemeClr val="tx1"/>
                </a:solidFill>
                <a:latin typeface="Times New Roman" panose="02020603050405020304" pitchFamily="18" charset="0"/>
                <a:cs typeface="Times New Roman" panose="02020603050405020304" pitchFamily="18" charset="0"/>
              </a:rPr>
              <a:t>Telephelyen, székhelyen</a:t>
            </a:r>
          </a:p>
          <a:p>
            <a:pPr marL="285750" indent="-285750" algn="just" eaLnBrk="1" hangingPunct="1">
              <a:buFont typeface="Arial" panose="020B0604020202020204" pitchFamily="34" charset="0"/>
              <a:buChar char="•"/>
            </a:pPr>
            <a:endParaRPr lang="hu-HU" altLang="hu-HU" sz="1800" b="1" dirty="0" smtClean="0">
              <a:solidFill>
                <a:schemeClr val="tx1"/>
              </a:solidFill>
              <a:latin typeface="Times New Roman" panose="02020603050405020304" pitchFamily="18" charset="0"/>
              <a:cs typeface="Times New Roman" panose="02020603050405020304" pitchFamily="18" charset="0"/>
            </a:endParaRPr>
          </a:p>
          <a:p>
            <a:pPr marL="285750" indent="-285750" algn="just" eaLnBrk="1" hangingPunct="1">
              <a:buFont typeface="Arial" panose="020B0604020202020204" pitchFamily="34" charset="0"/>
              <a:buChar char="•"/>
            </a:pPr>
            <a:r>
              <a:rPr lang="hu-HU" altLang="hu-HU" sz="1800" b="1" dirty="0" smtClean="0">
                <a:solidFill>
                  <a:schemeClr val="tx1"/>
                </a:solidFill>
                <a:latin typeface="Times New Roman" panose="02020603050405020304" pitchFamily="18" charset="0"/>
                <a:cs typeface="Times New Roman" panose="02020603050405020304" pitchFamily="18" charset="0"/>
              </a:rPr>
              <a:t>Üzlet, kereskedés ellenőrzésének adataiból </a:t>
            </a:r>
          </a:p>
          <a:p>
            <a:pPr marL="285750" indent="-285750" algn="just" eaLnBrk="1" hangingPunct="1">
              <a:buFont typeface="Arial" panose="020B0604020202020204" pitchFamily="34" charset="0"/>
              <a:buChar char="•"/>
            </a:pPr>
            <a:endParaRPr lang="hu-HU" altLang="hu-HU" sz="1800" b="1" dirty="0" smtClean="0">
              <a:solidFill>
                <a:schemeClr val="tx1"/>
              </a:solidFill>
              <a:latin typeface="Times New Roman" panose="02020603050405020304" pitchFamily="18" charset="0"/>
              <a:cs typeface="Times New Roman" panose="02020603050405020304" pitchFamily="18" charset="0"/>
            </a:endParaRPr>
          </a:p>
          <a:p>
            <a:pPr marL="285750" indent="-285750" algn="just" eaLnBrk="1" hangingPunct="1">
              <a:buFont typeface="Arial" panose="020B0604020202020204" pitchFamily="34" charset="0"/>
              <a:buChar char="•"/>
            </a:pPr>
            <a:r>
              <a:rPr lang="hu-HU" altLang="hu-HU" sz="1800" b="1" dirty="0" smtClean="0">
                <a:solidFill>
                  <a:schemeClr val="tx1"/>
                </a:solidFill>
                <a:latin typeface="Times New Roman" panose="02020603050405020304" pitchFamily="18" charset="0"/>
                <a:cs typeface="Times New Roman" panose="02020603050405020304" pitchFamily="18" charset="0"/>
              </a:rPr>
              <a:t>Könyvelés adataiból  </a:t>
            </a:r>
          </a:p>
          <a:p>
            <a:pPr marL="285750" indent="-285750" algn="just" eaLnBrk="1" hangingPunct="1">
              <a:buFont typeface="Arial" panose="020B0604020202020204" pitchFamily="34" charset="0"/>
              <a:buChar char="•"/>
            </a:pPr>
            <a:endParaRPr lang="hu-HU" altLang="hu-HU" sz="1800" b="1" dirty="0" smtClean="0">
              <a:solidFill>
                <a:schemeClr val="tx1"/>
              </a:solidFill>
              <a:latin typeface="Times New Roman" panose="02020603050405020304" pitchFamily="18" charset="0"/>
              <a:cs typeface="Times New Roman" panose="02020603050405020304" pitchFamily="18" charset="0"/>
            </a:endParaRPr>
          </a:p>
          <a:p>
            <a:pPr marL="285750" indent="-285750" algn="just" eaLnBrk="1" hangingPunct="1">
              <a:buFont typeface="Arial" panose="020B0604020202020204" pitchFamily="34" charset="0"/>
              <a:buChar char="•"/>
            </a:pPr>
            <a:r>
              <a:rPr lang="hu-HU" altLang="hu-HU" sz="1800" b="1" dirty="0" smtClean="0">
                <a:solidFill>
                  <a:schemeClr val="tx1"/>
                </a:solidFill>
                <a:latin typeface="Times New Roman" panose="02020603050405020304" pitchFamily="18" charset="0"/>
                <a:cs typeface="Times New Roman" panose="02020603050405020304" pitchFamily="18" charset="0"/>
              </a:rPr>
              <a:t>Más vizsgálatok adataiból </a:t>
            </a:r>
          </a:p>
          <a:p>
            <a:pPr algn="just" eaLnBrk="1" hangingPunct="1"/>
            <a:endParaRPr lang="hu-HU" altLang="hu-HU" sz="1800" b="1" dirty="0" smtClean="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dirty="0">
              <a:solidFill>
                <a:schemeClr val="tx1"/>
              </a:solidFill>
              <a:latin typeface="Times New Roman" panose="02020603050405020304" pitchFamily="18" charset="0"/>
              <a:cs typeface="Times New Roman" panose="02020603050405020304" pitchFamily="18" charset="0"/>
            </a:endParaRPr>
          </a:p>
          <a:p>
            <a:pPr algn="just" eaLnBrk="1" hangingPunct="1"/>
            <a:r>
              <a:rPr lang="hu-HU" altLang="hu-HU" sz="1800" b="1" i="1" dirty="0" smtClean="0">
                <a:solidFill>
                  <a:schemeClr val="tx1"/>
                </a:solidFill>
                <a:latin typeface="Times New Roman" panose="02020603050405020304" pitchFamily="18" charset="0"/>
                <a:cs typeface="Times New Roman" panose="02020603050405020304" pitchFamily="18" charset="0"/>
              </a:rPr>
              <a:t>Az EKAER ellenőrzéseket minden esetben kockázatelemezés előzi meg.   </a:t>
            </a:r>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p:txBody>
      </p:sp>
      <p:pic>
        <p:nvPicPr>
          <p:cNvPr id="583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0562" y="222128"/>
            <a:ext cx="2847975" cy="1600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1219375"/>
      </p:ext>
    </p:extLst>
  </p:cSld>
  <p:clrMapOvr>
    <a:masterClrMapping/>
  </p:clrMapOvr>
  <p:transition spd="med">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80987" y="315914"/>
            <a:ext cx="9631363" cy="627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endParaRPr lang="hu-HU" altLang="hu-HU" sz="2400" b="1" dirty="0" smtClean="0">
              <a:solidFill>
                <a:srgbClr val="C00000"/>
              </a:solidFill>
            </a:endParaRPr>
          </a:p>
          <a:p>
            <a:pPr algn="ctr" eaLnBrk="1" hangingPunct="1"/>
            <a:endParaRPr lang="hu-HU" altLang="hu-HU" sz="2400" b="1" dirty="0">
              <a:solidFill>
                <a:srgbClr val="C00000"/>
              </a:solidFill>
            </a:endParaRPr>
          </a:p>
          <a:p>
            <a:pPr algn="ctr" eaLnBrk="1" hangingPunct="1"/>
            <a:endParaRPr lang="hu-HU" altLang="hu-HU" sz="2400" b="1" dirty="0" smtClean="0">
              <a:solidFill>
                <a:srgbClr val="C00000"/>
              </a:solidFill>
            </a:endParaRPr>
          </a:p>
          <a:p>
            <a:pPr algn="ctr" eaLnBrk="1" hangingPunct="1"/>
            <a:r>
              <a:rPr lang="hu-HU" altLang="hu-HU" sz="2400" b="1" dirty="0" smtClean="0">
                <a:solidFill>
                  <a:srgbClr val="C00000"/>
                </a:solidFill>
              </a:rPr>
              <a:t>Bizonyítás</a:t>
            </a:r>
            <a:endParaRPr lang="hu-HU" altLang="hu-HU" sz="2400" b="1" dirty="0">
              <a:solidFill>
                <a:srgbClr val="C00000"/>
              </a:solidFill>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i="1" dirty="0" smtClean="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u="sng" dirty="0" smtClean="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u="sng" dirty="0">
              <a:solidFill>
                <a:schemeClr val="tx1"/>
              </a:solidFill>
              <a:latin typeface="Times New Roman" panose="02020603050405020304" pitchFamily="18" charset="0"/>
              <a:cs typeface="Times New Roman" panose="02020603050405020304" pitchFamily="18" charset="0"/>
            </a:endParaRPr>
          </a:p>
          <a:p>
            <a:pPr algn="just" eaLnBrk="1" hangingPunct="1"/>
            <a:r>
              <a:rPr lang="hu-HU" altLang="hu-HU" sz="1800" b="1" u="sng" dirty="0" smtClean="0">
                <a:solidFill>
                  <a:schemeClr val="tx1"/>
                </a:solidFill>
                <a:latin typeface="Times New Roman" panose="02020603050405020304" pitchFamily="18" charset="0"/>
                <a:cs typeface="Times New Roman" panose="02020603050405020304" pitchFamily="18" charset="0"/>
              </a:rPr>
              <a:t>Bizonyítási </a:t>
            </a:r>
            <a:r>
              <a:rPr lang="hu-HU" altLang="hu-HU" sz="1800" b="1" u="sng" dirty="0">
                <a:solidFill>
                  <a:schemeClr val="tx1"/>
                </a:solidFill>
                <a:latin typeface="Times New Roman" panose="02020603050405020304" pitchFamily="18" charset="0"/>
                <a:cs typeface="Times New Roman" panose="02020603050405020304" pitchFamily="18" charset="0"/>
              </a:rPr>
              <a:t>eszközök és bizonyítékok különösen: </a:t>
            </a:r>
            <a:r>
              <a:rPr lang="hu-HU" altLang="hu-HU" sz="1800" dirty="0">
                <a:solidFill>
                  <a:schemeClr val="tx1"/>
                </a:solidFill>
                <a:latin typeface="Times New Roman" panose="02020603050405020304" pitchFamily="18" charset="0"/>
                <a:cs typeface="Times New Roman" panose="02020603050405020304" pitchFamily="18" charset="0"/>
              </a:rPr>
              <a:t>az </a:t>
            </a:r>
            <a:r>
              <a:rPr lang="hu-HU" altLang="hu-HU" sz="1800" b="1" u="sng" dirty="0">
                <a:solidFill>
                  <a:schemeClr val="tx1"/>
                </a:solidFill>
                <a:latin typeface="Times New Roman" panose="02020603050405020304" pitchFamily="18" charset="0"/>
                <a:cs typeface="Times New Roman" panose="02020603050405020304" pitchFamily="18" charset="0"/>
              </a:rPr>
              <a:t>irat</a:t>
            </a:r>
            <a:r>
              <a:rPr lang="hu-HU" altLang="hu-HU" sz="1800" dirty="0">
                <a:solidFill>
                  <a:schemeClr val="tx1"/>
                </a:solidFill>
                <a:latin typeface="Times New Roman" panose="02020603050405020304" pitchFamily="18" charset="0"/>
                <a:cs typeface="Times New Roman" panose="02020603050405020304" pitchFamily="18" charset="0"/>
              </a:rPr>
              <a:t>, a szakértői vélemény, az adózó, képviselője, alkalmazottja, illetőleg más adózó </a:t>
            </a:r>
            <a:r>
              <a:rPr lang="hu-HU" altLang="hu-HU" sz="1800" b="1" u="sng" dirty="0">
                <a:solidFill>
                  <a:schemeClr val="tx1"/>
                </a:solidFill>
                <a:latin typeface="Times New Roman" panose="02020603050405020304" pitchFamily="18" charset="0"/>
                <a:cs typeface="Times New Roman" panose="02020603050405020304" pitchFamily="18" charset="0"/>
              </a:rPr>
              <a:t>nyilatkozata</a:t>
            </a:r>
            <a:r>
              <a:rPr lang="hu-HU" altLang="hu-HU" sz="1800" dirty="0">
                <a:solidFill>
                  <a:schemeClr val="tx1"/>
                </a:solidFill>
                <a:latin typeface="Times New Roman" panose="02020603050405020304" pitchFamily="18" charset="0"/>
                <a:cs typeface="Times New Roman" panose="02020603050405020304" pitchFamily="18" charset="0"/>
              </a:rPr>
              <a:t>, a tanúvallomás, a helyszíni szemle, a próbavásárlás, a fel nem fedett próbavásárlás, a próbagyártás, a </a:t>
            </a:r>
            <a:r>
              <a:rPr lang="hu-HU" altLang="hu-HU" sz="1800" b="1" u="sng" dirty="0">
                <a:solidFill>
                  <a:schemeClr val="tx1"/>
                </a:solidFill>
                <a:latin typeface="Times New Roman" panose="02020603050405020304" pitchFamily="18" charset="0"/>
                <a:cs typeface="Times New Roman" panose="02020603050405020304" pitchFamily="18" charset="0"/>
              </a:rPr>
              <a:t>helyszíni leltározás</a:t>
            </a:r>
            <a:r>
              <a:rPr lang="hu-HU" altLang="hu-HU" sz="1800" dirty="0">
                <a:solidFill>
                  <a:schemeClr val="tx1"/>
                </a:solidFill>
                <a:latin typeface="Times New Roman" panose="02020603050405020304" pitchFamily="18" charset="0"/>
                <a:cs typeface="Times New Roman" panose="02020603050405020304" pitchFamily="18" charset="0"/>
              </a:rPr>
              <a:t>, </a:t>
            </a:r>
            <a:r>
              <a:rPr lang="hu-HU" altLang="hu-HU" sz="1800" b="1" u="sng" dirty="0">
                <a:solidFill>
                  <a:schemeClr val="tx1"/>
                </a:solidFill>
                <a:latin typeface="Times New Roman" panose="02020603050405020304" pitchFamily="18" charset="0"/>
                <a:cs typeface="Times New Roman" panose="02020603050405020304" pitchFamily="18" charset="0"/>
              </a:rPr>
              <a:t>más adózók adatai</a:t>
            </a:r>
            <a:r>
              <a:rPr lang="hu-HU" altLang="hu-HU" sz="1800" dirty="0">
                <a:solidFill>
                  <a:schemeClr val="tx1"/>
                </a:solidFill>
                <a:latin typeface="Times New Roman" panose="02020603050405020304" pitchFamily="18" charset="0"/>
                <a:cs typeface="Times New Roman" panose="02020603050405020304" pitchFamily="18" charset="0"/>
              </a:rPr>
              <a:t>, az elrendelt kapcsolódó vizsgálatok megállapításai, az adatszolgáltatás tartalma, más hatóság nyilvántartásából származó vagy nyilvánosan elérhető elektronikus adat, információ</a:t>
            </a:r>
            <a:r>
              <a:rPr lang="hu-HU" altLang="hu-HU" sz="1800" dirty="0" smtClean="0">
                <a:solidFill>
                  <a:schemeClr val="tx1"/>
                </a:solidFill>
                <a:latin typeface="Times New Roman" panose="02020603050405020304" pitchFamily="18" charset="0"/>
                <a:cs typeface="Times New Roman" panose="02020603050405020304" pitchFamily="18" charset="0"/>
              </a:rPr>
              <a:t>.</a:t>
            </a:r>
            <a:r>
              <a:rPr lang="hu-HU" altLang="hu-HU" sz="1800" b="1" i="1" dirty="0">
                <a:solidFill>
                  <a:schemeClr val="tx1"/>
                </a:solidFill>
                <a:latin typeface="Times New Roman" panose="02020603050405020304" pitchFamily="18" charset="0"/>
                <a:cs typeface="Times New Roman" panose="02020603050405020304" pitchFamily="18" charset="0"/>
              </a:rPr>
              <a:t> </a:t>
            </a:r>
            <a:r>
              <a:rPr lang="hu-HU" altLang="hu-HU" sz="1800" b="1" i="1" dirty="0" smtClean="0">
                <a:solidFill>
                  <a:schemeClr val="tx1"/>
                </a:solidFill>
                <a:latin typeface="Times New Roman" panose="02020603050405020304" pitchFamily="18" charset="0"/>
                <a:cs typeface="Times New Roman" panose="02020603050405020304" pitchFamily="18" charset="0"/>
              </a:rPr>
              <a:t>(Korm</a:t>
            </a:r>
            <a:r>
              <a:rPr lang="hu-HU" altLang="hu-HU" sz="1800" b="1" i="1" dirty="0">
                <a:solidFill>
                  <a:schemeClr val="tx1"/>
                </a:solidFill>
                <a:latin typeface="Times New Roman" panose="02020603050405020304" pitchFamily="18" charset="0"/>
                <a:cs typeface="Times New Roman" panose="02020603050405020304" pitchFamily="18" charset="0"/>
              </a:rPr>
              <a:t>. rendelet  79. § (5) bekezdés </a:t>
            </a:r>
            <a:r>
              <a:rPr lang="hu-HU" altLang="hu-HU" sz="1800" b="1" i="1" dirty="0" smtClean="0">
                <a:solidFill>
                  <a:schemeClr val="tx1"/>
                </a:solidFill>
                <a:latin typeface="Times New Roman" panose="02020603050405020304" pitchFamily="18" charset="0"/>
                <a:cs typeface="Times New Roman" panose="02020603050405020304" pitchFamily="18" charset="0"/>
              </a:rPr>
              <a:t>)</a:t>
            </a: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eaLnBrk="1" hangingPunct="1"/>
            <a:endParaRPr lang="hu-HU" altLang="hu-HU" sz="1800" b="1" i="1" dirty="0">
              <a:solidFill>
                <a:schemeClr val="tx1"/>
              </a:solidFill>
              <a:latin typeface="Times New Roman" panose="02020603050405020304" pitchFamily="18" charset="0"/>
              <a:cs typeface="Times New Roman" panose="02020603050405020304" pitchFamily="18" charset="0"/>
            </a:endParaRP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a:p>
            <a:pPr algn="just"/>
            <a:endParaRPr lang="hu-HU" altLang="hu-HU" sz="1800" dirty="0">
              <a:solidFill>
                <a:schemeClr val="tx1"/>
              </a:solidFill>
              <a:latin typeface="Times New Roman" panose="02020603050405020304" pitchFamily="18" charset="0"/>
              <a:cs typeface="Times New Roman" panose="02020603050405020304" pitchFamily="18" charset="0"/>
            </a:endParaRPr>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6184" y="567463"/>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2322834"/>
      </p:ext>
    </p:extLst>
  </p:cSld>
  <p:clrMapOvr>
    <a:masterClrMapping/>
  </p:clrMapOvr>
  <p:transition spd="med">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379700" y="520563"/>
            <a:ext cx="51125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latin typeface="Georgia" panose="02040502050405020303" pitchFamily="18" charset="0"/>
              </a:rPr>
              <a:t>Hatósági zár I.</a:t>
            </a:r>
            <a:endParaRPr lang="hu-HU" altLang="hu-HU" sz="1800" dirty="0">
              <a:solidFill>
                <a:schemeClr val="tx1"/>
              </a:solidFill>
              <a:latin typeface="Georgia" panose="02040502050405020303" pitchFamily="18" charset="0"/>
              <a:cs typeface="Times New Roman" panose="02020603050405020304" pitchFamily="18" charset="0"/>
            </a:endParaRPr>
          </a:p>
        </p:txBody>
      </p:sp>
      <p:sp>
        <p:nvSpPr>
          <p:cNvPr id="2" name="Szövegdoboz 1"/>
          <p:cNvSpPr txBox="1"/>
          <p:nvPr/>
        </p:nvSpPr>
        <p:spPr>
          <a:xfrm>
            <a:off x="687512" y="1217712"/>
            <a:ext cx="8496944" cy="6186309"/>
          </a:xfrm>
          <a:prstGeom prst="rect">
            <a:avLst/>
          </a:prstGeom>
          <a:noFill/>
        </p:spPr>
        <p:txBody>
          <a:bodyPr wrap="square" rtlCol="0">
            <a:spAutoFit/>
          </a:bodyPr>
          <a:lstStyle/>
          <a:p>
            <a:pPr algn="just"/>
            <a:r>
              <a:rPr lang="hu-HU" sz="1800" b="1" dirty="0" smtClean="0">
                <a:latin typeface="Georgia" panose="02040502050405020303" pitchFamily="18" charset="0"/>
              </a:rPr>
              <a:t>Air. 113</a:t>
            </a:r>
            <a:r>
              <a:rPr lang="hu-HU" sz="1800" b="1" dirty="0">
                <a:latin typeface="Georgia" panose="02040502050405020303" pitchFamily="18" charset="0"/>
              </a:rPr>
              <a:t>. § </a:t>
            </a:r>
            <a:r>
              <a:rPr lang="hu-HU" sz="1800" i="1" dirty="0">
                <a:latin typeface="Georgia" panose="02040502050405020303" pitchFamily="18" charset="0"/>
              </a:rPr>
              <a:t>[Hatósági zár alkalmazása]</a:t>
            </a:r>
          </a:p>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a:t>
            </a:r>
            <a:r>
              <a:rPr lang="hu-HU" sz="1800" dirty="0">
                <a:latin typeface="Georgia" panose="02040502050405020303" pitchFamily="18" charset="0"/>
              </a:rPr>
              <a:t>1) Ha </a:t>
            </a:r>
            <a:r>
              <a:rPr lang="hu-HU" sz="1800" b="1" dirty="0">
                <a:latin typeface="Georgia" panose="02040502050405020303" pitchFamily="18" charset="0"/>
              </a:rPr>
              <a:t>kockázati tényezők indokolják </a:t>
            </a:r>
            <a:r>
              <a:rPr lang="hu-HU" sz="1800" dirty="0">
                <a:latin typeface="Georgia" panose="02040502050405020303" pitchFamily="18" charset="0"/>
              </a:rPr>
              <a:t>- az élőállatot, valamint a gyorsan romló termékeket szállító szállítóeszköz kivételével - az állami adó- és vámhatóság a szállítóeszközön a termék azonosságának biztosítása érdekében </a:t>
            </a:r>
            <a:r>
              <a:rPr lang="hu-HU" sz="1800" b="1" dirty="0">
                <a:latin typeface="Georgia" panose="02040502050405020303" pitchFamily="18" charset="0"/>
              </a:rPr>
              <a:t>hatósági zárat alkalmazhat</a:t>
            </a:r>
            <a:r>
              <a:rPr lang="hu-HU" sz="1800" dirty="0">
                <a:latin typeface="Georgia" panose="02040502050405020303" pitchFamily="18" charset="0"/>
              </a:rPr>
              <a:t>. Az állami adó- és vámhatóság az alkalmazott hatósági zár sértetlenségét belföldön ellenőrizheti, illetve a hatósági zár alkalmazása indokának megszűnése esetén intézkedik annak eltávolítása iránt.</a:t>
            </a:r>
          </a:p>
          <a:p>
            <a:pPr algn="just"/>
            <a:r>
              <a:rPr lang="hu-HU" sz="1800" dirty="0">
                <a:latin typeface="Georgia" panose="02040502050405020303" pitchFamily="18" charset="0"/>
              </a:rPr>
              <a:t>(2) </a:t>
            </a:r>
            <a:r>
              <a:rPr lang="hu-HU" sz="1800" b="1" dirty="0">
                <a:latin typeface="Georgia" panose="02040502050405020303" pitchFamily="18" charset="0"/>
              </a:rPr>
              <a:t>A fuvarozó köteles </a:t>
            </a:r>
            <a:r>
              <a:rPr lang="hu-HU" sz="1800" dirty="0">
                <a:latin typeface="Georgia" panose="02040502050405020303" pitchFamily="18" charset="0"/>
              </a:rPr>
              <a:t>az állami adó- és vámhatóság által felhelyezett hatósági zárat annak felhelyezésétől az állami adó- és vámhatóság által történő levételéig sértetlen állapotban megőrizni.</a:t>
            </a:r>
          </a:p>
          <a:p>
            <a:pPr algn="just"/>
            <a:r>
              <a:rPr lang="hu-HU" sz="1800" dirty="0">
                <a:latin typeface="Georgia" panose="02040502050405020303" pitchFamily="18" charset="0"/>
              </a:rPr>
              <a:t>(3) Ha a közúti fuvarozással járó tevékenység során a hatósági zár baleset vagy egyéb, tevékenységi körén kívül álló elháríthatatlan ok miatt megsérült, vagy az áru megrongálódott, illetve megsemmisült, a fuvarozó köteles erről az állami adó- és vámhatóságot haladéktalanul értesíteni.</a:t>
            </a:r>
          </a:p>
          <a:p>
            <a:pPr algn="just"/>
            <a:r>
              <a:rPr lang="hu-HU" sz="1800" dirty="0">
                <a:latin typeface="Georgia" panose="02040502050405020303" pitchFamily="18" charset="0"/>
              </a:rPr>
              <a:t> </a:t>
            </a:r>
            <a:endParaRPr lang="hu-HU" sz="1800" dirty="0" smtClean="0">
              <a:latin typeface="Georgia" panose="02040502050405020303" pitchFamily="18" charset="0"/>
            </a:endParaRPr>
          </a:p>
          <a:p>
            <a:pPr algn="just"/>
            <a:r>
              <a:rPr lang="hu-HU" sz="1800" dirty="0" smtClean="0">
                <a:latin typeface="Georgia" panose="02040502050405020303" pitchFamily="18" charset="0"/>
              </a:rPr>
              <a:t>(</a:t>
            </a:r>
            <a:r>
              <a:rPr lang="hu-HU" sz="1800" dirty="0">
                <a:latin typeface="Georgia" panose="02040502050405020303" pitchFamily="18" charset="0"/>
              </a:rPr>
              <a:t>4) A hatósági zár alkalmazása ellen az adózó, valamint az, akinek jogát, jogos érdekét az intézkedés sérti, az intézkedéstől számított nyolc napon belül </a:t>
            </a:r>
            <a:r>
              <a:rPr lang="hu-HU" sz="1800" b="1" dirty="0">
                <a:latin typeface="Georgia" panose="02040502050405020303" pitchFamily="18" charset="0"/>
              </a:rPr>
              <a:t>kifogással élhet</a:t>
            </a:r>
            <a:r>
              <a:rPr lang="hu-HU" sz="1800" dirty="0">
                <a:latin typeface="Georgia" panose="02040502050405020303" pitchFamily="18" charset="0"/>
              </a:rPr>
              <a:t>, amelyet a felettes szerv bírál el. A kifogásnak az intézkedés végrehajtására nincs halasztó hatálya.</a:t>
            </a:r>
          </a:p>
          <a:p>
            <a:pPr algn="just"/>
            <a:endParaRPr lang="hu-HU" sz="1800" dirty="0">
              <a:latin typeface="Georgia" panose="02040502050405020303" pitchFamily="18" charset="0"/>
            </a:endParaRPr>
          </a:p>
          <a:p>
            <a:pPr algn="just"/>
            <a:endParaRPr lang="hu-HU" sz="1800" dirty="0">
              <a:latin typeface="Georgia" panose="02040502050405020303" pitchFamily="18" charset="0"/>
            </a:endParaRPr>
          </a:p>
        </p:txBody>
      </p:sp>
    </p:spTree>
    <p:extLst>
      <p:ext uri="{BB962C8B-B14F-4D97-AF65-F5344CB8AC3E}">
        <p14:creationId xmlns:p14="http://schemas.microsoft.com/office/powerpoint/2010/main" val="2710078479"/>
      </p:ext>
    </p:extLst>
  </p:cSld>
  <p:clrMapOvr>
    <a:masterClrMapping/>
  </p:clrMapOvr>
  <p:transition spd="med">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271688" y="604192"/>
            <a:ext cx="51125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latin typeface="Georgia" panose="02040502050405020303" pitchFamily="18" charset="0"/>
              </a:rPr>
              <a:t>Hatósági zár II.</a:t>
            </a:r>
            <a:endParaRPr lang="hu-HU" altLang="hu-HU" sz="1800" dirty="0">
              <a:solidFill>
                <a:schemeClr val="tx1"/>
              </a:solidFill>
              <a:latin typeface="Georgia" panose="02040502050405020303" pitchFamily="18" charset="0"/>
              <a:cs typeface="Times New Roman" panose="02020603050405020304" pitchFamily="18" charset="0"/>
            </a:endParaRPr>
          </a:p>
        </p:txBody>
      </p:sp>
      <p:sp>
        <p:nvSpPr>
          <p:cNvPr id="2" name="Szövegdoboz 1"/>
          <p:cNvSpPr txBox="1"/>
          <p:nvPr/>
        </p:nvSpPr>
        <p:spPr>
          <a:xfrm>
            <a:off x="687512" y="1217712"/>
            <a:ext cx="8496944" cy="4801314"/>
          </a:xfrm>
          <a:prstGeom prst="rect">
            <a:avLst/>
          </a:prstGeom>
          <a:noFill/>
        </p:spPr>
        <p:txBody>
          <a:bodyPr wrap="square" rtlCol="0">
            <a:spAutoFit/>
          </a:bodyPr>
          <a:lstStyle/>
          <a:p>
            <a:pPr algn="just"/>
            <a:r>
              <a:rPr lang="hu-HU" sz="1800" b="1" dirty="0">
                <a:latin typeface="Georgia" panose="02040502050405020303" pitchFamily="18" charset="0"/>
              </a:rPr>
              <a:t>114. § </a:t>
            </a:r>
            <a:r>
              <a:rPr lang="hu-HU" sz="1800" i="1" dirty="0">
                <a:latin typeface="Georgia" panose="02040502050405020303" pitchFamily="18" charset="0"/>
              </a:rPr>
              <a:t>[Hatósági zár megőrzési kötelezettség megsértésének következménye]</a:t>
            </a:r>
          </a:p>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a:t>
            </a:r>
            <a:r>
              <a:rPr lang="hu-HU" sz="1800" dirty="0">
                <a:latin typeface="Georgia" panose="02040502050405020303" pitchFamily="18" charset="0"/>
              </a:rPr>
              <a:t>1) Ha </a:t>
            </a:r>
            <a:r>
              <a:rPr lang="hu-HU" sz="1800" b="1" dirty="0">
                <a:latin typeface="Georgia" panose="02040502050405020303" pitchFamily="18" charset="0"/>
              </a:rPr>
              <a:t>a fuvarozó </a:t>
            </a:r>
            <a:r>
              <a:rPr lang="hu-HU" sz="1800" dirty="0">
                <a:latin typeface="Georgia" panose="02040502050405020303" pitchFamily="18" charset="0"/>
              </a:rPr>
              <a:t>a hatósági zár megőrzési kötelezettségének nem tesz eleget, az állami adó- és vámhatóság a természetes személy fuvarozó terhére legalább kettőszázezer forint, legfeljebb ötszázezer forint, természetes személynek nem minősülő fuvarozó terhére </a:t>
            </a:r>
            <a:r>
              <a:rPr lang="hu-HU" sz="1800" b="1" dirty="0">
                <a:latin typeface="Georgia" panose="02040502050405020303" pitchFamily="18" charset="0"/>
              </a:rPr>
              <a:t>legalább ötszázezer forint</a:t>
            </a:r>
            <a:r>
              <a:rPr lang="hu-HU" sz="1800" dirty="0">
                <a:latin typeface="Georgia" panose="02040502050405020303" pitchFamily="18" charset="0"/>
              </a:rPr>
              <a:t>, legfeljebb egymillió forint mulasztási bírságot szabhat ki.</a:t>
            </a:r>
          </a:p>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a:t>
            </a:r>
            <a:r>
              <a:rPr lang="hu-HU" sz="1800" dirty="0">
                <a:latin typeface="Georgia" panose="02040502050405020303" pitchFamily="18" charset="0"/>
              </a:rPr>
              <a:t>2) A mulasztási bírság kiszabásánál az adóhatóság mérlegeli az eset összes körülményét, a fuvarozó jogellenes magatartásának (tevékenységének vagy mulasztásának) súlyát, gyakoriságát, továbbá azt, hogy az adott helyzetben a tőle elvárható körültekintéssel járt-e el. </a:t>
            </a:r>
            <a:endParaRPr lang="hu-HU" sz="1800" dirty="0" smtClean="0">
              <a:latin typeface="Georgia" panose="02040502050405020303" pitchFamily="18" charset="0"/>
            </a:endParaRPr>
          </a:p>
          <a:p>
            <a:pPr algn="just"/>
            <a:r>
              <a:rPr lang="hu-HU" sz="1800" dirty="0" smtClean="0">
                <a:latin typeface="Georgia" panose="02040502050405020303" pitchFamily="18" charset="0"/>
              </a:rPr>
              <a:t>A </a:t>
            </a:r>
            <a:r>
              <a:rPr lang="hu-HU" sz="1800" dirty="0">
                <a:latin typeface="Georgia" panose="02040502050405020303" pitchFamily="18" charset="0"/>
              </a:rPr>
              <a:t>körülmények mérlegelése alapján az adóhatóság a mulasztás súlyához igazodó bírságot szab ki.</a:t>
            </a:r>
          </a:p>
          <a:p>
            <a:pPr algn="just"/>
            <a:endParaRPr lang="hu-HU" sz="1800" dirty="0">
              <a:latin typeface="Georgia" panose="02040502050405020303" pitchFamily="18" charset="0"/>
            </a:endParaRPr>
          </a:p>
          <a:p>
            <a:pPr algn="just"/>
            <a:endParaRPr lang="hu-HU" sz="1800" dirty="0">
              <a:latin typeface="Georgia" panose="02040502050405020303" pitchFamily="18" charset="0"/>
            </a:endParaRPr>
          </a:p>
          <a:p>
            <a:pPr algn="just"/>
            <a:endParaRPr lang="hu-HU" sz="1800" dirty="0">
              <a:latin typeface="Georgia" panose="02040502050405020303" pitchFamily="18" charset="0"/>
            </a:endParaRPr>
          </a:p>
        </p:txBody>
      </p:sp>
    </p:spTree>
    <p:extLst>
      <p:ext uri="{BB962C8B-B14F-4D97-AF65-F5344CB8AC3E}">
        <p14:creationId xmlns:p14="http://schemas.microsoft.com/office/powerpoint/2010/main" val="1926581768"/>
      </p:ext>
    </p:extLst>
  </p:cSld>
  <p:clrMapOvr>
    <a:masterClrMapping/>
  </p:clrMapOvr>
  <p:transition spd="med">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80989" y="315914"/>
            <a:ext cx="9631362" cy="624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endParaRPr lang="hu-HU" altLang="hu-HU" sz="2400" b="1" dirty="0" smtClean="0">
              <a:solidFill>
                <a:srgbClr val="C00000"/>
              </a:solidFill>
            </a:endParaRPr>
          </a:p>
          <a:p>
            <a:pPr algn="ctr" eaLnBrk="1" hangingPunct="1"/>
            <a:r>
              <a:rPr lang="hu-HU" altLang="hu-HU" sz="2400" b="1" dirty="0" smtClean="0">
                <a:solidFill>
                  <a:srgbClr val="C00000"/>
                </a:solidFill>
                <a:latin typeface="Georgia" panose="02040502050405020303" pitchFamily="18" charset="0"/>
              </a:rPr>
              <a:t>Adózó kötelezettségei (Air. 98. §</a:t>
            </a:r>
            <a:r>
              <a:rPr lang="hu-HU" altLang="hu-HU" sz="2400" b="1" dirty="0" err="1" smtClean="0">
                <a:solidFill>
                  <a:srgbClr val="C00000"/>
                </a:solidFill>
                <a:latin typeface="Georgia" panose="02040502050405020303" pitchFamily="18" charset="0"/>
              </a:rPr>
              <a:t>-a</a:t>
            </a:r>
            <a:r>
              <a:rPr lang="hu-HU" altLang="hu-HU" sz="2400" b="1" dirty="0" smtClean="0">
                <a:solidFill>
                  <a:srgbClr val="C00000"/>
                </a:solidFill>
                <a:latin typeface="Georgia" panose="02040502050405020303" pitchFamily="18" charset="0"/>
              </a:rPr>
              <a:t>)</a:t>
            </a:r>
          </a:p>
          <a:p>
            <a:pPr algn="ctr" eaLnBrk="1" hangingPunct="1"/>
            <a:endParaRPr lang="hu-HU" altLang="hu-HU" sz="1600" b="1" dirty="0" smtClean="0">
              <a:solidFill>
                <a:srgbClr val="FF0000"/>
              </a:solidFill>
              <a:latin typeface="Georgia" panose="02040502050405020303" pitchFamily="18" charset="0"/>
            </a:endParaRPr>
          </a:p>
          <a:p>
            <a:pPr algn="ctr" eaLnBrk="1" hangingPunct="1"/>
            <a:endParaRPr lang="hu-HU" altLang="hu-HU" sz="1600" b="1" dirty="0" smtClean="0">
              <a:solidFill>
                <a:srgbClr val="FF0000"/>
              </a:solidFill>
              <a:latin typeface="Georgia" panose="02040502050405020303" pitchFamily="18" charset="0"/>
            </a:endParaRPr>
          </a:p>
          <a:p>
            <a:pPr algn="just" eaLnBrk="1" hangingPunct="1"/>
            <a:endParaRPr lang="hu-HU" altLang="hu-HU" sz="2000" b="1" u="sng" dirty="0" smtClean="0">
              <a:solidFill>
                <a:schemeClr val="tx1"/>
              </a:solidFill>
              <a:latin typeface="Georgia" panose="02040502050405020303" pitchFamily="18" charset="0"/>
              <a:cs typeface="Times New Roman" panose="02020603050405020304" pitchFamily="18" charset="0"/>
            </a:endParaRPr>
          </a:p>
          <a:p>
            <a:pPr marL="342900" indent="-342900">
              <a:buAutoNum type="arabicPeriod"/>
            </a:pPr>
            <a:r>
              <a:rPr lang="hu-HU" altLang="hu-HU" sz="2000" dirty="0" smtClean="0">
                <a:solidFill>
                  <a:schemeClr val="tx1"/>
                </a:solidFill>
                <a:latin typeface="Georgia" panose="02040502050405020303" pitchFamily="18" charset="0"/>
                <a:cs typeface="Times New Roman" panose="02020603050405020304" pitchFamily="18" charset="0"/>
              </a:rPr>
              <a:t>Együttműködni köteles;</a:t>
            </a:r>
          </a:p>
          <a:p>
            <a:pPr marL="342900" indent="-342900">
              <a:buAutoNum type="arabicPeriod"/>
            </a:pPr>
            <a:endParaRPr lang="hu-HU" altLang="hu-HU" sz="2000" dirty="0" smtClean="0">
              <a:solidFill>
                <a:schemeClr val="tx1"/>
              </a:solidFill>
              <a:latin typeface="Georgia" panose="02040502050405020303" pitchFamily="18" charset="0"/>
              <a:cs typeface="Times New Roman" panose="02020603050405020304" pitchFamily="18" charset="0"/>
            </a:endParaRPr>
          </a:p>
          <a:p>
            <a:pPr marL="342900" indent="-342900">
              <a:buAutoNum type="arabicPeriod"/>
            </a:pPr>
            <a:r>
              <a:rPr lang="hu-HU" altLang="hu-HU" sz="2000" dirty="0" smtClean="0">
                <a:solidFill>
                  <a:schemeClr val="tx1"/>
                </a:solidFill>
                <a:latin typeface="Georgia" panose="02040502050405020303" pitchFamily="18" charset="0"/>
                <a:cs typeface="Times New Roman" panose="02020603050405020304" pitchFamily="18" charset="0"/>
              </a:rPr>
              <a:t>Ellenőrzés feltételeit biztosítani;</a:t>
            </a:r>
          </a:p>
          <a:p>
            <a:pPr marL="342900" indent="-342900">
              <a:buAutoNum type="arabicPeriod"/>
            </a:pPr>
            <a:endParaRPr lang="hu-HU" altLang="hu-HU" sz="2000" dirty="0" smtClean="0">
              <a:solidFill>
                <a:schemeClr val="tx1"/>
              </a:solidFill>
              <a:latin typeface="Georgia" panose="02040502050405020303" pitchFamily="18" charset="0"/>
              <a:cs typeface="Times New Roman" panose="02020603050405020304" pitchFamily="18" charset="0"/>
            </a:endParaRPr>
          </a:p>
          <a:p>
            <a:pPr marL="342900" indent="-342900">
              <a:buAutoNum type="arabicPeriod"/>
            </a:pPr>
            <a:r>
              <a:rPr lang="hu-HU" altLang="hu-HU" sz="2000" dirty="0" smtClean="0">
                <a:solidFill>
                  <a:schemeClr val="tx1"/>
                </a:solidFill>
                <a:latin typeface="Georgia" panose="02040502050405020303" pitchFamily="18" charset="0"/>
                <a:cs typeface="Times New Roman" panose="02020603050405020304" pitchFamily="18" charset="0"/>
              </a:rPr>
              <a:t>Adóhatóság által meghatározott módon nyilatkozatot tenni;</a:t>
            </a:r>
          </a:p>
          <a:p>
            <a:pPr marL="342900" indent="-342900">
              <a:buAutoNum type="arabicPeriod"/>
            </a:pPr>
            <a:endParaRPr lang="hu-HU" altLang="hu-HU" sz="2000" dirty="0" smtClean="0">
              <a:solidFill>
                <a:schemeClr val="tx1"/>
              </a:solidFill>
              <a:latin typeface="Georgia" panose="02040502050405020303" pitchFamily="18" charset="0"/>
              <a:cs typeface="Times New Roman" panose="02020603050405020304" pitchFamily="18" charset="0"/>
            </a:endParaRPr>
          </a:p>
          <a:p>
            <a:pPr marL="342900" indent="-342900">
              <a:buAutoNum type="arabicPeriod"/>
            </a:pPr>
            <a:r>
              <a:rPr lang="hu-HU" altLang="hu-HU" sz="2000" dirty="0" smtClean="0">
                <a:solidFill>
                  <a:schemeClr val="tx1"/>
                </a:solidFill>
                <a:latin typeface="Georgia" panose="02040502050405020303" pitchFamily="18" charset="0"/>
                <a:cs typeface="Times New Roman" panose="02020603050405020304" pitchFamily="18" charset="0"/>
              </a:rPr>
              <a:t>Iratokat és adathordozókon tárolt adatokat az adóhatóság részére átadni;</a:t>
            </a:r>
          </a:p>
          <a:p>
            <a:pPr marL="342900" indent="-342900">
              <a:buAutoNum type="arabicPeriod"/>
            </a:pPr>
            <a:endParaRPr lang="hu-HU" altLang="hu-HU" sz="2000" dirty="0" smtClean="0">
              <a:solidFill>
                <a:schemeClr val="tx1"/>
              </a:solidFill>
              <a:latin typeface="Georgia" panose="02040502050405020303" pitchFamily="18" charset="0"/>
              <a:cs typeface="Times New Roman" panose="02020603050405020304" pitchFamily="18" charset="0"/>
            </a:endParaRPr>
          </a:p>
          <a:p>
            <a:pPr marL="342900" indent="-342900">
              <a:buAutoNum type="arabicPeriod"/>
            </a:pPr>
            <a:r>
              <a:rPr lang="hu-HU" altLang="hu-HU" sz="2000" dirty="0" smtClean="0">
                <a:solidFill>
                  <a:schemeClr val="tx1"/>
                </a:solidFill>
                <a:latin typeface="Georgia" panose="02040502050405020303" pitchFamily="18" charset="0"/>
                <a:cs typeface="Times New Roman" panose="02020603050405020304" pitchFamily="18" charset="0"/>
              </a:rPr>
              <a:t>Ellenőrzéshez szükséges tények, körülmények, egyéb feltételek megismerését biztosítani;</a:t>
            </a:r>
          </a:p>
          <a:p>
            <a:pPr marL="342900" indent="-342900">
              <a:buAutoNum type="arabicPeriod"/>
            </a:pPr>
            <a:endParaRPr lang="hu-HU" altLang="hu-HU" sz="2000" dirty="0" smtClean="0">
              <a:solidFill>
                <a:schemeClr val="tx1"/>
              </a:solidFill>
              <a:latin typeface="Georgia" panose="02040502050405020303" pitchFamily="18" charset="0"/>
              <a:cs typeface="Times New Roman" panose="02020603050405020304" pitchFamily="18" charset="0"/>
            </a:endParaRPr>
          </a:p>
          <a:p>
            <a:pPr marL="342900" indent="-342900">
              <a:buAutoNum type="arabicPeriod"/>
            </a:pPr>
            <a:r>
              <a:rPr lang="hu-HU" altLang="hu-HU" sz="2000" dirty="0" smtClean="0">
                <a:solidFill>
                  <a:schemeClr val="tx1"/>
                </a:solidFill>
                <a:latin typeface="Georgia" panose="02040502050405020303" pitchFamily="18" charset="0"/>
                <a:cs typeface="Times New Roman" panose="02020603050405020304" pitchFamily="18" charset="0"/>
              </a:rPr>
              <a:t>Az ellenőrzés során (a foglalkoztatott is) a szükséges felvilágosításokat megadni;</a:t>
            </a:r>
          </a:p>
          <a:p>
            <a:pPr marL="342900" indent="-342900">
              <a:buAutoNum type="arabicPeriod"/>
            </a:pPr>
            <a:endParaRPr lang="hu-HU" altLang="hu-HU" sz="2000" dirty="0" smtClean="0">
              <a:solidFill>
                <a:schemeClr val="tx1"/>
              </a:solidFill>
              <a:latin typeface="Georgia" panose="02040502050405020303" pitchFamily="18" charset="0"/>
              <a:cs typeface="Times New Roman" panose="02020603050405020304" pitchFamily="18" charset="0"/>
            </a:endParaRPr>
          </a:p>
          <a:p>
            <a:pPr marL="342900" indent="-342900">
              <a:buAutoNum type="arabicPeriod"/>
            </a:pPr>
            <a:r>
              <a:rPr lang="hu-HU" altLang="hu-HU" sz="2000" dirty="0" smtClean="0">
                <a:solidFill>
                  <a:srgbClr val="0070C0"/>
                </a:solidFill>
                <a:latin typeface="Georgia" panose="02040502050405020303" pitchFamily="18" charset="0"/>
                <a:cs typeface="Times New Roman" panose="02020603050405020304" pitchFamily="18" charset="0"/>
              </a:rPr>
              <a:t>Ha az adózót adómentesség, adókedvezmény illeti meg, ezt okirattal vagy más megfelelő módon </a:t>
            </a:r>
            <a:r>
              <a:rPr lang="hu-HU" altLang="hu-HU" sz="2000" b="1" i="1" u="sng" dirty="0" smtClean="0">
                <a:solidFill>
                  <a:srgbClr val="0070C0"/>
                </a:solidFill>
                <a:latin typeface="Georgia" panose="02040502050405020303" pitchFamily="18" charset="0"/>
                <a:cs typeface="Times New Roman" panose="02020603050405020304" pitchFamily="18" charset="0"/>
              </a:rPr>
              <a:t>az adózó </a:t>
            </a:r>
            <a:r>
              <a:rPr lang="hu-HU" altLang="hu-HU" sz="2000" i="1" u="sng" dirty="0" smtClean="0">
                <a:solidFill>
                  <a:srgbClr val="0070C0"/>
                </a:solidFill>
                <a:latin typeface="Georgia" panose="02040502050405020303" pitchFamily="18" charset="0"/>
                <a:cs typeface="Times New Roman" panose="02020603050405020304" pitchFamily="18" charset="0"/>
              </a:rPr>
              <a:t>köteles bizonyítani</a:t>
            </a:r>
            <a:r>
              <a:rPr lang="hu-HU" altLang="hu-HU" sz="2000" dirty="0" smtClean="0">
                <a:solidFill>
                  <a:srgbClr val="0070C0"/>
                </a:solidFill>
                <a:latin typeface="Georgia" panose="02040502050405020303" pitchFamily="18" charset="0"/>
                <a:cs typeface="Times New Roman" panose="02020603050405020304" pitchFamily="18" charset="0"/>
              </a:rPr>
              <a:t>. </a:t>
            </a:r>
            <a:endParaRPr lang="hu-HU" altLang="hu-HU" sz="2000" dirty="0">
              <a:solidFill>
                <a:srgbClr val="0070C0"/>
              </a:solidFill>
              <a:latin typeface="Georgia" panose="02040502050405020303" pitchFamily="18" charset="0"/>
              <a:cs typeface="Times New Roman" panose="02020603050405020304" pitchFamily="18" charset="0"/>
            </a:endParaRPr>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86133" y="1295233"/>
            <a:ext cx="2295525"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3492138"/>
      </p:ext>
    </p:extLst>
  </p:cSld>
  <p:clrMapOvr>
    <a:masterClrMapping/>
  </p:clrMapOvr>
  <p:transition spd="med">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80989" y="315914"/>
            <a:ext cx="9631362" cy="717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endParaRPr lang="hu-HU" altLang="hu-HU" sz="2400" b="1" dirty="0" smtClean="0">
              <a:solidFill>
                <a:srgbClr val="C00000"/>
              </a:solidFill>
            </a:endParaRPr>
          </a:p>
          <a:p>
            <a:pPr algn="ctr" eaLnBrk="1" hangingPunct="1"/>
            <a:r>
              <a:rPr lang="hu-HU" altLang="hu-HU" sz="2400" b="1" dirty="0" smtClean="0">
                <a:solidFill>
                  <a:srgbClr val="C00000"/>
                </a:solidFill>
              </a:rPr>
              <a:t>Eljárás akadályozása (Air. 69. §</a:t>
            </a:r>
            <a:r>
              <a:rPr lang="hu-HU" altLang="hu-HU" sz="2400" b="1" dirty="0" err="1" smtClean="0">
                <a:solidFill>
                  <a:srgbClr val="C00000"/>
                </a:solidFill>
              </a:rPr>
              <a:t>-a</a:t>
            </a:r>
            <a:r>
              <a:rPr lang="hu-HU" altLang="hu-HU" sz="2400" b="1" dirty="0" smtClean="0">
                <a:solidFill>
                  <a:srgbClr val="C00000"/>
                </a:solidFill>
              </a:rPr>
              <a:t>) I.</a:t>
            </a:r>
          </a:p>
          <a:p>
            <a:pPr algn="ctr" eaLnBrk="1" hangingPunct="1"/>
            <a:endParaRPr lang="hu-HU" altLang="hu-HU" sz="1600" b="1" dirty="0" smtClean="0">
              <a:solidFill>
                <a:srgbClr val="FF0000"/>
              </a:solidFill>
            </a:endParaRPr>
          </a:p>
          <a:p>
            <a:pPr algn="ctr" eaLnBrk="1" hangingPunct="1"/>
            <a:endParaRPr lang="hu-HU" altLang="hu-HU" sz="1600" b="1" dirty="0" smtClean="0">
              <a:solidFill>
                <a:srgbClr val="FF0000"/>
              </a:solidFill>
            </a:endParaRPr>
          </a:p>
          <a:p>
            <a:r>
              <a:rPr lang="hu-HU" altLang="hu-HU" sz="2000" b="1" i="1" dirty="0" smtClean="0">
                <a:solidFill>
                  <a:schemeClr val="tx1"/>
                </a:solidFill>
                <a:latin typeface="Georgia" panose="02040502050405020303" pitchFamily="18" charset="0"/>
                <a:cs typeface="Times New Roman" panose="02020603050405020304" pitchFamily="18" charset="0"/>
              </a:rPr>
              <a:t>Mi történik akkor, ha a felhívásra nem nyilatkozik a vállalkozás:</a:t>
            </a:r>
          </a:p>
          <a:p>
            <a:pPr marL="342900" indent="-342900" algn="just">
              <a:buAutoNum type="arabicPeriod"/>
            </a:pPr>
            <a:endParaRPr lang="hu-HU" altLang="hu-HU" sz="2000" dirty="0">
              <a:solidFill>
                <a:schemeClr val="tx1"/>
              </a:solidFill>
              <a:latin typeface="Georgia" panose="02040502050405020303" pitchFamily="18" charset="0"/>
              <a:cs typeface="Times New Roman" panose="02020603050405020304" pitchFamily="18" charset="0"/>
            </a:endParaRPr>
          </a:p>
          <a:p>
            <a:pPr algn="just"/>
            <a:r>
              <a:rPr lang="hu-HU" sz="2000" dirty="0" smtClean="0">
                <a:solidFill>
                  <a:schemeClr val="tx1"/>
                </a:solidFill>
                <a:latin typeface="Georgia" panose="02040502050405020303" pitchFamily="18" charset="0"/>
                <a:cs typeface="Times New Roman" panose="02020603050405020304" pitchFamily="18" charset="0"/>
              </a:rPr>
              <a:t>Az </a:t>
            </a:r>
            <a:r>
              <a:rPr lang="hu-HU" sz="2000" dirty="0">
                <a:solidFill>
                  <a:schemeClr val="tx1"/>
                </a:solidFill>
                <a:latin typeface="Georgia" panose="02040502050405020303" pitchFamily="18" charset="0"/>
                <a:cs typeface="Times New Roman" panose="02020603050405020304" pitchFamily="18" charset="0"/>
              </a:rPr>
              <a:t>eljárás akadályozása </a:t>
            </a:r>
            <a:r>
              <a:rPr lang="hu-HU" sz="2000" dirty="0" smtClean="0">
                <a:solidFill>
                  <a:schemeClr val="tx1"/>
                </a:solidFill>
                <a:latin typeface="Georgia" panose="02040502050405020303" pitchFamily="18" charset="0"/>
                <a:cs typeface="Times New Roman" panose="02020603050405020304" pitchFamily="18" charset="0"/>
              </a:rPr>
              <a:t>jogsértő magatartás. </a:t>
            </a:r>
          </a:p>
          <a:p>
            <a:pPr algn="just"/>
            <a:r>
              <a:rPr lang="hu-HU" sz="2000" dirty="0" smtClean="0">
                <a:solidFill>
                  <a:schemeClr val="tx1"/>
                </a:solidFill>
                <a:latin typeface="Georgia" panose="02040502050405020303" pitchFamily="18" charset="0"/>
                <a:cs typeface="Times New Roman" panose="02020603050405020304" pitchFamily="18" charset="0"/>
              </a:rPr>
              <a:t>Amennyiben </a:t>
            </a:r>
            <a:r>
              <a:rPr lang="hu-HU" sz="2000" dirty="0">
                <a:solidFill>
                  <a:schemeClr val="tx1"/>
                </a:solidFill>
                <a:latin typeface="Georgia" panose="02040502050405020303" pitchFamily="18" charset="0"/>
                <a:cs typeface="Times New Roman" panose="02020603050405020304" pitchFamily="18" charset="0"/>
              </a:rPr>
              <a:t>az adózón kívül az eljárásban részt vevő bármely személy akadályozza az eljárást, az okozott többletköltségek megtérítésére kötelezi őt az adóhatóság, és emellett biztosítja az eljárási bírság kiszabásának lehetőségét.</a:t>
            </a:r>
          </a:p>
          <a:p>
            <a:pPr algn="just"/>
            <a:endParaRPr lang="hu-HU" sz="2000" dirty="0" smtClean="0">
              <a:solidFill>
                <a:schemeClr val="tx1"/>
              </a:solidFill>
              <a:latin typeface="Georgia" panose="02040502050405020303" pitchFamily="18" charset="0"/>
              <a:cs typeface="Times New Roman" panose="02020603050405020304" pitchFamily="18" charset="0"/>
            </a:endParaRPr>
          </a:p>
          <a:p>
            <a:pPr algn="just"/>
            <a:r>
              <a:rPr lang="hu-HU" sz="2000" dirty="0" smtClean="0">
                <a:solidFill>
                  <a:schemeClr val="tx1"/>
                </a:solidFill>
                <a:latin typeface="Georgia" panose="02040502050405020303" pitchFamily="18" charset="0"/>
                <a:cs typeface="Times New Roman" panose="02020603050405020304" pitchFamily="18" charset="0"/>
              </a:rPr>
              <a:t>Az </a:t>
            </a:r>
            <a:r>
              <a:rPr lang="hu-HU" sz="2000" dirty="0">
                <a:solidFill>
                  <a:schemeClr val="tx1"/>
                </a:solidFill>
                <a:latin typeface="Georgia" panose="02040502050405020303" pitchFamily="18" charset="0"/>
                <a:cs typeface="Times New Roman" panose="02020603050405020304" pitchFamily="18" charset="0"/>
              </a:rPr>
              <a:t>eljárás akadályozása sokféleképp megvalósulhat; ebből néhányat nevesít a törvény. Az adóigazgatási rendtartás szerint az eljárás akadályozásának minősül </a:t>
            </a:r>
            <a:r>
              <a:rPr lang="hu-HU" sz="2000" b="1" u="sng" dirty="0">
                <a:solidFill>
                  <a:schemeClr val="tx1"/>
                </a:solidFill>
                <a:latin typeface="Georgia" panose="02040502050405020303" pitchFamily="18" charset="0"/>
                <a:cs typeface="Times New Roman" panose="02020603050405020304" pitchFamily="18" charset="0"/>
              </a:rPr>
              <a:t>különösen</a:t>
            </a:r>
          </a:p>
          <a:p>
            <a:pPr algn="just"/>
            <a:r>
              <a:rPr lang="hu-HU" sz="2000" dirty="0">
                <a:solidFill>
                  <a:schemeClr val="tx1"/>
                </a:solidFill>
                <a:latin typeface="Georgia" panose="02040502050405020303" pitchFamily="18" charset="0"/>
                <a:cs typeface="Times New Roman" panose="02020603050405020304" pitchFamily="18" charset="0"/>
              </a:rPr>
              <a:t>- a megjelenési kötelezettség elmulasztása;</a:t>
            </a:r>
          </a:p>
          <a:p>
            <a:pPr algn="just"/>
            <a:r>
              <a:rPr lang="hu-HU" sz="2000" dirty="0">
                <a:solidFill>
                  <a:schemeClr val="tx1"/>
                </a:solidFill>
                <a:latin typeface="Georgia" panose="02040502050405020303" pitchFamily="18" charset="0"/>
                <a:cs typeface="Times New Roman" panose="02020603050405020304" pitchFamily="18" charset="0"/>
              </a:rPr>
              <a:t>- a tanúvallomás jogosulatlan megtagadása;</a:t>
            </a:r>
          </a:p>
          <a:p>
            <a:pPr algn="just"/>
            <a:r>
              <a:rPr lang="hu-HU" sz="2000" dirty="0">
                <a:solidFill>
                  <a:schemeClr val="tx1"/>
                </a:solidFill>
                <a:latin typeface="Georgia" panose="02040502050405020303" pitchFamily="18" charset="0"/>
                <a:cs typeface="Times New Roman" panose="02020603050405020304" pitchFamily="18" charset="0"/>
              </a:rPr>
              <a:t>- a </a:t>
            </a:r>
            <a:r>
              <a:rPr lang="hu-HU" sz="2000" b="1" dirty="0">
                <a:solidFill>
                  <a:schemeClr val="tx1"/>
                </a:solidFill>
                <a:latin typeface="Georgia" panose="02040502050405020303" pitchFamily="18" charset="0"/>
                <a:cs typeface="Times New Roman" panose="02020603050405020304" pitchFamily="18" charset="0"/>
              </a:rPr>
              <a:t>nyilatkozattételi kötelezettség elmulasztása </a:t>
            </a:r>
            <a:r>
              <a:rPr lang="hu-HU" sz="2000" dirty="0">
                <a:solidFill>
                  <a:schemeClr val="tx1"/>
                </a:solidFill>
                <a:latin typeface="Georgia" panose="02040502050405020303" pitchFamily="18" charset="0"/>
                <a:cs typeface="Times New Roman" panose="02020603050405020304" pitchFamily="18" charset="0"/>
              </a:rPr>
              <a:t>vagy jogosulatlan megtagadása, valótlan tartalmú nyilatkozat megtétele;</a:t>
            </a:r>
          </a:p>
          <a:p>
            <a:pPr algn="just"/>
            <a:r>
              <a:rPr lang="hu-HU" sz="2000" dirty="0">
                <a:solidFill>
                  <a:schemeClr val="tx1"/>
                </a:solidFill>
                <a:latin typeface="Georgia" panose="02040502050405020303" pitchFamily="18" charset="0"/>
                <a:cs typeface="Times New Roman" panose="02020603050405020304" pitchFamily="18" charset="0"/>
              </a:rPr>
              <a:t>- az </a:t>
            </a:r>
            <a:r>
              <a:rPr lang="hu-HU" sz="2000" b="1" dirty="0">
                <a:solidFill>
                  <a:schemeClr val="tx1"/>
                </a:solidFill>
                <a:latin typeface="Georgia" panose="02040502050405020303" pitchFamily="18" charset="0"/>
                <a:cs typeface="Times New Roman" panose="02020603050405020304" pitchFamily="18" charset="0"/>
              </a:rPr>
              <a:t>iratrendezési, iratpótlási kötelezettség elmulasztása</a:t>
            </a:r>
            <a:r>
              <a:rPr lang="hu-HU" sz="2000" dirty="0">
                <a:solidFill>
                  <a:schemeClr val="tx1"/>
                </a:solidFill>
                <a:latin typeface="Georgia" panose="02040502050405020303" pitchFamily="18" charset="0"/>
                <a:cs typeface="Times New Roman" panose="02020603050405020304" pitchFamily="18" charset="0"/>
              </a:rPr>
              <a:t>.</a:t>
            </a:r>
          </a:p>
          <a:p>
            <a:pPr algn="just"/>
            <a:endParaRPr lang="hu-HU" sz="2000" dirty="0" smtClean="0">
              <a:solidFill>
                <a:schemeClr val="tx1"/>
              </a:solidFill>
              <a:latin typeface="Georgia" panose="02040502050405020303" pitchFamily="18" charset="0"/>
              <a:cs typeface="Times New Roman" panose="02020603050405020304" pitchFamily="18" charset="0"/>
            </a:endParaRPr>
          </a:p>
          <a:p>
            <a:pPr algn="just"/>
            <a:r>
              <a:rPr lang="hu-HU" sz="2000" dirty="0" smtClean="0">
                <a:solidFill>
                  <a:schemeClr val="tx1"/>
                </a:solidFill>
                <a:latin typeface="Georgia" panose="02040502050405020303" pitchFamily="18" charset="0"/>
                <a:cs typeface="Times New Roman" panose="02020603050405020304" pitchFamily="18" charset="0"/>
              </a:rPr>
              <a:t>Az akadályozás </a:t>
            </a:r>
            <a:r>
              <a:rPr lang="hu-HU" sz="2000" dirty="0">
                <a:solidFill>
                  <a:schemeClr val="tx1"/>
                </a:solidFill>
                <a:latin typeface="Georgia" panose="02040502050405020303" pitchFamily="18" charset="0"/>
                <a:cs typeface="Times New Roman" panose="02020603050405020304" pitchFamily="18" charset="0"/>
              </a:rPr>
              <a:t>sokféleségére tekintettel a törvény azt is lehetővé teszi, hogy a nevesített magatartásokon túli </a:t>
            </a:r>
            <a:r>
              <a:rPr lang="hu-HU" sz="2000" dirty="0" smtClean="0">
                <a:solidFill>
                  <a:schemeClr val="tx1"/>
                </a:solidFill>
                <a:latin typeface="Georgia" panose="02040502050405020303" pitchFamily="18" charset="0"/>
                <a:cs typeface="Times New Roman" panose="02020603050405020304" pitchFamily="18" charset="0"/>
              </a:rPr>
              <a:t>egyéb akadályozó </a:t>
            </a:r>
            <a:r>
              <a:rPr lang="hu-HU" sz="2000" dirty="0">
                <a:solidFill>
                  <a:schemeClr val="tx1"/>
                </a:solidFill>
                <a:latin typeface="Georgia" panose="02040502050405020303" pitchFamily="18" charset="0"/>
                <a:cs typeface="Times New Roman" panose="02020603050405020304" pitchFamily="18" charset="0"/>
              </a:rPr>
              <a:t>magatartás esetén is bírság szabható ki</a:t>
            </a:r>
            <a:r>
              <a:rPr lang="hu-HU" sz="2000" dirty="0" smtClean="0">
                <a:solidFill>
                  <a:schemeClr val="tx1"/>
                </a:solidFill>
                <a:latin typeface="Georgia" panose="02040502050405020303" pitchFamily="18" charset="0"/>
                <a:cs typeface="Times New Roman" panose="02020603050405020304" pitchFamily="18" charset="0"/>
              </a:rPr>
              <a:t>.</a:t>
            </a:r>
            <a:endParaRPr lang="hu-HU" sz="2000" dirty="0">
              <a:solidFill>
                <a:schemeClr val="tx1"/>
              </a:solidFill>
              <a:latin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971186696"/>
      </p:ext>
    </p:extLst>
  </p:cSld>
  <p:clrMapOvr>
    <a:masterClrMapping/>
  </p:clrMapOvr>
  <p:transition spd="med">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80989" y="315914"/>
            <a:ext cx="9631362" cy="686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endParaRPr lang="hu-HU" altLang="hu-HU" sz="2400" b="1" dirty="0" smtClean="0">
              <a:solidFill>
                <a:srgbClr val="C00000"/>
              </a:solidFill>
            </a:endParaRPr>
          </a:p>
          <a:p>
            <a:pPr algn="ctr" eaLnBrk="1" hangingPunct="1"/>
            <a:r>
              <a:rPr lang="hu-HU" altLang="hu-HU" sz="2400" b="1" dirty="0" smtClean="0">
                <a:solidFill>
                  <a:srgbClr val="C00000"/>
                </a:solidFill>
              </a:rPr>
              <a:t>Eljárás akadályozása (Air. 69. §</a:t>
            </a:r>
            <a:r>
              <a:rPr lang="hu-HU" altLang="hu-HU" sz="2400" b="1" dirty="0" err="1" smtClean="0">
                <a:solidFill>
                  <a:srgbClr val="C00000"/>
                </a:solidFill>
              </a:rPr>
              <a:t>-a</a:t>
            </a:r>
            <a:r>
              <a:rPr lang="hu-HU" altLang="hu-HU" sz="2400" b="1" dirty="0" smtClean="0">
                <a:solidFill>
                  <a:srgbClr val="C00000"/>
                </a:solidFill>
              </a:rPr>
              <a:t>) II.</a:t>
            </a:r>
          </a:p>
          <a:p>
            <a:pPr algn="ctr" eaLnBrk="1" hangingPunct="1"/>
            <a:endParaRPr lang="hu-HU" altLang="hu-HU" sz="1600" b="1" dirty="0" smtClean="0">
              <a:solidFill>
                <a:srgbClr val="FF0000"/>
              </a:solidFill>
            </a:endParaRPr>
          </a:p>
          <a:p>
            <a:pPr algn="ctr" eaLnBrk="1" hangingPunct="1"/>
            <a:endParaRPr lang="hu-HU" altLang="hu-HU" sz="1600" b="1" dirty="0" smtClean="0">
              <a:solidFill>
                <a:srgbClr val="FF0000"/>
              </a:solidFill>
            </a:endParaRPr>
          </a:p>
          <a:p>
            <a:r>
              <a:rPr lang="hu-HU" altLang="hu-HU" sz="2000" b="1" i="1" dirty="0" smtClean="0">
                <a:solidFill>
                  <a:schemeClr val="tx1"/>
                </a:solidFill>
                <a:latin typeface="Georgia" panose="02040502050405020303" pitchFamily="18" charset="0"/>
                <a:cs typeface="Times New Roman" panose="02020603050405020304" pitchFamily="18" charset="0"/>
              </a:rPr>
              <a:t>Mi történik akkor, ha a felhívásra nem nyilatkozik a vállalkozás:</a:t>
            </a:r>
          </a:p>
          <a:p>
            <a:pPr marL="342900" indent="-342900" algn="just">
              <a:buAutoNum type="arabicPeriod"/>
            </a:pPr>
            <a:endParaRPr lang="hu-HU" altLang="hu-HU" sz="2000" dirty="0">
              <a:solidFill>
                <a:schemeClr val="tx1"/>
              </a:solidFill>
              <a:latin typeface="Georgia" panose="02040502050405020303" pitchFamily="18" charset="0"/>
              <a:cs typeface="Times New Roman" panose="02020603050405020304" pitchFamily="18" charset="0"/>
            </a:endParaRPr>
          </a:p>
          <a:p>
            <a:pPr algn="just"/>
            <a:r>
              <a:rPr lang="hu-HU" sz="2000" dirty="0" smtClean="0">
                <a:solidFill>
                  <a:schemeClr val="tx1"/>
                </a:solidFill>
                <a:latin typeface="Georgia" panose="02040502050405020303" pitchFamily="18" charset="0"/>
                <a:cs typeface="Times New Roman" panose="02020603050405020304" pitchFamily="18" charset="0"/>
              </a:rPr>
              <a:t>Az </a:t>
            </a:r>
            <a:r>
              <a:rPr lang="hu-HU" sz="2000" dirty="0">
                <a:solidFill>
                  <a:schemeClr val="tx1"/>
                </a:solidFill>
                <a:latin typeface="Georgia" panose="02040502050405020303" pitchFamily="18" charset="0"/>
                <a:cs typeface="Times New Roman" panose="02020603050405020304" pitchFamily="18" charset="0"/>
              </a:rPr>
              <a:t>eljárási bírság legkisebb összege esetenként tízezer forint, legmagasabb összege természetes személy esetén ötszázezer forint, jogi személy vagy egyéb szervezet esetén </a:t>
            </a:r>
            <a:r>
              <a:rPr lang="hu-HU" sz="2000" b="1" dirty="0">
                <a:solidFill>
                  <a:schemeClr val="tx1"/>
                </a:solidFill>
                <a:latin typeface="Georgia" panose="02040502050405020303" pitchFamily="18" charset="0"/>
                <a:cs typeface="Times New Roman" panose="02020603050405020304" pitchFamily="18" charset="0"/>
              </a:rPr>
              <a:t>egymillió forint</a:t>
            </a:r>
            <a:r>
              <a:rPr lang="hu-HU" sz="2000" dirty="0">
                <a:solidFill>
                  <a:schemeClr val="tx1"/>
                </a:solidFill>
                <a:latin typeface="Georgia" panose="02040502050405020303" pitchFamily="18" charset="0"/>
                <a:cs typeface="Times New Roman" panose="02020603050405020304" pitchFamily="18" charset="0"/>
              </a:rPr>
              <a:t>, vagyis magasabb, mint a mulasztási bírság általános mértéke (200 ezer Ft természetes személynél, illetve 500 ezer Ft jogi személy, egyéb szervezetnél). </a:t>
            </a:r>
            <a:endParaRPr lang="hu-HU" sz="2000" dirty="0" smtClean="0">
              <a:solidFill>
                <a:schemeClr val="tx1"/>
              </a:solidFill>
              <a:latin typeface="Georgia" panose="02040502050405020303" pitchFamily="18" charset="0"/>
              <a:cs typeface="Times New Roman" panose="02020603050405020304" pitchFamily="18" charset="0"/>
            </a:endParaRPr>
          </a:p>
          <a:p>
            <a:pPr algn="just"/>
            <a:endParaRPr lang="hu-HU" sz="2000" dirty="0" smtClean="0">
              <a:solidFill>
                <a:schemeClr val="tx1"/>
              </a:solidFill>
              <a:latin typeface="Georgia" panose="02040502050405020303" pitchFamily="18" charset="0"/>
              <a:cs typeface="Times New Roman" panose="02020603050405020304" pitchFamily="18" charset="0"/>
            </a:endParaRPr>
          </a:p>
          <a:p>
            <a:pPr algn="just"/>
            <a:r>
              <a:rPr lang="hu-HU" sz="2000" dirty="0" smtClean="0">
                <a:solidFill>
                  <a:schemeClr val="tx1"/>
                </a:solidFill>
                <a:latin typeface="Georgia" panose="02040502050405020303" pitchFamily="18" charset="0"/>
                <a:cs typeface="Times New Roman" panose="02020603050405020304" pitchFamily="18" charset="0"/>
              </a:rPr>
              <a:t>A </a:t>
            </a:r>
            <a:r>
              <a:rPr lang="hu-HU" sz="2000" dirty="0">
                <a:solidFill>
                  <a:schemeClr val="tx1"/>
                </a:solidFill>
                <a:latin typeface="Georgia" panose="02040502050405020303" pitchFamily="18" charset="0"/>
                <a:cs typeface="Times New Roman" panose="02020603050405020304" pitchFamily="18" charset="0"/>
              </a:rPr>
              <a:t>bírság konkrét összege a törvényi keretek között szintén </a:t>
            </a:r>
            <a:r>
              <a:rPr lang="hu-HU" sz="2000" b="1" dirty="0">
                <a:solidFill>
                  <a:schemeClr val="tx1"/>
                </a:solidFill>
                <a:latin typeface="Georgia" panose="02040502050405020303" pitchFamily="18" charset="0"/>
                <a:cs typeface="Times New Roman" panose="02020603050405020304" pitchFamily="18" charset="0"/>
              </a:rPr>
              <a:t>mérlegeléssel </a:t>
            </a:r>
            <a:r>
              <a:rPr lang="hu-HU" sz="2000" dirty="0">
                <a:solidFill>
                  <a:schemeClr val="tx1"/>
                </a:solidFill>
                <a:latin typeface="Georgia" panose="02040502050405020303" pitchFamily="18" charset="0"/>
                <a:cs typeface="Times New Roman" panose="02020603050405020304" pitchFamily="18" charset="0"/>
              </a:rPr>
              <a:t>határozható meg. Az eljárási bírság kiszabásánál az adóhatóság figyelembe veszi</a:t>
            </a:r>
          </a:p>
          <a:p>
            <a:pPr algn="just"/>
            <a:r>
              <a:rPr lang="hu-HU" sz="2000" dirty="0">
                <a:solidFill>
                  <a:schemeClr val="tx1"/>
                </a:solidFill>
                <a:latin typeface="Georgia" panose="02040502050405020303" pitchFamily="18" charset="0"/>
                <a:cs typeface="Times New Roman" panose="02020603050405020304" pitchFamily="18" charset="0"/>
              </a:rPr>
              <a:t>- a jogellenes magatartás súlyát;</a:t>
            </a:r>
          </a:p>
          <a:p>
            <a:pPr algn="just"/>
            <a:r>
              <a:rPr lang="hu-HU" sz="2000" dirty="0">
                <a:solidFill>
                  <a:schemeClr val="tx1"/>
                </a:solidFill>
                <a:latin typeface="Georgia" panose="02040502050405020303" pitchFamily="18" charset="0"/>
                <a:cs typeface="Times New Roman" panose="02020603050405020304" pitchFamily="18" charset="0"/>
              </a:rPr>
              <a:t>- az eljárási bírságnak ugyanabban az eljárásban történő ismételt kiszabása esetén az előző bírságolások számát és mértékét.</a:t>
            </a:r>
          </a:p>
          <a:p>
            <a:pPr algn="just"/>
            <a:endParaRPr lang="hu-HU" sz="2000" dirty="0" smtClean="0">
              <a:solidFill>
                <a:schemeClr val="tx1"/>
              </a:solidFill>
              <a:latin typeface="Georgia" panose="02040502050405020303" pitchFamily="18" charset="0"/>
              <a:cs typeface="Times New Roman" panose="02020603050405020304" pitchFamily="18" charset="0"/>
            </a:endParaRPr>
          </a:p>
          <a:p>
            <a:pPr algn="just"/>
            <a:r>
              <a:rPr lang="hu-HU" sz="2000" dirty="0" smtClean="0">
                <a:solidFill>
                  <a:schemeClr val="tx1"/>
                </a:solidFill>
                <a:latin typeface="Georgia" panose="02040502050405020303" pitchFamily="18" charset="0"/>
                <a:cs typeface="Times New Roman" panose="02020603050405020304" pitchFamily="18" charset="0"/>
              </a:rPr>
              <a:t>Fontos </a:t>
            </a:r>
            <a:r>
              <a:rPr lang="hu-HU" sz="2000" dirty="0">
                <a:solidFill>
                  <a:schemeClr val="tx1"/>
                </a:solidFill>
                <a:latin typeface="Georgia" panose="02040502050405020303" pitchFamily="18" charset="0"/>
                <a:cs typeface="Times New Roman" panose="02020603050405020304" pitchFamily="18" charset="0"/>
              </a:rPr>
              <a:t>megemlíteni, hogy a megbízható adózók esetén ugyan a mulasztási bírságot és az adóbírságot 50%-al csökkenteni lehet, ez azonban nem igaz az eljárási bírságra, ennek mértéke a megbízható, a „normál” és a kockázatos adózóknál is ugyanannyi</a:t>
            </a:r>
            <a:r>
              <a:rPr lang="hu-HU" sz="2000" dirty="0" smtClean="0">
                <a:solidFill>
                  <a:schemeClr val="tx1"/>
                </a:solidFill>
                <a:latin typeface="Georgia" panose="02040502050405020303" pitchFamily="18" charset="0"/>
                <a:cs typeface="Times New Roman" panose="02020603050405020304" pitchFamily="18" charset="0"/>
              </a:rPr>
              <a:t>.</a:t>
            </a:r>
            <a:endParaRPr lang="hu-HU" sz="2000" dirty="0">
              <a:solidFill>
                <a:schemeClr val="tx1"/>
              </a:solidFill>
              <a:latin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3898089567"/>
      </p:ext>
    </p:extLst>
  </p:cSld>
  <p:clrMapOvr>
    <a:masterClrMapping/>
  </p:clrMapOvr>
  <p:transition spd="med">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271688" y="604192"/>
            <a:ext cx="51125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latin typeface="Georgia" panose="02040502050405020303" pitchFamily="18" charset="0"/>
              </a:rPr>
              <a:t>Változások 2021.</a:t>
            </a:r>
            <a:endParaRPr lang="hu-HU" altLang="hu-HU" sz="1800" dirty="0">
              <a:solidFill>
                <a:schemeClr val="tx1"/>
              </a:solidFill>
              <a:latin typeface="Georgia" panose="02040502050405020303" pitchFamily="18" charset="0"/>
              <a:cs typeface="Times New Roman" panose="02020603050405020304" pitchFamily="18" charset="0"/>
            </a:endParaRPr>
          </a:p>
        </p:txBody>
      </p:sp>
      <p:sp>
        <p:nvSpPr>
          <p:cNvPr id="2" name="Szövegdoboz 1"/>
          <p:cNvSpPr txBox="1"/>
          <p:nvPr/>
        </p:nvSpPr>
        <p:spPr>
          <a:xfrm>
            <a:off x="687512" y="1217712"/>
            <a:ext cx="8496944" cy="5909310"/>
          </a:xfrm>
          <a:prstGeom prst="rect">
            <a:avLst/>
          </a:prstGeom>
          <a:noFill/>
        </p:spPr>
        <p:txBody>
          <a:bodyPr wrap="square" rtlCol="0">
            <a:spAutoFit/>
          </a:bodyPr>
          <a:lstStyle/>
          <a:p>
            <a:pPr algn="just"/>
            <a:r>
              <a:rPr lang="hu-HU" sz="1800" b="1" dirty="0" smtClean="0">
                <a:latin typeface="Georgia" panose="02040502050405020303" pitchFamily="18" charset="0"/>
              </a:rPr>
              <a:t>Art 113. </a:t>
            </a:r>
            <a:r>
              <a:rPr lang="hu-HU" sz="1800" b="1" dirty="0">
                <a:latin typeface="Georgia" panose="02040502050405020303" pitchFamily="18" charset="0"/>
              </a:rPr>
              <a:t>§ </a:t>
            </a:r>
            <a:r>
              <a:rPr lang="hu-HU" sz="1800" b="1" dirty="0" smtClean="0">
                <a:latin typeface="Georgia" panose="02040502050405020303" pitchFamily="18" charset="0"/>
              </a:rPr>
              <a:t>- hatályos 2021. január 1-jétől</a:t>
            </a:r>
          </a:p>
          <a:p>
            <a:pPr algn="just"/>
            <a:endParaRPr lang="hu-HU" sz="1800" dirty="0" smtClean="0">
              <a:latin typeface="Georgia" panose="02040502050405020303" pitchFamily="18" charset="0"/>
            </a:endParaRPr>
          </a:p>
          <a:p>
            <a:pPr marL="342900" indent="-342900" algn="just">
              <a:buAutoNum type="arabicParenBoth"/>
            </a:pPr>
            <a:r>
              <a:rPr lang="hu-HU" sz="1800" b="1" dirty="0" smtClean="0">
                <a:latin typeface="Georgia" panose="02040502050405020303" pitchFamily="18" charset="0"/>
              </a:rPr>
              <a:t>Gépjárművel</a:t>
            </a:r>
            <a:r>
              <a:rPr lang="hu-HU" sz="1800" dirty="0" smtClean="0">
                <a:latin typeface="Georgia" panose="02040502050405020303" pitchFamily="18" charset="0"/>
              </a:rPr>
              <a:t> </a:t>
            </a:r>
            <a:r>
              <a:rPr lang="hu-HU" sz="1800" dirty="0">
                <a:latin typeface="Georgia" panose="02040502050405020303" pitchFamily="18" charset="0"/>
              </a:rPr>
              <a:t>végzett, közúti fuvarozással járó, e törvény végrehajtására kiadott </a:t>
            </a:r>
            <a:r>
              <a:rPr lang="hu-HU" sz="1800" b="1" i="1" dirty="0">
                <a:solidFill>
                  <a:srgbClr val="FF0000"/>
                </a:solidFill>
                <a:latin typeface="Georgia" panose="02040502050405020303" pitchFamily="18" charset="0"/>
              </a:rPr>
              <a:t>miniszteri rendeletben a Kereskedelmi Vámtarifa besorolási rendje szerint meghatározott termékekkel végzett</a:t>
            </a:r>
            <a:r>
              <a:rPr lang="hu-HU" sz="1800" dirty="0">
                <a:latin typeface="Georgia" panose="02040502050405020303" pitchFamily="18" charset="0"/>
              </a:rPr>
              <a:t>, az e törvény végrehajtására kiadott miniszteri rendelet szerinti </a:t>
            </a:r>
            <a:r>
              <a:rPr lang="hu-HU" sz="1800" u="sng" dirty="0">
                <a:latin typeface="Georgia" panose="02040502050405020303" pitchFamily="18" charset="0"/>
              </a:rPr>
              <a:t>termékértékesítést, termékbeszerzést, egyéb célú termékmozgatást</a:t>
            </a:r>
            <a:r>
              <a:rPr lang="hu-HU" sz="1800" dirty="0">
                <a:latin typeface="Georgia" panose="02040502050405020303" pitchFamily="18" charset="0"/>
              </a:rPr>
              <a:t> kizárólag érvényes EKAER számmal rendelkező adózó </a:t>
            </a:r>
            <a:r>
              <a:rPr lang="hu-HU" sz="1800" dirty="0" smtClean="0">
                <a:latin typeface="Georgia" panose="02040502050405020303" pitchFamily="18" charset="0"/>
              </a:rPr>
              <a:t>folytathat.</a:t>
            </a:r>
          </a:p>
          <a:p>
            <a:pPr marL="342900" indent="-342900" algn="just">
              <a:buAutoNum type="arabicParenBoth"/>
            </a:pPr>
            <a:endParaRPr lang="hu-HU" sz="1800" dirty="0">
              <a:latin typeface="Georgia" panose="02040502050405020303" pitchFamily="18" charset="0"/>
            </a:endParaRPr>
          </a:p>
          <a:p>
            <a:pPr marL="342900" indent="-342900" algn="just">
              <a:buAutoNum type="arabicParenBoth"/>
            </a:pPr>
            <a:r>
              <a:rPr lang="hu-HU" sz="1800" dirty="0" smtClean="0">
                <a:latin typeface="Georgia" panose="02040502050405020303" pitchFamily="18" charset="0"/>
              </a:rPr>
              <a:t>Ha </a:t>
            </a:r>
            <a:r>
              <a:rPr lang="hu-HU" sz="1800" dirty="0">
                <a:latin typeface="Georgia" panose="02040502050405020303" pitchFamily="18" charset="0"/>
              </a:rPr>
              <a:t>az adózó az (1) bekezdés szerinti tevékenységet végzi, e törvény végrehajtására kiadott miniszteri rendeletben meghatározottak szerinti esetekben </a:t>
            </a:r>
            <a:r>
              <a:rPr lang="hu-HU" sz="1800" b="1" dirty="0">
                <a:latin typeface="Georgia" panose="02040502050405020303" pitchFamily="18" charset="0"/>
              </a:rPr>
              <a:t>kockázati biztosítékot köteles </a:t>
            </a:r>
            <a:r>
              <a:rPr lang="hu-HU" sz="1800" b="1" dirty="0" smtClean="0">
                <a:latin typeface="Georgia" panose="02040502050405020303" pitchFamily="18" charset="0"/>
              </a:rPr>
              <a:t>nyújtani</a:t>
            </a:r>
            <a:r>
              <a:rPr lang="hu-HU" sz="1800" dirty="0" smtClean="0">
                <a:latin typeface="Georgia" panose="02040502050405020303" pitchFamily="18" charset="0"/>
              </a:rPr>
              <a:t>.</a:t>
            </a:r>
          </a:p>
          <a:p>
            <a:pPr marL="342900" indent="-342900" algn="just">
              <a:buAutoNum type="arabicParenBoth"/>
            </a:pPr>
            <a:endParaRPr lang="hu-HU" sz="1800" dirty="0">
              <a:latin typeface="Georgia" panose="02040502050405020303" pitchFamily="18" charset="0"/>
            </a:endParaRPr>
          </a:p>
          <a:p>
            <a:pPr marL="342900" indent="-342900" algn="just">
              <a:buAutoNum type="arabicParenBoth"/>
            </a:pPr>
            <a:r>
              <a:rPr lang="hu-HU" sz="1800" dirty="0" smtClean="0">
                <a:latin typeface="Georgia" panose="02040502050405020303" pitchFamily="18" charset="0"/>
              </a:rPr>
              <a:t>Kockázati </a:t>
            </a:r>
            <a:r>
              <a:rPr lang="hu-HU" sz="1800" dirty="0">
                <a:latin typeface="Georgia" panose="02040502050405020303" pitchFamily="18" charset="0"/>
              </a:rPr>
              <a:t>biztosítékot köteles fizetni az </a:t>
            </a:r>
            <a:r>
              <a:rPr lang="hu-HU" sz="1800" b="1" dirty="0">
                <a:latin typeface="Georgia" panose="02040502050405020303" pitchFamily="18" charset="0"/>
              </a:rPr>
              <a:t>új kötelezett </a:t>
            </a:r>
            <a:r>
              <a:rPr lang="hu-HU" sz="1800" dirty="0">
                <a:latin typeface="Georgia" panose="02040502050405020303" pitchFamily="18" charset="0"/>
              </a:rPr>
              <a:t>az e törvény végrehajtására kiadott miniszteri rendeletben meghatározott Közösségen belüli termékbeszerzés, illetve az első belföldi általános forgalmi adóköteles, nem közvetlenül végfelhasználó részére történő termékértékesítés esetén az első bejelentés alkalmával és az első bejelentéstől számított száznyolcvanadik napig teljesített bejelentések esetén vagy az első tíz bejelentés alkalmával is, ha az első bejelentéstől számított száznyolcvan napon belül legalább tíz bejelentést nem tett</a:t>
            </a:r>
            <a:r>
              <a:rPr lang="hu-HU" sz="1800" dirty="0" smtClean="0">
                <a:latin typeface="Georgia" panose="02040502050405020303" pitchFamily="18" charset="0"/>
              </a:rPr>
              <a:t>.</a:t>
            </a:r>
            <a:endParaRPr lang="hu-HU" sz="1800" dirty="0">
              <a:latin typeface="Georgia" panose="02040502050405020303" pitchFamily="18" charset="0"/>
            </a:endParaRPr>
          </a:p>
        </p:txBody>
      </p:sp>
    </p:spTree>
    <p:extLst>
      <p:ext uri="{BB962C8B-B14F-4D97-AF65-F5344CB8AC3E}">
        <p14:creationId xmlns:p14="http://schemas.microsoft.com/office/powerpoint/2010/main" val="339851369"/>
      </p:ext>
    </p:extLst>
  </p:cSld>
  <p:clrMapOvr>
    <a:masterClrMapping/>
  </p:clrMapOvr>
  <p:transition spd="med">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271688" y="604192"/>
            <a:ext cx="51125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latin typeface="Georgia" panose="02040502050405020303" pitchFamily="18" charset="0"/>
              </a:rPr>
              <a:t>Változások 2021.</a:t>
            </a:r>
            <a:endParaRPr lang="hu-HU" altLang="hu-HU" sz="1800" dirty="0">
              <a:solidFill>
                <a:schemeClr val="tx1"/>
              </a:solidFill>
              <a:latin typeface="Georgia" panose="02040502050405020303" pitchFamily="18" charset="0"/>
              <a:cs typeface="Times New Roman" panose="02020603050405020304" pitchFamily="18" charset="0"/>
            </a:endParaRPr>
          </a:p>
        </p:txBody>
      </p:sp>
      <p:sp>
        <p:nvSpPr>
          <p:cNvPr id="2" name="Szövegdoboz 1"/>
          <p:cNvSpPr txBox="1"/>
          <p:nvPr/>
        </p:nvSpPr>
        <p:spPr>
          <a:xfrm>
            <a:off x="327472" y="1217712"/>
            <a:ext cx="9505056" cy="5601533"/>
          </a:xfrm>
          <a:prstGeom prst="rect">
            <a:avLst/>
          </a:prstGeom>
          <a:noFill/>
        </p:spPr>
        <p:txBody>
          <a:bodyPr wrap="square" rtlCol="0">
            <a:spAutoFit/>
          </a:bodyPr>
          <a:lstStyle/>
          <a:p>
            <a:pPr algn="just"/>
            <a:r>
              <a:rPr lang="hu-HU" sz="1800" b="1" dirty="0" smtClean="0">
                <a:latin typeface="Georgia" panose="02040502050405020303" pitchFamily="18" charset="0"/>
              </a:rPr>
              <a:t>Art 226. </a:t>
            </a:r>
            <a:r>
              <a:rPr lang="hu-HU" sz="1800" b="1" dirty="0">
                <a:latin typeface="Georgia" panose="02040502050405020303" pitchFamily="18" charset="0"/>
              </a:rPr>
              <a:t>§ </a:t>
            </a:r>
            <a:r>
              <a:rPr lang="hu-HU" sz="1800" b="1" dirty="0" smtClean="0">
                <a:latin typeface="Georgia" panose="02040502050405020303" pitchFamily="18" charset="0"/>
              </a:rPr>
              <a:t>- hatályos 2021. január 1-jétől</a:t>
            </a:r>
          </a:p>
          <a:p>
            <a:pPr algn="just"/>
            <a:endParaRPr lang="hu-HU" sz="1800" b="1" dirty="0" smtClean="0">
              <a:latin typeface="Georgia" panose="02040502050405020303" pitchFamily="18" charset="0"/>
            </a:endParaRPr>
          </a:p>
          <a:p>
            <a:pPr algn="just"/>
            <a:r>
              <a:rPr lang="hu-HU" sz="1600" dirty="0">
                <a:latin typeface="Georgia" panose="02040502050405020303" pitchFamily="18" charset="0"/>
              </a:rPr>
              <a:t>(2) Ha az adózó egy termékegységbe tartozó fuvarozott termék tekintetében </a:t>
            </a:r>
            <a:r>
              <a:rPr lang="hu-HU" sz="1600" b="1" dirty="0">
                <a:solidFill>
                  <a:srgbClr val="FF0000"/>
                </a:solidFill>
                <a:latin typeface="Georgia" panose="02040502050405020303" pitchFamily="18" charset="0"/>
              </a:rPr>
              <a:t>nem tett eleget EKAER bejelentési kötelezettségének</a:t>
            </a:r>
            <a:r>
              <a:rPr lang="hu-HU" sz="1600" dirty="0">
                <a:latin typeface="Georgia" panose="02040502050405020303" pitchFamily="18" charset="0"/>
              </a:rPr>
              <a:t>, az állami adó- és vámhatóság az adózó terhére a be nem jelentett áru adó nélküli értékének negyven százalékáig terjedő mulasztási bírságot szabhat ki.</a:t>
            </a:r>
          </a:p>
          <a:p>
            <a:pPr algn="just"/>
            <a:r>
              <a:rPr lang="hu-HU" sz="1600" dirty="0">
                <a:latin typeface="Georgia" panose="02040502050405020303" pitchFamily="18" charset="0"/>
              </a:rPr>
              <a:t>(3) Ha az adózó egy termékegységbe tartozó fuvarozott termék tekintetében az EKAER bejelentési kötelezettségét úgy teljesítette, hogy </a:t>
            </a:r>
            <a:r>
              <a:rPr lang="hu-HU" sz="1600" b="1" dirty="0">
                <a:solidFill>
                  <a:srgbClr val="FF0000"/>
                </a:solidFill>
                <a:latin typeface="Georgia" panose="02040502050405020303" pitchFamily="18" charset="0"/>
              </a:rPr>
              <a:t>a bejelentett termék mennyisége eltér a ténylegesen fuvarozott termék mennyiségétől</a:t>
            </a:r>
            <a:r>
              <a:rPr lang="hu-HU" sz="1600" dirty="0">
                <a:latin typeface="Georgia" panose="02040502050405020303" pitchFamily="18" charset="0"/>
              </a:rPr>
              <a:t>, akkor a termék be nem jelentett mennyisége adó nélküli értékének, illetve a bejelentett, de ténylegesen nem fuvarozott termék adó nélküli értékének negyven százalékáig terjedő mulasztási bírság szabható ki.</a:t>
            </a:r>
          </a:p>
          <a:p>
            <a:pPr algn="just"/>
            <a:r>
              <a:rPr lang="hu-HU" sz="1600" dirty="0">
                <a:latin typeface="Georgia" panose="02040502050405020303" pitchFamily="18" charset="0"/>
              </a:rPr>
              <a:t>(4) Ha az adózó egy termékegységbe tartozó fuvarozott termék tekintetében az EKAER bejelentési kötelezettségét úgy teljesítette, hogy </a:t>
            </a:r>
            <a:r>
              <a:rPr lang="hu-HU" sz="1600" b="1" dirty="0">
                <a:solidFill>
                  <a:srgbClr val="FF0000"/>
                </a:solidFill>
                <a:latin typeface="Georgia" panose="02040502050405020303" pitchFamily="18" charset="0"/>
              </a:rPr>
              <a:t>a fuvarozott termék bejelentett értéke eltér a tényleges adó nélküli értékétől</a:t>
            </a:r>
            <a:r>
              <a:rPr lang="hu-HU" sz="1600" dirty="0">
                <a:latin typeface="Georgia" panose="02040502050405020303" pitchFamily="18" charset="0"/>
              </a:rPr>
              <a:t>, akkor a bejelentett termékérték és a tényleges adó nélküli termékérték különbözete után negyven százalékig terjedő mulasztási bírság szabható ki, feltéve, hogy az adózóval szemben a (3) bekezdés szerint mulasztási bírság kiszabásának nincs helye.</a:t>
            </a:r>
          </a:p>
          <a:p>
            <a:pPr algn="just"/>
            <a:r>
              <a:rPr lang="hu-HU" sz="1600" dirty="0">
                <a:latin typeface="Georgia" panose="02040502050405020303" pitchFamily="18" charset="0"/>
              </a:rPr>
              <a:t>(5) Ha az adózó - kivéve a termék mennyiségére, illetve értékére vonatkozó bejelentési kötelezettség (3) és (4) bekezdés szerinti megsértését - egy termékegység tekintetében az EKAER bejelentési kötelezettségét </a:t>
            </a:r>
            <a:r>
              <a:rPr lang="hu-HU" sz="1600" dirty="0">
                <a:solidFill>
                  <a:schemeClr val="accent3">
                    <a:lumMod val="50000"/>
                  </a:schemeClr>
                </a:solidFill>
                <a:latin typeface="Georgia" panose="02040502050405020303" pitchFamily="18" charset="0"/>
              </a:rPr>
              <a:t>nem a jogszabálynak megfelelő adattartalommal teljesíti</a:t>
            </a:r>
            <a:r>
              <a:rPr lang="hu-HU" sz="1600" dirty="0">
                <a:latin typeface="Georgia" panose="02040502050405020303" pitchFamily="18" charset="0"/>
              </a:rPr>
              <a:t>, az állami adó- és vámhatóság a </a:t>
            </a:r>
            <a:r>
              <a:rPr lang="hu-HU" sz="1600" dirty="0">
                <a:solidFill>
                  <a:schemeClr val="accent1"/>
                </a:solidFill>
                <a:latin typeface="Georgia" panose="02040502050405020303" pitchFamily="18" charset="0"/>
              </a:rPr>
              <a:t>220. § (1) bekezdésében foglaltak szerint jár el</a:t>
            </a:r>
            <a:r>
              <a:rPr lang="hu-HU" sz="1600" dirty="0">
                <a:latin typeface="Georgia" panose="02040502050405020303" pitchFamily="18" charset="0"/>
              </a:rPr>
              <a:t>.</a:t>
            </a:r>
          </a:p>
          <a:p>
            <a:pPr algn="just"/>
            <a:r>
              <a:rPr lang="hu-HU" sz="1600" dirty="0">
                <a:latin typeface="Georgia" panose="02040502050405020303" pitchFamily="18" charset="0"/>
              </a:rPr>
              <a:t>(6) A (2)-(5) bekezdéstől eltérően nincs helye mulasztási bírság megállapításának, ha az adózó igazolja, hogy úgy járt el, ahogy az az adott helyzetben tőle elvárható.</a:t>
            </a:r>
          </a:p>
          <a:p>
            <a:pPr algn="just"/>
            <a:endParaRPr lang="hu-HU" sz="1800" dirty="0" smtClean="0">
              <a:latin typeface="Georgia" panose="02040502050405020303" pitchFamily="18" charset="0"/>
            </a:endParaRPr>
          </a:p>
        </p:txBody>
      </p:sp>
    </p:spTree>
    <p:extLst>
      <p:ext uri="{BB962C8B-B14F-4D97-AF65-F5344CB8AC3E}">
        <p14:creationId xmlns:p14="http://schemas.microsoft.com/office/powerpoint/2010/main" val="2694308946"/>
      </p:ext>
    </p:extLst>
  </p:cSld>
  <p:clrMapOvr>
    <a:masterClrMapping/>
  </p:clrMapOvr>
  <p:transition spd="med">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573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734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eaLnBrk="1" hangingPunct="1">
              <a:spcBef>
                <a:spcPct val="50000"/>
              </a:spcBef>
            </a:pPr>
            <a:endParaRPr lang="hu-HU" altLang="hu-HU" sz="2000">
              <a:latin typeface="Times New Roman" panose="02020603050405020304" pitchFamily="18" charset="0"/>
              <a:cs typeface="Times New Roman" panose="02020603050405020304" pitchFamily="18" charset="0"/>
            </a:endParaRPr>
          </a:p>
        </p:txBody>
      </p:sp>
      <p:sp>
        <p:nvSpPr>
          <p:cNvPr id="57349" name="Szövegdoboz 2"/>
          <p:cNvSpPr txBox="1">
            <a:spLocks noChangeArrowheads="1"/>
          </p:cNvSpPr>
          <p:nvPr/>
        </p:nvSpPr>
        <p:spPr bwMode="auto">
          <a:xfrm>
            <a:off x="2271688" y="604192"/>
            <a:ext cx="51125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defRPr sz="3200">
                <a:solidFill>
                  <a:srgbClr val="000000"/>
                </a:solidFill>
                <a:latin typeface="Gill Sans"/>
                <a:sym typeface="Gill Sans"/>
              </a:defRPr>
            </a:lvl1pPr>
            <a:lvl2pPr marL="742950" indent="-285750">
              <a:defRPr sz="3200">
                <a:solidFill>
                  <a:srgbClr val="000000"/>
                </a:solidFill>
                <a:latin typeface="Gill Sans"/>
                <a:sym typeface="Gill Sans"/>
              </a:defRPr>
            </a:lvl2pPr>
            <a:lvl3pPr marL="1143000" indent="-228600">
              <a:defRPr sz="3200">
                <a:solidFill>
                  <a:srgbClr val="000000"/>
                </a:solidFill>
                <a:latin typeface="Gill Sans"/>
                <a:sym typeface="Gill Sans"/>
              </a:defRPr>
            </a:lvl3pPr>
            <a:lvl4pPr marL="1600200" indent="-228600">
              <a:defRPr sz="3200">
                <a:solidFill>
                  <a:srgbClr val="000000"/>
                </a:solidFill>
                <a:latin typeface="Gill Sans"/>
                <a:sym typeface="Gill Sans"/>
              </a:defRPr>
            </a:lvl4pPr>
            <a:lvl5pPr marL="2057400" indent="-228600">
              <a:defRPr sz="3200">
                <a:solidFill>
                  <a:srgbClr val="000000"/>
                </a:solidFill>
                <a:latin typeface="Gill Sans"/>
                <a:sym typeface="Gill Sans"/>
              </a:defRPr>
            </a:lvl5pPr>
            <a:lvl6pPr marL="2514600" indent="-228600" eaLnBrk="0" fontAlgn="base" hangingPunct="0">
              <a:spcBef>
                <a:spcPct val="0"/>
              </a:spcBef>
              <a:spcAft>
                <a:spcPct val="0"/>
              </a:spcAft>
              <a:defRPr sz="3200">
                <a:solidFill>
                  <a:srgbClr val="000000"/>
                </a:solidFill>
                <a:latin typeface="Gill Sans"/>
                <a:sym typeface="Gill Sans"/>
              </a:defRPr>
            </a:lvl6pPr>
            <a:lvl7pPr marL="2971800" indent="-228600" eaLnBrk="0" fontAlgn="base" hangingPunct="0">
              <a:spcBef>
                <a:spcPct val="0"/>
              </a:spcBef>
              <a:spcAft>
                <a:spcPct val="0"/>
              </a:spcAft>
              <a:defRPr sz="3200">
                <a:solidFill>
                  <a:srgbClr val="000000"/>
                </a:solidFill>
                <a:latin typeface="Gill Sans"/>
                <a:sym typeface="Gill Sans"/>
              </a:defRPr>
            </a:lvl7pPr>
            <a:lvl8pPr marL="3429000" indent="-228600" eaLnBrk="0" fontAlgn="base" hangingPunct="0">
              <a:spcBef>
                <a:spcPct val="0"/>
              </a:spcBef>
              <a:spcAft>
                <a:spcPct val="0"/>
              </a:spcAft>
              <a:defRPr sz="3200">
                <a:solidFill>
                  <a:srgbClr val="000000"/>
                </a:solidFill>
                <a:latin typeface="Gill Sans"/>
                <a:sym typeface="Gill Sans"/>
              </a:defRPr>
            </a:lvl8pPr>
            <a:lvl9pPr marL="3886200" indent="-228600" eaLnBrk="0" fontAlgn="base" hangingPunct="0">
              <a:spcBef>
                <a:spcPct val="0"/>
              </a:spcBef>
              <a:spcAft>
                <a:spcPct val="0"/>
              </a:spcAft>
              <a:defRPr sz="3200">
                <a:solidFill>
                  <a:srgbClr val="000000"/>
                </a:solidFill>
                <a:latin typeface="Gill Sans"/>
                <a:sym typeface="Gill Sans"/>
              </a:defRPr>
            </a:lvl9pPr>
          </a:lstStyle>
          <a:p>
            <a:pPr algn="ctr" eaLnBrk="1" hangingPunct="1"/>
            <a:r>
              <a:rPr lang="hu-HU" altLang="hu-HU" sz="2400" b="1" dirty="0" smtClean="0">
                <a:solidFill>
                  <a:srgbClr val="C00000"/>
                </a:solidFill>
                <a:latin typeface="Georgia" panose="02040502050405020303" pitchFamily="18" charset="0"/>
              </a:rPr>
              <a:t>Változások 2021.</a:t>
            </a:r>
            <a:endParaRPr lang="hu-HU" altLang="hu-HU" sz="1800" dirty="0">
              <a:solidFill>
                <a:schemeClr val="tx1"/>
              </a:solidFill>
              <a:latin typeface="Georgia" panose="02040502050405020303" pitchFamily="18" charset="0"/>
              <a:cs typeface="Times New Roman" panose="02020603050405020304" pitchFamily="18" charset="0"/>
            </a:endParaRPr>
          </a:p>
        </p:txBody>
      </p:sp>
      <p:sp>
        <p:nvSpPr>
          <p:cNvPr id="2" name="Szövegdoboz 1"/>
          <p:cNvSpPr txBox="1"/>
          <p:nvPr/>
        </p:nvSpPr>
        <p:spPr>
          <a:xfrm>
            <a:off x="327472" y="1217712"/>
            <a:ext cx="9505056" cy="4524315"/>
          </a:xfrm>
          <a:prstGeom prst="rect">
            <a:avLst/>
          </a:prstGeom>
          <a:noFill/>
        </p:spPr>
        <p:txBody>
          <a:bodyPr wrap="square" rtlCol="0">
            <a:spAutoFit/>
          </a:bodyPr>
          <a:lstStyle/>
          <a:p>
            <a:pPr algn="just"/>
            <a:r>
              <a:rPr lang="hu-HU" sz="1800" b="1" dirty="0" smtClean="0">
                <a:latin typeface="Georgia" panose="02040502050405020303" pitchFamily="18" charset="0"/>
              </a:rPr>
              <a:t>Art 220. </a:t>
            </a:r>
            <a:r>
              <a:rPr lang="hu-HU" sz="1800" b="1" dirty="0">
                <a:latin typeface="Georgia" panose="02040502050405020303" pitchFamily="18" charset="0"/>
              </a:rPr>
              <a:t>§ </a:t>
            </a:r>
            <a:r>
              <a:rPr lang="hu-HU" sz="1800" b="1" dirty="0" smtClean="0">
                <a:latin typeface="Georgia" panose="02040502050405020303" pitchFamily="18" charset="0"/>
              </a:rPr>
              <a:t>- hatályos 2021. január 1-jétől</a:t>
            </a:r>
          </a:p>
          <a:p>
            <a:pPr algn="just"/>
            <a:endParaRPr lang="hu-HU" sz="1800" b="1" dirty="0" smtClean="0">
              <a:latin typeface="Georgia" panose="02040502050405020303" pitchFamily="18" charset="0"/>
            </a:endParaRPr>
          </a:p>
          <a:p>
            <a:pPr algn="just"/>
            <a:r>
              <a:rPr lang="hu-HU" sz="1800" b="1" dirty="0" smtClean="0">
                <a:latin typeface="Georgia" panose="02040502050405020303" pitchFamily="18" charset="0"/>
              </a:rPr>
              <a:t>220</a:t>
            </a:r>
            <a:r>
              <a:rPr lang="hu-HU" sz="1800" b="1" dirty="0">
                <a:latin typeface="Georgia" panose="02040502050405020303" pitchFamily="18" charset="0"/>
              </a:rPr>
              <a:t>. § </a:t>
            </a:r>
            <a:r>
              <a:rPr lang="hu-HU" sz="1800" i="1" dirty="0">
                <a:latin typeface="Georgia" panose="02040502050405020303" pitchFamily="18" charset="0"/>
              </a:rPr>
              <a:t>[Általános bírságszabály]</a:t>
            </a:r>
            <a:endParaRPr lang="hu-HU" sz="1800" dirty="0">
              <a:latin typeface="Georgia" panose="02040502050405020303" pitchFamily="18" charset="0"/>
            </a:endParaRPr>
          </a:p>
          <a:p>
            <a:pPr algn="just"/>
            <a:r>
              <a:rPr lang="hu-HU" sz="1800" dirty="0">
                <a:latin typeface="Georgia" panose="02040502050405020303" pitchFamily="18" charset="0"/>
              </a:rPr>
              <a:t>(1) Ha jogszabály eltérően nem rendelkezik, az adóhatóság az e törvényben, adókötelezettséget előíró törvényben, illetve e törvények felhatalmazásán alapuló más jogszabályban megállapított kötelezettségnek a megszegése miatt a természetes személy adózót kettőszázezer forintig, </a:t>
            </a:r>
            <a:r>
              <a:rPr lang="hu-HU" sz="1800" b="1" dirty="0">
                <a:solidFill>
                  <a:srgbClr val="FF0000"/>
                </a:solidFill>
                <a:latin typeface="Georgia" panose="02040502050405020303" pitchFamily="18" charset="0"/>
              </a:rPr>
              <a:t>nem természetes személy adózót ötszázezer forintig terjedő mulasztási bírsággal sújthatja</a:t>
            </a:r>
            <a:r>
              <a:rPr lang="hu-HU" sz="1800" dirty="0">
                <a:latin typeface="Georgia" panose="02040502050405020303" pitchFamily="18" charset="0"/>
              </a:rPr>
              <a:t>.</a:t>
            </a:r>
          </a:p>
          <a:p>
            <a:pPr algn="just"/>
            <a:endParaRPr lang="hu-HU" sz="1800" dirty="0" smtClean="0">
              <a:latin typeface="Georgia" panose="02040502050405020303" pitchFamily="18" charset="0"/>
            </a:endParaRPr>
          </a:p>
          <a:p>
            <a:pPr algn="just"/>
            <a:r>
              <a:rPr lang="hu-HU" sz="1800" dirty="0" smtClean="0">
                <a:latin typeface="Georgia" panose="02040502050405020303" pitchFamily="18" charset="0"/>
              </a:rPr>
              <a:t>(</a:t>
            </a:r>
            <a:r>
              <a:rPr lang="hu-HU" sz="1800" dirty="0">
                <a:latin typeface="Georgia" panose="02040502050405020303" pitchFamily="18" charset="0"/>
              </a:rPr>
              <a:t>2) A kötelezettség megszegésének minősül a kötelezettség hibás, hiányos, valótlan adattartalommal történő, vagy késedelmes teljesítése, illetve teljesítésének elmulasztása.</a:t>
            </a:r>
          </a:p>
          <a:p>
            <a:pPr algn="just"/>
            <a:r>
              <a:rPr lang="hu-HU" sz="1800" dirty="0">
                <a:latin typeface="Georgia" panose="02040502050405020303" pitchFamily="18" charset="0"/>
              </a:rPr>
              <a:t>(3) A késedelem esetén nincs helye mulasztási bírság megállapításának, ha az adózó a kötelezettség teljesítése </a:t>
            </a:r>
            <a:r>
              <a:rPr lang="hu-HU" sz="1800" u="sng" dirty="0">
                <a:latin typeface="Georgia" panose="02040502050405020303" pitchFamily="18" charset="0"/>
              </a:rPr>
              <a:t>mellett késedelmét annak igazolásával menti ki, hogy úgy járt el, ahogy az az adott helyzetben általában elvárható.</a:t>
            </a:r>
          </a:p>
          <a:p>
            <a:pPr algn="just"/>
            <a:endParaRPr lang="hu-HU" sz="1800" b="1" dirty="0" smtClean="0">
              <a:latin typeface="Georgia" panose="02040502050405020303" pitchFamily="18" charset="0"/>
            </a:endParaRPr>
          </a:p>
          <a:p>
            <a:pPr algn="just"/>
            <a:endParaRPr lang="hu-HU" sz="1800" dirty="0" smtClean="0">
              <a:latin typeface="Georgia" panose="02040502050405020303" pitchFamily="18" charset="0"/>
            </a:endParaRPr>
          </a:p>
        </p:txBody>
      </p:sp>
    </p:spTree>
    <p:extLst>
      <p:ext uri="{BB962C8B-B14F-4D97-AF65-F5344CB8AC3E}">
        <p14:creationId xmlns:p14="http://schemas.microsoft.com/office/powerpoint/2010/main" val="1667864617"/>
      </p:ext>
    </p:extLst>
  </p:cSld>
  <p:clrMapOvr>
    <a:masterClrMapping/>
  </p:clrMapOvr>
  <p:transition spd="med">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962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6260"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96261" name="Szövegdoboz 1"/>
          <p:cNvSpPr txBox="1">
            <a:spLocks noChangeArrowheads="1"/>
          </p:cNvSpPr>
          <p:nvPr/>
        </p:nvSpPr>
        <p:spPr bwMode="auto">
          <a:xfrm>
            <a:off x="542925" y="640535"/>
            <a:ext cx="8620125"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3200" b="1" i="1" u="sng" dirty="0" smtClean="0">
                <a:solidFill>
                  <a:srgbClr val="000000"/>
                </a:solidFill>
                <a:latin typeface="Times New Roman" panose="02020603050405020304" pitchFamily="18" charset="0"/>
                <a:cs typeface="Times New Roman" panose="02020603050405020304" pitchFamily="18" charset="0"/>
              </a:rPr>
              <a:t>Kombinált Nomenklatúra egyes lényegi módosulásai</a:t>
            </a:r>
            <a:r>
              <a:rPr lang="hu-HU" altLang="hu-HU" b="1" i="1" u="sng" dirty="0" smtClean="0">
                <a:solidFill>
                  <a:srgbClr val="000000"/>
                </a:solidFill>
                <a:latin typeface="Gill Sans"/>
              </a:rPr>
              <a:t>:</a:t>
            </a:r>
            <a:endParaRPr lang="hu-HU" altLang="hu-HU" b="1" i="1" u="sng" dirty="0">
              <a:solidFill>
                <a:srgbClr val="000000"/>
              </a:solidFill>
              <a:latin typeface="Gill Sans"/>
            </a:endParaRPr>
          </a:p>
        </p:txBody>
      </p:sp>
      <p:sp>
        <p:nvSpPr>
          <p:cNvPr id="96262" name="Téglalap 1"/>
          <p:cNvSpPr>
            <a:spLocks noChangeArrowheads="1"/>
          </p:cNvSpPr>
          <p:nvPr/>
        </p:nvSpPr>
        <p:spPr bwMode="auto">
          <a:xfrm>
            <a:off x="579664" y="1975857"/>
            <a:ext cx="8620125"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gn="just" eaLnBrk="1" hangingPunct="1">
              <a:buFont typeface="Wingdings" panose="05000000000000000000" pitchFamily="2" charset="2"/>
              <a:buChar char="Ø"/>
            </a:pPr>
            <a:r>
              <a:rPr lang="hu-HU" altLang="hu-HU" sz="2800" dirty="0" smtClean="0">
                <a:solidFill>
                  <a:schemeClr val="tx1"/>
                </a:solidFill>
                <a:latin typeface="Times New Roman" panose="02020603050405020304" pitchFamily="18" charset="0"/>
                <a:cs typeface="Times New Roman" panose="02020603050405020304" pitchFamily="18" charset="0"/>
              </a:rPr>
              <a:t>COVID -19 járvány miatt: </a:t>
            </a:r>
          </a:p>
          <a:p>
            <a:pPr marL="911225" lvl="1" indent="-457200" algn="just" eaLnBrk="1" hangingPunct="1">
              <a:buFont typeface="Wingdings" panose="05000000000000000000" pitchFamily="2" charset="2"/>
              <a:buChar char="Ø"/>
            </a:pPr>
            <a:r>
              <a:rPr lang="hu-HU" altLang="hu-HU" sz="2800" dirty="0" smtClean="0">
                <a:solidFill>
                  <a:schemeClr val="tx1"/>
                </a:solidFill>
                <a:latin typeface="Times New Roman" panose="02020603050405020304" pitchFamily="18" charset="0"/>
                <a:cs typeface="Times New Roman" panose="02020603050405020304" pitchFamily="18" charset="0"/>
              </a:rPr>
              <a:t>39. ács, a 48. ács., a 63. ács, és a 90. ács </a:t>
            </a:r>
          </a:p>
          <a:p>
            <a:pPr marL="457200" indent="-457200" algn="just" eaLnBrk="1" hangingPunct="1">
              <a:buFont typeface="Wingdings" panose="05000000000000000000" pitchFamily="2" charset="2"/>
              <a:buChar char="Ø"/>
            </a:pPr>
            <a:r>
              <a:rPr lang="hu-HU" altLang="hu-HU" sz="2800" dirty="0" smtClean="0">
                <a:solidFill>
                  <a:schemeClr val="tx1"/>
                </a:solidFill>
                <a:latin typeface="Times New Roman" panose="02020603050405020304" pitchFamily="18" charset="0"/>
                <a:cs typeface="Times New Roman" panose="02020603050405020304" pitchFamily="18" charset="0"/>
              </a:rPr>
              <a:t>44 árucsoport, új vámtarifaszám: 4401 22 10</a:t>
            </a:r>
          </a:p>
          <a:p>
            <a:pPr marL="457200" indent="-457200" algn="just" eaLnBrk="1" hangingPunct="1">
              <a:buFont typeface="Wingdings" panose="05000000000000000000" pitchFamily="2" charset="2"/>
              <a:buChar char="Ø"/>
            </a:pPr>
            <a:r>
              <a:rPr lang="hu-HU" altLang="hu-HU" sz="2800" dirty="0" smtClean="0">
                <a:solidFill>
                  <a:schemeClr val="tx1"/>
                </a:solidFill>
                <a:latin typeface="Times New Roman" panose="02020603050405020304" pitchFamily="18" charset="0"/>
                <a:cs typeface="Times New Roman" panose="02020603050405020304" pitchFamily="18" charset="0"/>
              </a:rPr>
              <a:t>848140 10 </a:t>
            </a:r>
            <a:r>
              <a:rPr lang="hu-HU" altLang="hu-HU" sz="2800" dirty="0" err="1" smtClean="0">
                <a:solidFill>
                  <a:schemeClr val="tx1"/>
                </a:solidFill>
                <a:latin typeface="Times New Roman" panose="02020603050405020304" pitchFamily="18" charset="0"/>
                <a:cs typeface="Times New Roman" panose="02020603050405020304" pitchFamily="18" charset="0"/>
              </a:rPr>
              <a:t>KN-kód</a:t>
            </a:r>
            <a:r>
              <a:rPr lang="hu-HU" altLang="hu-HU" sz="2800" dirty="0" smtClean="0">
                <a:solidFill>
                  <a:schemeClr val="tx1"/>
                </a:solidFill>
                <a:latin typeface="Times New Roman" panose="02020603050405020304" pitchFamily="18" charset="0"/>
                <a:cs typeface="Times New Roman" panose="02020603050405020304" pitchFamily="18" charset="0"/>
              </a:rPr>
              <a:t> új megnevezése,</a:t>
            </a:r>
          </a:p>
          <a:p>
            <a:pPr marL="457200" indent="-457200" algn="just" eaLnBrk="1" hangingPunct="1">
              <a:buFont typeface="Wingdings" panose="05000000000000000000" pitchFamily="2" charset="2"/>
              <a:buChar char="Ø"/>
            </a:pPr>
            <a:r>
              <a:rPr lang="hu-HU" altLang="hu-HU" sz="2800" dirty="0" smtClean="0">
                <a:solidFill>
                  <a:schemeClr val="tx1"/>
                </a:solidFill>
                <a:latin typeface="Times New Roman" panose="02020603050405020304" pitchFamily="18" charset="0"/>
                <a:cs typeface="Times New Roman" panose="02020603050405020304" pitchFamily="18" charset="0"/>
              </a:rPr>
              <a:t>8504 90 13 </a:t>
            </a:r>
            <a:r>
              <a:rPr lang="hu-HU" altLang="hu-HU" sz="2800" dirty="0" err="1" smtClean="0">
                <a:solidFill>
                  <a:schemeClr val="tx1"/>
                </a:solidFill>
                <a:latin typeface="Times New Roman" panose="02020603050405020304" pitchFamily="18" charset="0"/>
                <a:cs typeface="Times New Roman" panose="02020603050405020304" pitchFamily="18" charset="0"/>
              </a:rPr>
              <a:t>KN-kód</a:t>
            </a:r>
            <a:r>
              <a:rPr lang="hu-HU" altLang="hu-HU" sz="2800" dirty="0" smtClean="0">
                <a:solidFill>
                  <a:schemeClr val="tx1"/>
                </a:solidFill>
                <a:latin typeface="Times New Roman" panose="02020603050405020304" pitchFamily="18" charset="0"/>
                <a:cs typeface="Times New Roman" panose="02020603050405020304" pitchFamily="18" charset="0"/>
              </a:rPr>
              <a:t> szintén új megnevezése lett,</a:t>
            </a:r>
          </a:p>
          <a:p>
            <a:pPr marL="457200" indent="-457200" algn="just" eaLnBrk="1" hangingPunct="1">
              <a:buFont typeface="Wingdings" panose="05000000000000000000" pitchFamily="2" charset="2"/>
              <a:buChar char="Ø"/>
            </a:pPr>
            <a:r>
              <a:rPr lang="hu-HU" altLang="hu-HU" sz="2800" dirty="0">
                <a:solidFill>
                  <a:schemeClr val="tx1"/>
                </a:solidFill>
                <a:latin typeface="Times New Roman" panose="02020603050405020304" pitchFamily="18" charset="0"/>
                <a:cs typeface="Times New Roman" panose="02020603050405020304" pitchFamily="18" charset="0"/>
              </a:rPr>
              <a:t>m</a:t>
            </a:r>
            <a:r>
              <a:rPr lang="hu-HU" altLang="hu-HU" sz="2800" dirty="0" smtClean="0">
                <a:solidFill>
                  <a:schemeClr val="tx1"/>
                </a:solidFill>
                <a:latin typeface="Times New Roman" panose="02020603050405020304" pitchFamily="18" charset="0"/>
                <a:cs typeface="Times New Roman" panose="02020603050405020304" pitchFamily="18" charset="0"/>
              </a:rPr>
              <a:t>íg a 8504 90 17 új vámtarifaszám </a:t>
            </a:r>
            <a:r>
              <a:rPr lang="hu-HU" altLang="hu-HU" sz="2800" dirty="0" smtClean="0"/>
              <a:t> </a:t>
            </a:r>
          </a:p>
          <a:p>
            <a:pPr marL="457200" indent="-457200" algn="just" eaLnBrk="1" hangingPunct="1">
              <a:buFont typeface="Wingdings" panose="05000000000000000000" pitchFamily="2" charset="2"/>
              <a:buChar char="Ø"/>
            </a:pPr>
            <a:endParaRPr lang="hu-HU" altLang="hu-HU" sz="2800" dirty="0">
              <a:latin typeface="Times New Roman" panose="02020603050405020304" pitchFamily="18" charset="0"/>
              <a:cs typeface="Times New Roman" panose="02020603050405020304" pitchFamily="18" charset="0"/>
            </a:endParaRPr>
          </a:p>
          <a:p>
            <a:pPr marL="457200" indent="-457200" algn="just" eaLnBrk="1" hangingPunct="1">
              <a:buFont typeface="Wingdings" panose="05000000000000000000" pitchFamily="2" charset="2"/>
              <a:buChar char="Ø"/>
            </a:pPr>
            <a:r>
              <a:rPr lang="hu-HU" altLang="hu-HU" sz="2400" dirty="0" smtClean="0">
                <a:latin typeface="Times New Roman" panose="02020603050405020304" pitchFamily="18" charset="0"/>
                <a:cs typeface="Times New Roman" panose="02020603050405020304" pitchFamily="18" charset="0"/>
              </a:rPr>
              <a:t>a 3005 vámtarifaszám megnevezései pontosításra kerültek,</a:t>
            </a:r>
            <a:endParaRPr lang="hu-HU" altLang="hu-HU" sz="2800" dirty="0">
              <a:latin typeface="Times New Roman" panose="02020603050405020304" pitchFamily="18" charset="0"/>
              <a:cs typeface="Times New Roman" panose="02020603050405020304" pitchFamily="18" charset="0"/>
            </a:endParaRPr>
          </a:p>
          <a:p>
            <a:pPr marL="457200" indent="-457200" algn="just" eaLnBrk="1" hangingPunct="1">
              <a:buFont typeface="Wingdings" panose="05000000000000000000" pitchFamily="2" charset="2"/>
              <a:buChar char="Ø"/>
            </a:pPr>
            <a:r>
              <a:rPr lang="hu-HU" altLang="hu-HU" sz="2400" dirty="0" smtClean="0">
                <a:latin typeface="Times New Roman" panose="02020603050405020304" pitchFamily="18" charset="0"/>
                <a:cs typeface="Times New Roman" panose="02020603050405020304" pitchFamily="18" charset="0"/>
              </a:rPr>
              <a:t>a 44 ács. megjegyzések 3. pontjának pontosítása történt</a:t>
            </a:r>
          </a:p>
          <a:p>
            <a:pPr marL="457200" indent="-457200" algn="just" eaLnBrk="1" hangingPunct="1">
              <a:buFont typeface="Wingdings" panose="05000000000000000000" pitchFamily="2" charset="2"/>
              <a:buChar char="Ø"/>
            </a:pPr>
            <a:r>
              <a:rPr lang="hu-HU" altLang="hu-HU" sz="2400" dirty="0" smtClean="0">
                <a:latin typeface="Times New Roman" panose="02020603050405020304" pitchFamily="18" charset="0"/>
                <a:cs typeface="Times New Roman" panose="02020603050405020304" pitchFamily="18" charset="0"/>
              </a:rPr>
              <a:t>A 8714 vámtarifaszám szintén pontosításra került</a:t>
            </a:r>
          </a:p>
          <a:p>
            <a:pPr marL="457200" indent="-457200" algn="just" eaLnBrk="1" hangingPunct="1">
              <a:buFont typeface="Wingdings" panose="05000000000000000000" pitchFamily="2" charset="2"/>
              <a:buChar char="Ø"/>
            </a:pPr>
            <a:r>
              <a:rPr lang="hu-HU" altLang="hu-HU" sz="2400" dirty="0" smtClean="0">
                <a:latin typeface="Times New Roman" panose="02020603050405020304" pitchFamily="18" charset="0"/>
                <a:cs typeface="Times New Roman" panose="02020603050405020304" pitchFamily="18" charset="0"/>
              </a:rPr>
              <a:t>A 9610 00 </a:t>
            </a:r>
            <a:r>
              <a:rPr lang="hu-HU" altLang="hu-HU" sz="2400" dirty="0" err="1" smtClean="0">
                <a:latin typeface="Times New Roman" panose="02020603050405020304" pitchFamily="18" charset="0"/>
                <a:cs typeface="Times New Roman" panose="02020603050405020304" pitchFamily="18" charset="0"/>
              </a:rPr>
              <a:t>00</a:t>
            </a:r>
            <a:r>
              <a:rPr lang="hu-HU" altLang="hu-HU" sz="2400" dirty="0" smtClean="0">
                <a:latin typeface="Times New Roman" panose="02020603050405020304" pitchFamily="18" charset="0"/>
                <a:cs typeface="Times New Roman" panose="02020603050405020304" pitchFamily="18" charset="0"/>
              </a:rPr>
              <a:t> vámtarifaszám is kiegészítésre került</a:t>
            </a:r>
          </a:p>
        </p:txBody>
      </p:sp>
      <p:sp>
        <p:nvSpPr>
          <p:cNvPr id="96264"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E34ED60-A058-4FE8-8F24-E5D38DE2225A}" type="slidenum">
              <a:rPr lang="hu-HU" altLang="hu-HU"/>
              <a:pPr/>
              <a:t>46</a:t>
            </a:fld>
            <a:endParaRPr lang="hu-HU" altLang="hu-HU"/>
          </a:p>
        </p:txBody>
      </p:sp>
    </p:spTree>
  </p:cSld>
  <p:clrMapOvr>
    <a:masterClrMapping/>
  </p:clrMapOvr>
  <p:transition spd="med">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962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6260"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96261" name="Szövegdoboz 1"/>
          <p:cNvSpPr txBox="1">
            <a:spLocks noChangeArrowheads="1"/>
          </p:cNvSpPr>
          <p:nvPr/>
        </p:nvSpPr>
        <p:spPr bwMode="auto">
          <a:xfrm>
            <a:off x="542925" y="640535"/>
            <a:ext cx="862012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4000" dirty="0" smtClean="0">
                <a:solidFill>
                  <a:srgbClr val="000000"/>
                </a:solidFill>
                <a:latin typeface="Times New Roman" panose="02020603050405020304" pitchFamily="18" charset="0"/>
                <a:cs typeface="Times New Roman" panose="02020603050405020304" pitchFamily="18" charset="0"/>
              </a:rPr>
              <a:t>Kombinált Nomenklatúra egyes lényegi módosulásai</a:t>
            </a:r>
            <a:r>
              <a:rPr lang="hu-HU" altLang="hu-HU" sz="4400" dirty="0" smtClean="0">
                <a:solidFill>
                  <a:srgbClr val="000000"/>
                </a:solidFill>
                <a:latin typeface="Gill Sans"/>
              </a:rPr>
              <a:t>:</a:t>
            </a:r>
            <a:endParaRPr lang="hu-HU" altLang="hu-HU" sz="4400" dirty="0">
              <a:solidFill>
                <a:srgbClr val="000000"/>
              </a:solidFill>
              <a:latin typeface="Gill Sans"/>
            </a:endParaRPr>
          </a:p>
        </p:txBody>
      </p:sp>
      <p:sp>
        <p:nvSpPr>
          <p:cNvPr id="96262" name="Téglalap 1"/>
          <p:cNvSpPr>
            <a:spLocks noChangeArrowheads="1"/>
          </p:cNvSpPr>
          <p:nvPr/>
        </p:nvSpPr>
        <p:spPr bwMode="auto">
          <a:xfrm>
            <a:off x="579664" y="1975857"/>
            <a:ext cx="8620125" cy="53860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hu-HU" altLang="hu-HU" sz="2400" b="1" i="1" u="sng" dirty="0" smtClean="0">
                <a:solidFill>
                  <a:srgbClr val="FF0000"/>
                </a:solidFill>
                <a:latin typeface="Times New Roman" panose="02020603050405020304" pitchFamily="18" charset="0"/>
                <a:cs typeface="Times New Roman" panose="02020603050405020304" pitchFamily="18" charset="0"/>
              </a:rPr>
              <a:t>Hasznos tudnivalók:</a:t>
            </a:r>
          </a:p>
          <a:p>
            <a:pPr algn="just" eaLnBrk="1" hangingPunct="1"/>
            <a:r>
              <a:rPr lang="hu-HU" altLang="hu-HU" sz="2400" b="1" dirty="0" smtClean="0">
                <a:latin typeface="Times New Roman" panose="02020603050405020304" pitchFamily="18" charset="0"/>
                <a:cs typeface="Times New Roman" panose="02020603050405020304" pitchFamily="18" charset="0"/>
              </a:rPr>
              <a:t>TARIC rendszer:</a:t>
            </a:r>
          </a:p>
          <a:p>
            <a:pPr algn="just" eaLnBrk="1" hangingPunct="1"/>
            <a:r>
              <a:rPr lang="hu-HU" sz="2400" dirty="0">
                <a:latin typeface="Times New Roman" panose="02020603050405020304" pitchFamily="18" charset="0"/>
                <a:cs typeface="Times New Roman" panose="02020603050405020304" pitchFamily="18" charset="0"/>
                <a:hlinkClick r:id="rId4"/>
              </a:rPr>
              <a:t>http://kkk.nav.gov.hu/eles/1/taricweb</a:t>
            </a:r>
            <a:r>
              <a:rPr lang="hu-HU" sz="2400" dirty="0" smtClean="0">
                <a:latin typeface="Times New Roman" panose="02020603050405020304" pitchFamily="18" charset="0"/>
                <a:cs typeface="Times New Roman" panose="02020603050405020304" pitchFamily="18" charset="0"/>
                <a:hlinkClick r:id="rId4"/>
              </a:rPr>
              <a:t>/</a:t>
            </a:r>
            <a:endParaRPr lang="hu-HU" sz="2400" dirty="0" smtClean="0">
              <a:latin typeface="Times New Roman" panose="02020603050405020304" pitchFamily="18" charset="0"/>
              <a:cs typeface="Times New Roman" panose="02020603050405020304" pitchFamily="18" charset="0"/>
            </a:endParaRPr>
          </a:p>
          <a:p>
            <a:pPr algn="just" eaLnBrk="1" hangingPunct="1"/>
            <a:r>
              <a:rPr lang="hu-HU" altLang="hu-HU" sz="2400" dirty="0" smtClean="0">
                <a:latin typeface="Times New Roman" panose="02020603050405020304" pitchFamily="18" charset="0"/>
                <a:cs typeface="Times New Roman" panose="02020603050405020304" pitchFamily="18" charset="0"/>
              </a:rPr>
              <a:t>vagy</a:t>
            </a:r>
          </a:p>
          <a:p>
            <a:pPr algn="just" eaLnBrk="1" hangingPunct="1"/>
            <a:r>
              <a:rPr lang="hu-HU" sz="2400" dirty="0">
                <a:latin typeface="Times New Roman" panose="02020603050405020304" pitchFamily="18" charset="0"/>
                <a:cs typeface="Times New Roman" panose="02020603050405020304" pitchFamily="18" charset="0"/>
                <a:hlinkClick r:id="rId5"/>
              </a:rPr>
              <a:t>https://</a:t>
            </a:r>
            <a:r>
              <a:rPr lang="hu-HU" sz="2400" dirty="0" smtClean="0">
                <a:latin typeface="Times New Roman" panose="02020603050405020304" pitchFamily="18" charset="0"/>
                <a:cs typeface="Times New Roman" panose="02020603050405020304" pitchFamily="18" charset="0"/>
                <a:hlinkClick r:id="rId5"/>
              </a:rPr>
              <a:t>ec.europa.eu/taxation_customs/dds2/taric/taric_consultation.jsp?Lang=hu</a:t>
            </a:r>
            <a:endParaRPr lang="hu-HU" sz="2400" dirty="0" smtClean="0">
              <a:latin typeface="Times New Roman" panose="02020603050405020304" pitchFamily="18" charset="0"/>
              <a:cs typeface="Times New Roman" panose="02020603050405020304" pitchFamily="18" charset="0"/>
            </a:endParaRPr>
          </a:p>
          <a:p>
            <a:pPr algn="just" eaLnBrk="1" hangingPunct="1"/>
            <a:r>
              <a:rPr lang="hu-HU" sz="2400" dirty="0">
                <a:latin typeface="Times New Roman" panose="02020603050405020304" pitchFamily="18" charset="0"/>
                <a:cs typeface="Times New Roman" panose="02020603050405020304" pitchFamily="18" charset="0"/>
              </a:rPr>
              <a:t>v</a:t>
            </a:r>
            <a:r>
              <a:rPr lang="hu-HU" sz="2400" dirty="0" smtClean="0">
                <a:latin typeface="Times New Roman" panose="02020603050405020304" pitchFamily="18" charset="0"/>
                <a:cs typeface="Times New Roman" panose="02020603050405020304" pitchFamily="18" charset="0"/>
              </a:rPr>
              <a:t>agy</a:t>
            </a:r>
          </a:p>
          <a:p>
            <a:pPr algn="just" eaLnBrk="1" hangingPunct="1"/>
            <a:r>
              <a:rPr lang="hu-HU" sz="2400" dirty="0">
                <a:latin typeface="Times New Roman" panose="02020603050405020304" pitchFamily="18" charset="0"/>
                <a:cs typeface="Times New Roman" panose="02020603050405020304" pitchFamily="18" charset="0"/>
                <a:hlinkClick r:id="rId6"/>
              </a:rPr>
              <a:t>https://eurostat.prod.3ceonline.com/</a:t>
            </a:r>
            <a:endParaRPr lang="hu-HU" sz="2400" dirty="0" smtClean="0">
              <a:latin typeface="Times New Roman" panose="02020603050405020304" pitchFamily="18" charset="0"/>
              <a:cs typeface="Times New Roman" panose="02020603050405020304" pitchFamily="18" charset="0"/>
            </a:endParaRPr>
          </a:p>
          <a:p>
            <a:pPr algn="just" eaLnBrk="1" hangingPunct="1"/>
            <a:endParaRPr lang="hu-HU" altLang="hu-HU" sz="1600" dirty="0">
              <a:latin typeface="Times New Roman" panose="02020603050405020304" pitchFamily="18" charset="0"/>
              <a:cs typeface="Times New Roman" panose="02020603050405020304" pitchFamily="18" charset="0"/>
            </a:endParaRPr>
          </a:p>
          <a:p>
            <a:pPr algn="just" eaLnBrk="1" hangingPunct="1"/>
            <a:r>
              <a:rPr lang="hu-HU" altLang="hu-HU" sz="2400" dirty="0" err="1" smtClean="0">
                <a:latin typeface="Times New Roman" panose="02020603050405020304" pitchFamily="18" charset="0"/>
                <a:cs typeface="Times New Roman" panose="02020603050405020304" pitchFamily="18" charset="0"/>
                <a:hlinkClick r:id="rId7"/>
              </a:rPr>
              <a:t>www.nav.gov.hu</a:t>
            </a:r>
            <a:r>
              <a:rPr lang="hu-HU" altLang="hu-HU" sz="2400" dirty="0" smtClean="0">
                <a:latin typeface="Times New Roman" panose="02020603050405020304" pitchFamily="18" charset="0"/>
                <a:cs typeface="Times New Roman" panose="02020603050405020304" pitchFamily="18" charset="0"/>
              </a:rPr>
              <a:t> oldalon a  Vám\Váminformációk alatt </a:t>
            </a:r>
          </a:p>
          <a:p>
            <a:pPr algn="just" eaLnBrk="1" hangingPunct="1"/>
            <a:endParaRPr lang="hu-HU" altLang="hu-HU" sz="1600" dirty="0">
              <a:latin typeface="Times New Roman" panose="02020603050405020304" pitchFamily="18" charset="0"/>
              <a:cs typeface="Times New Roman" panose="02020603050405020304" pitchFamily="18" charset="0"/>
            </a:endParaRPr>
          </a:p>
          <a:p>
            <a:pPr algn="just" eaLnBrk="1" hangingPunct="1"/>
            <a:r>
              <a:rPr lang="hu-HU" sz="2400" dirty="0">
                <a:latin typeface="Times New Roman" panose="02020603050405020304" pitchFamily="18" charset="0"/>
                <a:cs typeface="Times New Roman" panose="02020603050405020304" pitchFamily="18" charset="0"/>
                <a:hlinkClick r:id="rId8"/>
              </a:rPr>
              <a:t>https://</a:t>
            </a:r>
            <a:r>
              <a:rPr lang="hu-HU" sz="2400" dirty="0" smtClean="0">
                <a:latin typeface="Times New Roman" panose="02020603050405020304" pitchFamily="18" charset="0"/>
                <a:cs typeface="Times New Roman" panose="02020603050405020304" pitchFamily="18" charset="0"/>
                <a:hlinkClick r:id="rId8"/>
              </a:rPr>
              <a:t>eur-lex.europa.eu/homepage.html?locale=hu</a:t>
            </a:r>
            <a:r>
              <a:rPr lang="hu-HU" sz="2400" dirty="0" smtClean="0">
                <a:latin typeface="Times New Roman" panose="02020603050405020304" pitchFamily="18" charset="0"/>
                <a:cs typeface="Times New Roman" panose="02020603050405020304" pitchFamily="18" charset="0"/>
              </a:rPr>
              <a:t> (Közösségi jogtár)</a:t>
            </a:r>
          </a:p>
          <a:p>
            <a:pPr algn="just" eaLnBrk="1" hangingPunct="1"/>
            <a:endParaRPr lang="hu-HU" altLang="hu-HU" sz="1600" dirty="0">
              <a:latin typeface="Times New Roman" panose="02020603050405020304" pitchFamily="18" charset="0"/>
              <a:cs typeface="Times New Roman" panose="02020603050405020304" pitchFamily="18" charset="0"/>
            </a:endParaRPr>
          </a:p>
          <a:p>
            <a:pPr algn="just" eaLnBrk="1" hangingPunct="1"/>
            <a:r>
              <a:rPr lang="hu-HU" sz="2400" dirty="0">
                <a:latin typeface="Times New Roman" panose="02020603050405020304" pitchFamily="18" charset="0"/>
                <a:cs typeface="Times New Roman" panose="02020603050405020304" pitchFamily="18" charset="0"/>
                <a:hlinkClick r:id="rId9"/>
              </a:rPr>
              <a:t>http://njt.hu</a:t>
            </a:r>
            <a:r>
              <a:rPr lang="hu-HU" sz="2400" dirty="0" smtClean="0">
                <a:latin typeface="Times New Roman" panose="02020603050405020304" pitchFamily="18" charset="0"/>
                <a:cs typeface="Times New Roman" panose="02020603050405020304" pitchFamily="18" charset="0"/>
                <a:hlinkClick r:id="rId9"/>
              </a:rPr>
              <a:t>/</a:t>
            </a:r>
            <a:r>
              <a:rPr lang="hu-HU" sz="2400" dirty="0" smtClean="0">
                <a:latin typeface="Times New Roman" panose="02020603050405020304" pitchFamily="18" charset="0"/>
                <a:cs typeface="Times New Roman" panose="02020603050405020304" pitchFamily="18" charset="0"/>
              </a:rPr>
              <a:t> (Nemzeti Jogszabálytár)</a:t>
            </a:r>
            <a:endParaRPr lang="hu-HU" altLang="hu-HU" sz="2400" dirty="0" smtClean="0">
              <a:latin typeface="Times New Roman" panose="02020603050405020304" pitchFamily="18" charset="0"/>
              <a:cs typeface="Times New Roman" panose="02020603050405020304" pitchFamily="18" charset="0"/>
            </a:endParaRPr>
          </a:p>
        </p:txBody>
      </p:sp>
      <p:sp>
        <p:nvSpPr>
          <p:cNvPr id="96264"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E34ED60-A058-4FE8-8F24-E5D38DE2225A}" type="slidenum">
              <a:rPr lang="hu-HU" altLang="hu-HU"/>
              <a:pPr/>
              <a:t>47</a:t>
            </a:fld>
            <a:endParaRPr lang="hu-HU" altLang="hu-HU"/>
          </a:p>
        </p:txBody>
      </p:sp>
    </p:spTree>
    <p:extLst>
      <p:ext uri="{BB962C8B-B14F-4D97-AF65-F5344CB8AC3E}">
        <p14:creationId xmlns:p14="http://schemas.microsoft.com/office/powerpoint/2010/main" val="1543918562"/>
      </p:ext>
    </p:extLst>
  </p:cSld>
  <p:clrMapOvr>
    <a:masterClrMapping/>
  </p:clrMapOvr>
  <p:transition spd="med">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962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6260"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96262" name="Téglalap 1"/>
          <p:cNvSpPr>
            <a:spLocks noChangeArrowheads="1"/>
          </p:cNvSpPr>
          <p:nvPr/>
        </p:nvSpPr>
        <p:spPr bwMode="auto">
          <a:xfrm>
            <a:off x="542925" y="1358900"/>
            <a:ext cx="862012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endParaRPr lang="hu-HU" altLang="hu-HU" sz="2800" dirty="0">
              <a:hlinkClick r:id="rId4"/>
            </a:endParaRPr>
          </a:p>
          <a:p>
            <a:pPr algn="ctr" eaLnBrk="1" hangingPunct="1"/>
            <a:r>
              <a:rPr lang="hu-HU" altLang="hu-HU" b="1" dirty="0" smtClean="0">
                <a:latin typeface="Times New Roman" panose="02020603050405020304" pitchFamily="18" charset="0"/>
                <a:cs typeface="Times New Roman" panose="02020603050405020304" pitchFamily="18" charset="0"/>
              </a:rPr>
              <a:t>Kérdések és válaszok</a:t>
            </a:r>
          </a:p>
          <a:p>
            <a:pPr algn="ctr" eaLnBrk="1" hangingPunct="1"/>
            <a:endParaRPr lang="hu-HU" altLang="hu-HU" sz="2000" dirty="0">
              <a:latin typeface="Times New Roman" panose="02020603050405020304" pitchFamily="18" charset="0"/>
              <a:cs typeface="Times New Roman" panose="02020603050405020304" pitchFamily="18" charset="0"/>
            </a:endParaRPr>
          </a:p>
        </p:txBody>
      </p:sp>
      <p:sp>
        <p:nvSpPr>
          <p:cNvPr id="96264"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E34ED60-A058-4FE8-8F24-E5D38DE2225A}" type="slidenum">
              <a:rPr lang="hu-HU" altLang="hu-HU"/>
              <a:pPr/>
              <a:t>48</a:t>
            </a:fld>
            <a:endParaRPr lang="hu-HU" altLang="hu-HU"/>
          </a:p>
        </p:txBody>
      </p:sp>
    </p:spTree>
    <p:extLst>
      <p:ext uri="{BB962C8B-B14F-4D97-AF65-F5344CB8AC3E}">
        <p14:creationId xmlns:p14="http://schemas.microsoft.com/office/powerpoint/2010/main" val="3591534754"/>
      </p:ext>
    </p:extLst>
  </p:cSld>
  <p:clrMapOvr>
    <a:masterClrMapping/>
  </p:clrMapOvr>
  <p:transition spd="med">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962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6260"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eaLnBrk="1" hangingPunct="1">
              <a:spcBef>
                <a:spcPct val="50000"/>
              </a:spcBef>
              <a:buFontTx/>
              <a:buNone/>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96261" name="Szövegdoboz 1"/>
          <p:cNvSpPr txBox="1">
            <a:spLocks noChangeArrowheads="1"/>
          </p:cNvSpPr>
          <p:nvPr/>
        </p:nvSpPr>
        <p:spPr bwMode="auto">
          <a:xfrm>
            <a:off x="2847975" y="644525"/>
            <a:ext cx="49688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rIns="91435">
            <a:spAutoFit/>
          </a:bodyPr>
          <a:lstStyle>
            <a:lvl1pPr>
              <a:spcBef>
                <a:spcPct val="20000"/>
              </a:spcBef>
              <a:buFont typeface="Arial" panose="020B0604020202020204" pitchFamily="34" charset="0"/>
              <a:buChar char="•"/>
              <a:defRPr sz="36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31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7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2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2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200">
                <a:solidFill>
                  <a:schemeClr val="tx1"/>
                </a:solidFill>
                <a:latin typeface="Calibri" panose="020F0502020204030204" pitchFamily="34" charset="0"/>
              </a:defRPr>
            </a:lvl9pPr>
          </a:lstStyle>
          <a:p>
            <a:pPr algn="ctr" eaLnBrk="1" hangingPunct="1">
              <a:spcBef>
                <a:spcPct val="0"/>
              </a:spcBef>
              <a:buFontTx/>
              <a:buNone/>
            </a:pPr>
            <a:r>
              <a:rPr lang="hu-HU" altLang="hu-HU" sz="4400">
                <a:solidFill>
                  <a:srgbClr val="000000"/>
                </a:solidFill>
                <a:latin typeface="Gill Sans"/>
              </a:rPr>
              <a:t>Elérhetőségek:</a:t>
            </a:r>
          </a:p>
        </p:txBody>
      </p:sp>
      <p:sp>
        <p:nvSpPr>
          <p:cNvPr id="96262" name="Téglalap 1"/>
          <p:cNvSpPr>
            <a:spLocks noChangeArrowheads="1"/>
          </p:cNvSpPr>
          <p:nvPr/>
        </p:nvSpPr>
        <p:spPr bwMode="auto">
          <a:xfrm>
            <a:off x="542925" y="1358900"/>
            <a:ext cx="8620125"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endParaRPr lang="hu-HU" altLang="hu-HU" sz="2800" dirty="0">
              <a:hlinkClick r:id="rId4"/>
            </a:endParaRPr>
          </a:p>
          <a:p>
            <a:pPr algn="ctr" eaLnBrk="1" hangingPunct="1"/>
            <a:r>
              <a:rPr lang="hu-HU" altLang="hu-HU" sz="2000" dirty="0" err="1">
                <a:latin typeface="Times New Roman" panose="02020603050405020304" pitchFamily="18" charset="0"/>
                <a:cs typeface="Times New Roman" panose="02020603050405020304" pitchFamily="18" charset="0"/>
                <a:hlinkClick r:id="rId5"/>
              </a:rPr>
              <a:t>www.ekaer.nav.gov.hu</a:t>
            </a:r>
            <a:r>
              <a:rPr lang="hu-HU" altLang="hu-HU" sz="2000" dirty="0">
                <a:latin typeface="Times New Roman" panose="02020603050405020304" pitchFamily="18" charset="0"/>
                <a:cs typeface="Times New Roman" panose="02020603050405020304" pitchFamily="18" charset="0"/>
              </a:rPr>
              <a:t> </a:t>
            </a:r>
          </a:p>
          <a:p>
            <a:pPr eaLnBrk="1" hangingPunct="1"/>
            <a:endParaRPr lang="hu-HU" altLang="hu-HU" sz="2000" dirty="0">
              <a:latin typeface="Times New Roman" panose="02020603050405020304" pitchFamily="18" charset="0"/>
              <a:cs typeface="Times New Roman" panose="02020603050405020304" pitchFamily="18" charset="0"/>
              <a:hlinkClick r:id="rId4"/>
            </a:endParaRPr>
          </a:p>
          <a:p>
            <a:pPr eaLnBrk="1" hangingPunct="1"/>
            <a:r>
              <a:rPr lang="hu-HU" altLang="hu-HU" sz="2000" dirty="0" err="1">
                <a:latin typeface="Times New Roman" panose="02020603050405020304" pitchFamily="18" charset="0"/>
                <a:cs typeface="Times New Roman" panose="02020603050405020304" pitchFamily="18" charset="0"/>
                <a:hlinkClick r:id="rId4"/>
              </a:rPr>
              <a:t>ekaer</a:t>
            </a:r>
            <a:r>
              <a:rPr lang="hu-HU" altLang="hu-HU" sz="2000" dirty="0">
                <a:latin typeface="Times New Roman" panose="02020603050405020304" pitchFamily="18" charset="0"/>
                <a:cs typeface="Times New Roman" panose="02020603050405020304" pitchFamily="18" charset="0"/>
                <a:hlinkClick r:id="rId4"/>
              </a:rPr>
              <a:t>@</a:t>
            </a:r>
            <a:r>
              <a:rPr lang="hu-HU" altLang="hu-HU" sz="2000" dirty="0" err="1">
                <a:latin typeface="Times New Roman" panose="02020603050405020304" pitchFamily="18" charset="0"/>
                <a:cs typeface="Times New Roman" panose="02020603050405020304" pitchFamily="18" charset="0"/>
                <a:hlinkClick r:id="rId4"/>
              </a:rPr>
              <a:t>nav.gov.hu</a:t>
            </a:r>
            <a:r>
              <a:rPr lang="hu-HU" altLang="hu-HU" sz="2000" dirty="0">
                <a:latin typeface="Times New Roman" panose="02020603050405020304" pitchFamily="18" charset="0"/>
                <a:cs typeface="Times New Roman" panose="02020603050405020304" pitchFamily="18" charset="0"/>
              </a:rPr>
              <a:t/>
            </a:r>
            <a:br>
              <a:rPr lang="hu-HU" altLang="hu-HU" sz="2000" dirty="0">
                <a:latin typeface="Times New Roman" panose="02020603050405020304" pitchFamily="18" charset="0"/>
                <a:cs typeface="Times New Roman" panose="02020603050405020304" pitchFamily="18" charset="0"/>
              </a:rPr>
            </a:br>
            <a:r>
              <a:rPr lang="hu-HU" altLang="hu-HU" sz="2000" dirty="0">
                <a:latin typeface="Times New Roman" panose="02020603050405020304" pitchFamily="18" charset="0"/>
                <a:cs typeface="Times New Roman" panose="02020603050405020304" pitchFamily="18" charset="0"/>
              </a:rPr>
              <a:t/>
            </a:r>
            <a:br>
              <a:rPr lang="hu-HU" altLang="hu-HU" sz="2000" dirty="0">
                <a:latin typeface="Times New Roman" panose="02020603050405020304" pitchFamily="18" charset="0"/>
                <a:cs typeface="Times New Roman" panose="02020603050405020304" pitchFamily="18" charset="0"/>
              </a:rPr>
            </a:br>
            <a:r>
              <a:rPr lang="hu-HU" altLang="hu-HU" sz="2000" dirty="0">
                <a:solidFill>
                  <a:srgbClr val="FF0000"/>
                </a:solidFill>
                <a:latin typeface="Times New Roman" panose="02020603050405020304" pitchFamily="18" charset="0"/>
                <a:cs typeface="Times New Roman" panose="02020603050405020304" pitchFamily="18" charset="0"/>
              </a:rPr>
              <a:t>NAV Általános Tájékoztató Rendszere: 40/42-42-42</a:t>
            </a:r>
          </a:p>
          <a:p>
            <a:pPr eaLnBrk="1" hangingPunct="1"/>
            <a:r>
              <a:rPr lang="hu-HU" altLang="hu-HU" sz="2000" dirty="0">
                <a:solidFill>
                  <a:srgbClr val="FF0000"/>
                </a:solidFill>
                <a:latin typeface="Times New Roman" panose="02020603050405020304" pitchFamily="18" charset="0"/>
                <a:cs typeface="Times New Roman" panose="02020603050405020304" pitchFamily="18" charset="0"/>
              </a:rPr>
              <a:t>Külföldről: +36-1-250-9500 </a:t>
            </a:r>
          </a:p>
          <a:p>
            <a:pPr eaLnBrk="1" hangingPunct="1"/>
            <a:endParaRPr lang="hu-HU" altLang="hu-HU" sz="2000" dirty="0" smtClean="0">
              <a:latin typeface="Times New Roman" panose="02020603050405020304" pitchFamily="18" charset="0"/>
              <a:cs typeface="Times New Roman" panose="02020603050405020304" pitchFamily="18" charset="0"/>
            </a:endParaRPr>
          </a:p>
          <a:p>
            <a:pPr eaLnBrk="1" hangingPunct="1"/>
            <a:r>
              <a:rPr lang="hu-HU" altLang="hu-HU" sz="2000" b="1" u="sng" dirty="0" smtClean="0">
                <a:latin typeface="Times New Roman" panose="02020603050405020304" pitchFamily="18" charset="0"/>
                <a:cs typeface="Times New Roman" panose="02020603050405020304" pitchFamily="18" charset="0"/>
              </a:rPr>
              <a:t>Helyi elérhetőségek: </a:t>
            </a:r>
          </a:p>
          <a:p>
            <a:pPr eaLnBrk="1" hangingPunct="1"/>
            <a:endParaRPr lang="hu-HU" altLang="hu-HU" sz="2000" dirty="0" smtClean="0">
              <a:latin typeface="Times New Roman" panose="02020603050405020304" pitchFamily="18" charset="0"/>
              <a:cs typeface="Times New Roman" panose="02020603050405020304" pitchFamily="18" charset="0"/>
            </a:endParaRPr>
          </a:p>
          <a:p>
            <a:pPr eaLnBrk="1" hangingPunct="1"/>
            <a:r>
              <a:rPr lang="hu-HU" altLang="hu-HU" sz="2000" b="1" dirty="0" smtClean="0">
                <a:latin typeface="Times New Roman" panose="02020603050405020304" pitchFamily="18" charset="0"/>
                <a:cs typeface="Times New Roman" panose="02020603050405020304" pitchFamily="18" charset="0"/>
              </a:rPr>
              <a:t>Cséve Szabolcs 94/518-877</a:t>
            </a:r>
          </a:p>
          <a:p>
            <a:pPr eaLnBrk="1" hangingPunct="1"/>
            <a:r>
              <a:rPr lang="hu-HU" altLang="hu-HU" sz="2000" b="1" u="sng" dirty="0" smtClean="0">
                <a:latin typeface="Times New Roman" panose="02020603050405020304" pitchFamily="18" charset="0"/>
                <a:cs typeface="Times New Roman" panose="02020603050405020304" pitchFamily="18" charset="0"/>
              </a:rPr>
              <a:t>Szekér Norbert 94/518-875</a:t>
            </a:r>
          </a:p>
          <a:p>
            <a:pPr eaLnBrk="1" hangingPunct="1"/>
            <a:r>
              <a:rPr lang="hu-HU" altLang="hu-HU" sz="2000" b="1" dirty="0" smtClean="0">
                <a:latin typeface="Times New Roman" panose="02020603050405020304" pitchFamily="18" charset="0"/>
                <a:cs typeface="Times New Roman" panose="02020603050405020304" pitchFamily="18" charset="0"/>
              </a:rPr>
              <a:t>Moór </a:t>
            </a:r>
            <a:r>
              <a:rPr lang="hu-HU" altLang="hu-HU" sz="2000" b="1" dirty="0" smtClean="0">
                <a:latin typeface="Times New Roman" panose="02020603050405020304" pitchFamily="18" charset="0"/>
                <a:cs typeface="Times New Roman" panose="02020603050405020304" pitchFamily="18" charset="0"/>
              </a:rPr>
              <a:t>Erzsébet 94/519-778</a:t>
            </a:r>
            <a:endParaRPr lang="hu-HU" altLang="hu-HU" sz="2000" b="1" dirty="0">
              <a:latin typeface="Times New Roman" panose="02020603050405020304" pitchFamily="18" charset="0"/>
              <a:cs typeface="Times New Roman" panose="02020603050405020304" pitchFamily="18" charset="0"/>
            </a:endParaRPr>
          </a:p>
        </p:txBody>
      </p:sp>
      <p:sp>
        <p:nvSpPr>
          <p:cNvPr id="96264" name="Dia számának helye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E34ED60-A058-4FE8-8F24-E5D38DE2225A}" type="slidenum">
              <a:rPr lang="hu-HU" altLang="hu-HU"/>
              <a:pPr/>
              <a:t>49</a:t>
            </a:fld>
            <a:endParaRPr lang="hu-HU" altLang="hu-HU"/>
          </a:p>
        </p:txBody>
      </p:sp>
    </p:spTree>
    <p:extLst>
      <p:ext uri="{BB962C8B-B14F-4D97-AF65-F5344CB8AC3E}">
        <p14:creationId xmlns:p14="http://schemas.microsoft.com/office/powerpoint/2010/main" val="3234337517"/>
      </p:ext>
    </p:extLst>
  </p:cSld>
  <p:clrMapOvr>
    <a:masterClrMapping/>
  </p:clrMapOvr>
  <p:transition spd="med">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Line 2"/>
          <p:cNvSpPr>
            <a:spLocks noChangeShapeType="1"/>
          </p:cNvSpPr>
          <p:nvPr/>
        </p:nvSpPr>
        <p:spPr bwMode="auto">
          <a:xfrm>
            <a:off x="1592263" y="454025"/>
            <a:ext cx="0" cy="381000"/>
          </a:xfrm>
          <a:prstGeom prst="line">
            <a:avLst/>
          </a:prstGeom>
          <a:noFill/>
          <a:ln w="12700">
            <a:solidFill>
              <a:srgbClr val="A39970"/>
            </a:solidFill>
            <a:miter lim="800000"/>
            <a:headEnd/>
            <a:tailEnd/>
          </a:ln>
          <a:extLst>
            <a:ext uri="{909E8E84-426E-40DD-AFC4-6F175D3DCCD1}">
              <a14:hiddenFill xmlns:a14="http://schemas.microsoft.com/office/drawing/2010/main">
                <a:noFill/>
              </a14:hiddenFill>
            </a:ext>
          </a:extLst>
        </p:spPr>
        <p:txBody>
          <a:bodyPr lIns="0" tIns="0" rIns="0" bIns="0"/>
          <a:lstStyle/>
          <a:p>
            <a:endParaRPr lang="hu-HU"/>
          </a:p>
        </p:txBody>
      </p:sp>
      <p:pic>
        <p:nvPicPr>
          <p:cNvPr id="983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988" y="315913"/>
            <a:ext cx="1143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98308" name="Text Box 6"/>
          <p:cNvSpPr txBox="1">
            <a:spLocks/>
          </p:cNvSpPr>
          <p:nvPr/>
        </p:nvSpPr>
        <p:spPr bwMode="auto">
          <a:xfrm>
            <a:off x="9617075" y="7223125"/>
            <a:ext cx="5429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91435" rIns="91435">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algn="l" eaLnBrk="1" hangingPunct="1">
              <a:spcBef>
                <a:spcPct val="50000"/>
              </a:spcBef>
            </a:pPr>
            <a:endParaRPr lang="hu-HU" altLang="hu-HU" sz="2000">
              <a:solidFill>
                <a:srgbClr val="000000"/>
              </a:solidFill>
              <a:latin typeface="Times New Roman" panose="02020603050405020304" pitchFamily="18" charset="0"/>
              <a:cs typeface="Times New Roman" panose="02020603050405020304" pitchFamily="18" charset="0"/>
            </a:endParaRPr>
          </a:p>
        </p:txBody>
      </p:sp>
      <p:sp>
        <p:nvSpPr>
          <p:cNvPr id="98309" name="Text Box 6"/>
          <p:cNvSpPr txBox="1">
            <a:spLocks/>
          </p:cNvSpPr>
          <p:nvPr/>
        </p:nvSpPr>
        <p:spPr bwMode="auto">
          <a:xfrm>
            <a:off x="1766888" y="3233738"/>
            <a:ext cx="6607175" cy="1077912"/>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5" rIns="91435">
            <a:spAutoFit/>
          </a:bodyPr>
          <a:lstStyle>
            <a:lvl1pPr algn="ctr">
              <a:defRPr sz="2800">
                <a:solidFill>
                  <a:schemeClr val="tx1"/>
                </a:solidFill>
                <a:latin typeface="Gill Sans"/>
                <a:sym typeface="Gill Sans"/>
              </a:defRPr>
            </a:lvl1pPr>
            <a:lvl2pPr marL="742950" indent="-285750" algn="ctr">
              <a:defRPr sz="2800">
                <a:solidFill>
                  <a:schemeClr val="tx1"/>
                </a:solidFill>
                <a:latin typeface="Gill Sans"/>
                <a:sym typeface="Gill Sans"/>
              </a:defRPr>
            </a:lvl2pPr>
            <a:lvl3pPr marL="1143000" indent="-228600" algn="ctr">
              <a:defRPr sz="2800">
                <a:solidFill>
                  <a:schemeClr val="tx1"/>
                </a:solidFill>
                <a:latin typeface="Gill Sans"/>
                <a:sym typeface="Gill Sans"/>
              </a:defRPr>
            </a:lvl3pPr>
            <a:lvl4pPr marL="1600200" indent="-228600" algn="ctr">
              <a:defRPr sz="2800">
                <a:solidFill>
                  <a:schemeClr val="tx1"/>
                </a:solidFill>
                <a:latin typeface="Gill Sans"/>
                <a:sym typeface="Gill Sans"/>
              </a:defRPr>
            </a:lvl4pPr>
            <a:lvl5pPr marL="2057400" indent="-228600" algn="ctr">
              <a:defRPr sz="2800">
                <a:solidFill>
                  <a:schemeClr val="tx1"/>
                </a:solidFill>
                <a:latin typeface="Gill Sans"/>
                <a:sym typeface="Gill Sans"/>
              </a:defRPr>
            </a:lvl5pPr>
            <a:lvl6pPr marL="2514600" indent="-228600" algn="ctr" eaLnBrk="0" fontAlgn="base" hangingPunct="0">
              <a:spcBef>
                <a:spcPct val="0"/>
              </a:spcBef>
              <a:spcAft>
                <a:spcPct val="0"/>
              </a:spcAft>
              <a:defRPr sz="2800">
                <a:solidFill>
                  <a:schemeClr val="tx1"/>
                </a:solidFill>
                <a:latin typeface="Gill Sans"/>
                <a:sym typeface="Gill Sans"/>
              </a:defRPr>
            </a:lvl6pPr>
            <a:lvl7pPr marL="2971800" indent="-228600" algn="ctr" eaLnBrk="0" fontAlgn="base" hangingPunct="0">
              <a:spcBef>
                <a:spcPct val="0"/>
              </a:spcBef>
              <a:spcAft>
                <a:spcPct val="0"/>
              </a:spcAft>
              <a:defRPr sz="2800">
                <a:solidFill>
                  <a:schemeClr val="tx1"/>
                </a:solidFill>
                <a:latin typeface="Gill Sans"/>
                <a:sym typeface="Gill Sans"/>
              </a:defRPr>
            </a:lvl7pPr>
            <a:lvl8pPr marL="3429000" indent="-228600" algn="ctr" eaLnBrk="0" fontAlgn="base" hangingPunct="0">
              <a:spcBef>
                <a:spcPct val="0"/>
              </a:spcBef>
              <a:spcAft>
                <a:spcPct val="0"/>
              </a:spcAft>
              <a:defRPr sz="2800">
                <a:solidFill>
                  <a:schemeClr val="tx1"/>
                </a:solidFill>
                <a:latin typeface="Gill Sans"/>
                <a:sym typeface="Gill Sans"/>
              </a:defRPr>
            </a:lvl8pPr>
            <a:lvl9pPr marL="3886200" indent="-228600" algn="ctr" eaLnBrk="0" fontAlgn="base" hangingPunct="0">
              <a:spcBef>
                <a:spcPct val="0"/>
              </a:spcBef>
              <a:spcAft>
                <a:spcPct val="0"/>
              </a:spcAft>
              <a:defRPr sz="2800">
                <a:solidFill>
                  <a:schemeClr val="tx1"/>
                </a:solidFill>
                <a:latin typeface="Gill Sans"/>
                <a:sym typeface="Gill Sans"/>
              </a:defRPr>
            </a:lvl9pPr>
          </a:lstStyle>
          <a:p>
            <a:pPr eaLnBrk="1" hangingPunct="1"/>
            <a:r>
              <a:rPr lang="en-US" altLang="hu-HU" sz="3200" i="1">
                <a:sym typeface="Verdana Bold"/>
              </a:rPr>
              <a:t>Köszönöm </a:t>
            </a:r>
            <a:r>
              <a:rPr lang="hu-HU" altLang="hu-HU" sz="3200" i="1">
                <a:sym typeface="Verdana Bold"/>
              </a:rPr>
              <a:t>megtisztelő </a:t>
            </a:r>
            <a:r>
              <a:rPr lang="en-US" altLang="hu-HU" sz="3200" i="1">
                <a:sym typeface="Verdana Bold"/>
              </a:rPr>
              <a:t>figyelm</a:t>
            </a:r>
            <a:r>
              <a:rPr lang="hu-HU" altLang="hu-HU" sz="3200" i="1">
                <a:sym typeface="Verdana Bold"/>
              </a:rPr>
              <a:t>ük</a:t>
            </a:r>
            <a:r>
              <a:rPr lang="en-US" altLang="hu-HU" sz="3200" i="1">
                <a:sym typeface="Verdana Bold"/>
              </a:rPr>
              <a:t>et!</a:t>
            </a:r>
            <a:endParaRPr lang="en-US" altLang="hu-HU" sz="3200" i="1">
              <a:sym typeface="Verdana" panose="020B0604030504040204" pitchFamily="34" charset="0"/>
            </a:endParaRPr>
          </a:p>
          <a:p>
            <a:pPr eaLnBrk="1" hangingPunct="1"/>
            <a:endParaRPr lang="en-US" altLang="hu-HU" sz="3200">
              <a:sym typeface="Verdana" panose="020B0604030504040204" pitchFamily="34" charset="0"/>
            </a:endParaRPr>
          </a:p>
        </p:txBody>
      </p:sp>
    </p:spTree>
  </p:cSld>
  <p:clrMapOvr>
    <a:masterClrMapping/>
  </p:clrMapOvr>
  <p:transition spd="med">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_rels/theme9.xml.rels><?xml version="1.0" encoding="UTF-8" standalone="yes"?>
<Relationships xmlns="http://schemas.openxmlformats.org/package/2006/relationships"><Relationship Id="rId1" Type="http://schemas.openxmlformats.org/officeDocument/2006/relationships/image" Target="../media/image1.jpeg"/></Relationships>
</file>

<file path=ppt/theme/_rels/theme10.xml.rels><?xml version="1.0" encoding="UTF-8" standalone="yes"?>
<Relationships xmlns="http://schemas.openxmlformats.org/package/2006/relationships"><Relationship Id="rId1" Type="http://schemas.openxmlformats.org/officeDocument/2006/relationships/image" Target="../media/image1.jpeg"/></Relationships>
</file>

<file path=ppt/theme/_rels/theme11.xml.rels><?xml version="1.0" encoding="UTF-8" standalone="yes"?>
<Relationships xmlns="http://schemas.openxmlformats.org/package/2006/relationships"><Relationship Id="rId1" Type="http://schemas.openxmlformats.org/officeDocument/2006/relationships/image" Target="../media/image1.jpeg"/></Relationships>
</file>

<file path=ppt/theme/_rels/theme12.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1" Type="http://schemas.openxmlformats.org/officeDocument/2006/relationships/image" Target="../media/image1.jpeg"/></Relationships>
</file>

<file path=ppt/theme/_rels/theme1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itle &amp; Subtitle">
  <a:themeElements>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Subtitle">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le &amp; Bullets">
  <a:themeElements>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tle - Center">
  <a:themeElements>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Center">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Bullets">
  <a:themeElements>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ullets">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Photo - Horizontal">
  <a:themeElements>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Photo - Horizontal Reflection">
  <a:themeElements>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Horizontal Reflection">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Photo - Horizont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Photo - Vertical">
  <a:themeElements>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Photo - Vertical Reflection">
  <a:themeElements>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Photo - Vertical Reflection">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Photo - Vertical Reflec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itle - Top">
  <a:themeElements>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 Top">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le &amp; Bullets - Left">
  <a:themeElements>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Left">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itle &amp; Bullets - 2 Column">
  <a:themeElements>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2 Column">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Title &amp; Bullets - Right">
  <a:themeElements>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amp; Bullets - Right">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Title, Bullets &amp; Photo">
  <a:themeElements>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itle, Bullets &amp; Photo">
      <a:majorFont>
        <a:latin typeface="Gill Sans"/>
        <a:ea typeface=""/>
        <a:cs typeface=""/>
      </a:majorFont>
      <a:minorFont>
        <a:latin typeface="Gill San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000000"/>
            </a:solidFill>
            <a:effectLst/>
            <a:latin typeface="Gill Sans" charset="0"/>
            <a:sym typeface="Gill Sans"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Office-té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Office-té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12339</TotalTime>
  <Pages>0</Pages>
  <Words>6689</Words>
  <Characters>0</Characters>
  <Application>Microsoft Office PowerPoint</Application>
  <PresentationFormat>Egyéni</PresentationFormat>
  <Lines>0</Lines>
  <Paragraphs>767</Paragraphs>
  <Slides>50</Slides>
  <Notes>50</Notes>
  <HiddenSlides>0</HiddenSlides>
  <MMClips>0</MMClips>
  <ScaleCrop>false</ScaleCrop>
  <HeadingPairs>
    <vt:vector size="6" baseType="variant">
      <vt:variant>
        <vt:lpstr>Használt betűtípusok</vt:lpstr>
      </vt:variant>
      <vt:variant>
        <vt:i4>16</vt:i4>
      </vt:variant>
      <vt:variant>
        <vt:lpstr>Téma</vt:lpstr>
      </vt:variant>
      <vt:variant>
        <vt:i4>15</vt:i4>
      </vt:variant>
      <vt:variant>
        <vt:lpstr>Diacímek</vt:lpstr>
      </vt:variant>
      <vt:variant>
        <vt:i4>50</vt:i4>
      </vt:variant>
    </vt:vector>
  </HeadingPairs>
  <TitlesOfParts>
    <vt:vector size="81" baseType="lpstr">
      <vt:lpstr>맑은 고딕</vt:lpstr>
      <vt:lpstr>Arial</vt:lpstr>
      <vt:lpstr>Calibri</vt:lpstr>
      <vt:lpstr>Calibri Light</vt:lpstr>
      <vt:lpstr>Century Gothic</vt:lpstr>
      <vt:lpstr>Fira Sans Extra Condensed</vt:lpstr>
      <vt:lpstr>Fira Sans Extra Condensed Medium</vt:lpstr>
      <vt:lpstr>Fira Sans Medium</vt:lpstr>
      <vt:lpstr>Georgia</vt:lpstr>
      <vt:lpstr>Gill Sans</vt:lpstr>
      <vt:lpstr>Roboto</vt:lpstr>
      <vt:lpstr>Theinhardt Pan Medium</vt:lpstr>
      <vt:lpstr>Times New Roman</vt:lpstr>
      <vt:lpstr>Verdana</vt:lpstr>
      <vt:lpstr>Verdana Bold</vt:lpstr>
      <vt:lpstr>Wingdings</vt:lpstr>
      <vt:lpstr>Title &amp; Subtitle</vt:lpstr>
      <vt:lpstr>Title &amp; Bullets</vt:lpstr>
      <vt:lpstr>Title - Center</vt:lpstr>
      <vt:lpstr>Bullets</vt:lpstr>
      <vt:lpstr>Photo - Horizontal</vt:lpstr>
      <vt:lpstr>Photo - Horizontal Reflection</vt:lpstr>
      <vt:lpstr>Photo - Vertical</vt:lpstr>
      <vt:lpstr>Photo - Vertical Reflection</vt:lpstr>
      <vt:lpstr>Title - Top</vt:lpstr>
      <vt:lpstr>Blank</vt:lpstr>
      <vt:lpstr>Title &amp; Bullets - Left</vt:lpstr>
      <vt:lpstr>Title &amp; Bullets - 2 Column</vt:lpstr>
      <vt:lpstr>Title &amp; Bullets - Right</vt:lpstr>
      <vt:lpstr>Title, Bullets &amp; Photo</vt:lpstr>
      <vt:lpstr>Office-téma</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2020. december 31-ig</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lpstr>PowerPoint bemutató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dia</dc:title>
  <dc:creator>cseve.szabolcs@nav.gov.hu</dc:creator>
  <cp:lastModifiedBy>Cséve Szabolcs</cp:lastModifiedBy>
  <cp:revision>703</cp:revision>
  <cp:lastPrinted>2016-07-04T08:24:40Z</cp:lastPrinted>
  <dcterms:modified xsi:type="dcterms:W3CDTF">2021-01-27T14:47:29Z</dcterms:modified>
</cp:coreProperties>
</file>